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89" r:id="rId2"/>
    <p:sldId id="340" r:id="rId3"/>
    <p:sldId id="361" r:id="rId4"/>
    <p:sldId id="346" r:id="rId5"/>
    <p:sldId id="523" r:id="rId6"/>
    <p:sldId id="524" r:id="rId7"/>
    <p:sldId id="525" r:id="rId8"/>
    <p:sldId id="526" r:id="rId9"/>
    <p:sldId id="527" r:id="rId10"/>
    <p:sldId id="436" r:id="rId11"/>
    <p:sldId id="517" r:id="rId12"/>
    <p:sldId id="522" r:id="rId13"/>
    <p:sldId id="518" r:id="rId14"/>
    <p:sldId id="350" r:id="rId15"/>
    <p:sldId id="362" r:id="rId16"/>
    <p:sldId id="365" r:id="rId17"/>
    <p:sldId id="352" r:id="rId18"/>
    <p:sldId id="366" r:id="rId19"/>
    <p:sldId id="367" r:id="rId20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573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88" autoAdjust="0"/>
    <p:restoredTop sz="90929"/>
  </p:normalViewPr>
  <p:slideViewPr>
    <p:cSldViewPr>
      <p:cViewPr varScale="1">
        <p:scale>
          <a:sx n="96" d="100"/>
          <a:sy n="96" d="100"/>
        </p:scale>
        <p:origin x="163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1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6DB4A30-4846-4863-ADDD-79A7968544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89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387136"/>
            <a:ext cx="5140960" cy="41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CC7DC1F-B418-4AD6-90B0-89CFD6C0FA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87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pPr>
              <a:defRPr/>
            </a:pPr>
            <a:fld id="{D094D588-09A1-4130-8CD3-E06E38AA2A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3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5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21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3424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2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36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87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57DFC2-E6CF-47F5-BB52-FBEB471CE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77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pPr>
              <a:defRPr/>
            </a:pPr>
            <a:fld id="{FF86C9D0-2456-4B82-A5AE-C9A4EBFD29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53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8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pPr>
              <a:defRPr/>
            </a:pPr>
            <a:fld id="{C24FF661-00F7-4298-A66B-2EA1BB7D2F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0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6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A1E6A-0348-4D63-BE07-AB32629D6F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0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CB25CC-4A05-40C3-B9C0-26893F62D8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6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DC6CA-7A53-4C76-8A59-9989F7EF21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0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B7616-A058-409A-BDF5-4957CFEE63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8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D308A0-CC2E-484F-97EF-1783F348D90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43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SCM 651:</a:t>
            </a:r>
            <a:br>
              <a:rPr lang="en-US" dirty="0"/>
            </a:br>
            <a:r>
              <a:rPr lang="en-US" dirty="0"/>
              <a:t>Business Analytics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4D588-09A1-4130-8CD3-E06E38AA2AD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Power Pivot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did the spreadsheet import the table?</a:t>
            </a:r>
          </a:p>
          <a:p>
            <a:pPr marL="0" indent="0">
              <a:buNone/>
            </a:pPr>
            <a:r>
              <a:rPr lang="en-US" dirty="0"/>
              <a:t>Because it was pivotal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4771-B1E7-4CF4-975F-409348C8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Pivot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69655-B35B-4966-9AEC-E0486B596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pivot table walks into a bar and orders a beer. </a:t>
            </a:r>
          </a:p>
          <a:p>
            <a:pPr marL="0" indent="0">
              <a:buNone/>
            </a:pPr>
            <a:r>
              <a:rPr lang="en-US" dirty="0"/>
              <a:t>It says, “Put me in the same tab, will </a:t>
            </a:r>
            <a:r>
              <a:rPr lang="en-US" dirty="0" err="1"/>
              <a:t>ya</a:t>
            </a:r>
            <a:r>
              <a:rPr lang="en-US" dirty="0"/>
              <a:t>?”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0E800-C3EE-4BF2-A080-C31817F18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8DBD3-232F-4575-A437-64050D5C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14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D87F-37CD-4509-9A56-22B2A90B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 Table</a:t>
            </a:r>
          </a:p>
        </p:txBody>
      </p:sp>
      <p:pic>
        <p:nvPicPr>
          <p:cNvPr id="7" name="Content Placeholder 6" descr="A picture containing sitting, photo, small, orange&#10;&#10;Description automatically generated">
            <a:extLst>
              <a:ext uri="{FF2B5EF4-FFF2-40B4-BE49-F238E27FC236}">
                <a16:creationId xmlns:a16="http://schemas.microsoft.com/office/drawing/2014/main" id="{CCD72AA8-3895-4A97-93CC-85619EAEA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050" y="2336800"/>
            <a:ext cx="3598863" cy="359886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338F0-2407-4F20-A2AA-931A9526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81C50-3448-4F5C-8FD7-B3257CAE7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76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C336A-9598-48ED-B855-A594B54F6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Slicers, Timeline, Pivot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554D5-5F98-4003-B169-9DCF1BD1C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slicer, a timeline, and pivot chart walk into a bar. </a:t>
            </a:r>
          </a:p>
          <a:p>
            <a:pPr marL="0" indent="0">
              <a:buNone/>
            </a:pPr>
            <a:r>
              <a:rPr lang="en-US" dirty="0"/>
              <a:t>The bartender says, “look at those three,</a:t>
            </a:r>
          </a:p>
          <a:p>
            <a:pPr marL="0" indent="0">
              <a:buNone/>
            </a:pPr>
            <a:r>
              <a:rPr lang="en-US" dirty="0"/>
              <a:t> walking around with out a pivot table!”.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53E01-3FD9-4A06-89BC-E9160224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A3509-0628-483C-B656-A13700873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25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#1: Innovating with Airborne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sz="2400" dirty="0"/>
              <a:t>Innovating with Airborne Analytics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What are the three areas of focus for their strategy for the next 3-4 years? Give examples of what they are doing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What are the challenges with hiring data scientists?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What are the risks trying to use technology in the organization? Give an example of each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92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#1: Innovating with Airborne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sz="2400" dirty="0"/>
              <a:t>Innovating with Airborne Analytics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What are the three areas of focus for their strategy for the next 3-4 years? Give examples of what they are doing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Operational efficiency: </a:t>
            </a:r>
          </a:p>
          <a:p>
            <a:pPr marL="1657350" lvl="4" indent="-342900">
              <a:buClr>
                <a:schemeClr val="tx2"/>
              </a:buClr>
            </a:pPr>
            <a:r>
              <a:rPr lang="en-US" dirty="0"/>
              <a:t>engine performance, reliability, fuel burn</a:t>
            </a:r>
          </a:p>
          <a:p>
            <a:pPr marL="1657350" lvl="4" indent="-342900">
              <a:buClr>
                <a:schemeClr val="tx2"/>
              </a:buClr>
            </a:pPr>
            <a:r>
              <a:rPr lang="en-US" dirty="0"/>
              <a:t>Optimize crew and shift deployment (match to plane types, destinations, breaks for staff)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Customer intimacy:</a:t>
            </a:r>
          </a:p>
          <a:p>
            <a:pPr marL="1657350" lvl="4" indent="-342900">
              <a:buClr>
                <a:schemeClr val="tx2"/>
              </a:buClr>
            </a:pPr>
            <a:r>
              <a:rPr lang="en-US" dirty="0"/>
              <a:t>Frequent flyer preferences, flying preferences</a:t>
            </a:r>
          </a:p>
          <a:p>
            <a:pPr marL="1657350" lvl="4" indent="-342900">
              <a:buClr>
                <a:schemeClr val="tx2"/>
              </a:buClr>
            </a:pPr>
            <a:r>
              <a:rPr lang="en-US" dirty="0"/>
              <a:t>Click stream data</a:t>
            </a:r>
          </a:p>
          <a:p>
            <a:pPr marL="1657350" lvl="4" indent="-342900">
              <a:buClr>
                <a:schemeClr val="tx2"/>
              </a:buClr>
            </a:pPr>
            <a:r>
              <a:rPr lang="en-US" dirty="0"/>
              <a:t>Customer complaint data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Innovation:</a:t>
            </a:r>
          </a:p>
          <a:p>
            <a:pPr marL="1657350" lvl="4" indent="-342900">
              <a:buClr>
                <a:schemeClr val="tx2"/>
              </a:buClr>
            </a:pPr>
            <a:r>
              <a:rPr lang="en-US" dirty="0"/>
              <a:t>Site monitoring: download Financial Times &amp; WSJ</a:t>
            </a:r>
          </a:p>
          <a:p>
            <a:pPr marL="1657350" lvl="4" indent="-342900">
              <a:buClr>
                <a:schemeClr val="tx2"/>
              </a:buClr>
            </a:pPr>
            <a:r>
              <a:rPr lang="en-US" dirty="0"/>
              <a:t>Lost-bag retrieval (LED tags &amp; iPhone), customer follow-up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9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#1: Innovating with Airborne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sz="2400" dirty="0"/>
              <a:t>Innovating with Airborne Analytics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What are the challenges with hiring data scientists?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Not needed all the time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Sometimes they blindly follow the data, not incorporating experience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What are the risks trying to use technology in the organization?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Interoperability: merging data from different sources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Data security: privacy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Taxonomies: architecture, naming conventions, context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Data ownership: internal versus external, and internal rivalries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73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Article #2: A New, Analytics-Based Era of Banking Dawns at State Street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New, Analytics-Based Era of Banking Dawns at State Street</a:t>
            </a:r>
          </a:p>
          <a:p>
            <a:pPr lvl="1"/>
            <a:r>
              <a:rPr lang="en-US" sz="2400" dirty="0"/>
              <a:t>What were the key questions that they asked which analytics could help?</a:t>
            </a:r>
          </a:p>
          <a:p>
            <a:pPr lvl="1"/>
            <a:r>
              <a:rPr lang="en-US" sz="2400" dirty="0"/>
              <a:t>What was the challenge of launching analytics at State Street?</a:t>
            </a:r>
          </a:p>
          <a:p>
            <a:pPr lvl="1"/>
            <a:r>
              <a:rPr lang="en-US" sz="2400" dirty="0"/>
              <a:t>How do they continue to push analytics forward?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519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Article #2: A New, Analytics-Based Era of Banking Dawns at State Street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A New, Analytics-Based Era of Banking Dawns at State Street</a:t>
            </a:r>
          </a:p>
          <a:p>
            <a:pPr lvl="1"/>
            <a:r>
              <a:rPr lang="en-US" sz="2400" dirty="0"/>
              <a:t>What were the key questions that they asked?</a:t>
            </a:r>
          </a:p>
          <a:p>
            <a:pPr lvl="2"/>
            <a:r>
              <a:rPr lang="en-US" sz="2000" dirty="0"/>
              <a:t>How do we better manage, measure, visualize risk?</a:t>
            </a:r>
          </a:p>
          <a:p>
            <a:pPr lvl="2"/>
            <a:r>
              <a:rPr lang="en-US" sz="2000" dirty="0"/>
              <a:t>How do they deal with regulatory change?</a:t>
            </a:r>
          </a:p>
          <a:p>
            <a:pPr lvl="2"/>
            <a:r>
              <a:rPr lang="en-US" sz="2000" dirty="0"/>
              <a:t>How do they find new sources of return?</a:t>
            </a:r>
          </a:p>
          <a:p>
            <a:pPr lvl="2"/>
            <a:r>
              <a:rPr lang="en-US" sz="2000" dirty="0"/>
              <a:t>What new types of investments do they need to increase yields?</a:t>
            </a:r>
          </a:p>
          <a:p>
            <a:pPr lvl="2"/>
            <a:r>
              <a:rPr lang="en-US" sz="2000" dirty="0"/>
              <a:t>How do they keep costs down?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Article #2: A New, Analytics-Based Era of Banking Dawns at State Street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A New, Analytics-Based Era of Banking Dawns at State Street</a:t>
            </a:r>
          </a:p>
          <a:p>
            <a:pPr lvl="1"/>
            <a:r>
              <a:rPr lang="en-US" sz="2400" dirty="0"/>
              <a:t>What was the challenge of launching analytics at State Street? Answer: Culture</a:t>
            </a:r>
            <a:endParaRPr lang="en-US" dirty="0"/>
          </a:p>
          <a:p>
            <a:pPr lvl="2"/>
            <a:r>
              <a:rPr lang="en-US" sz="2000" dirty="0"/>
              <a:t>Remaining agile in decision making</a:t>
            </a:r>
          </a:p>
          <a:p>
            <a:pPr lvl="2"/>
            <a:r>
              <a:rPr lang="en-US" sz="2000" dirty="0"/>
              <a:t>Inspiring staff toward new organization</a:t>
            </a:r>
          </a:p>
          <a:p>
            <a:pPr lvl="2"/>
            <a:r>
              <a:rPr lang="en-US" sz="2000" dirty="0"/>
              <a:t>Be more nimble and market savvy</a:t>
            </a:r>
          </a:p>
          <a:p>
            <a:pPr lvl="1"/>
            <a:r>
              <a:rPr lang="en-US" sz="2400" dirty="0"/>
              <a:t>How do they continue to push analytics forward?</a:t>
            </a:r>
          </a:p>
          <a:p>
            <a:pPr lvl="2"/>
            <a:r>
              <a:rPr lang="en-US" sz="2000" dirty="0"/>
              <a:t>Quarterly pulse check survey of employees</a:t>
            </a:r>
          </a:p>
          <a:p>
            <a:pPr lvl="2"/>
            <a:r>
              <a:rPr lang="en-US" sz="2000" dirty="0"/>
              <a:t>Working list of goals every quarter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2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#1</a:t>
            </a:r>
            <a:r>
              <a:rPr lang="en-US"/>
              <a:t>: feedback</a:t>
            </a:r>
          </a:p>
          <a:p>
            <a:r>
              <a:rPr lang="en-US" dirty="0"/>
              <a:t>Homework #2: discussion</a:t>
            </a:r>
          </a:p>
          <a:p>
            <a:pPr lvl="1"/>
            <a:r>
              <a:rPr lang="en-US" dirty="0"/>
              <a:t>Google analytics hints</a:t>
            </a:r>
          </a:p>
          <a:p>
            <a:r>
              <a:rPr lang="en-US" dirty="0"/>
              <a:t>Review of concepts</a:t>
            </a:r>
          </a:p>
          <a:p>
            <a:r>
              <a:rPr lang="en-US" dirty="0"/>
              <a:t>Group discussion of articles</a:t>
            </a:r>
          </a:p>
          <a:p>
            <a:pPr lvl="1"/>
            <a:r>
              <a:rPr lang="en-US" dirty="0"/>
              <a:t>Innovating with Airborne Analytics</a:t>
            </a:r>
          </a:p>
          <a:p>
            <a:pPr lvl="1"/>
            <a:r>
              <a:rPr lang="en-US" dirty="0"/>
              <a:t>A New, Analytics-Based Era of Banking Dawns at State Street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38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Campaign time frames, costs, effectiveness</a:t>
            </a:r>
          </a:p>
          <a:p>
            <a:r>
              <a:rPr lang="en-US" dirty="0"/>
              <a:t>Forecast of CPC and cost </a:t>
            </a:r>
            <a:r>
              <a:rPr lang="en-US"/>
              <a:t>per customer</a:t>
            </a:r>
          </a:p>
          <a:p>
            <a:r>
              <a:rPr lang="en-US" dirty="0"/>
              <a:t>Future campaign: geographic regions, key words, day of week and time of day</a:t>
            </a:r>
          </a:p>
          <a:p>
            <a:r>
              <a:rPr lang="en-US" dirty="0"/>
              <a:t>Performance measures</a:t>
            </a:r>
          </a:p>
          <a:p>
            <a:r>
              <a:rPr lang="en-US" dirty="0"/>
              <a:t>Other data that would be helpful</a:t>
            </a:r>
          </a:p>
          <a:p>
            <a:endParaRPr lang="en-US" dirty="0"/>
          </a:p>
          <a:p>
            <a:r>
              <a:rPr lang="en-US" dirty="0"/>
              <a:t>Example of how to find information in Google Analytics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50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Power Pivot and Power Query</a:t>
            </a:r>
          </a:p>
          <a:p>
            <a:pPr lvl="1"/>
            <a:r>
              <a:rPr lang="en-US" dirty="0"/>
              <a:t>Pivot tables summarize data in one spreadsheet.</a:t>
            </a:r>
          </a:p>
          <a:p>
            <a:pPr lvl="1"/>
            <a:r>
              <a:rPr lang="en-US" dirty="0"/>
              <a:t>Power Pivot and Power Query allow external databases, spreadsheets, websites, and other sources to be imported and generate pivot tables using multiple sources simultaneously.</a:t>
            </a:r>
          </a:p>
          <a:p>
            <a:pPr lvl="1"/>
            <a:r>
              <a:rPr lang="en-US" dirty="0"/>
              <a:t>Power Query connects to data and uses Power Pivot for analysis.</a:t>
            </a:r>
          </a:p>
          <a:p>
            <a:pPr lvl="1"/>
            <a:r>
              <a:rPr lang="en-US" dirty="0"/>
              <a:t>Power Pivot can connect to certain data and generate PivotTables and </a:t>
            </a:r>
            <a:r>
              <a:rPr lang="en-US" dirty="0" err="1"/>
              <a:t>PivotCharts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Power Pivot is built into Excel and requires an installation.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0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 Query</a:t>
            </a:r>
          </a:p>
          <a:p>
            <a:pPr lvl="1"/>
            <a:r>
              <a:rPr lang="en-US" dirty="0"/>
              <a:t>Power Query can connect to spreadsheets, databases, websites, and other files.</a:t>
            </a:r>
          </a:p>
          <a:p>
            <a:pPr lvl="1"/>
            <a:r>
              <a:rPr lang="en-US" dirty="0"/>
              <a:t>Power Query can create relationships among the different data sources, like database relationships.</a:t>
            </a:r>
          </a:p>
          <a:p>
            <a:pPr lvl="1"/>
            <a:r>
              <a:rPr lang="en-US" dirty="0"/>
              <a:t>Data and relationships created by Power Query can then be used by Power Pivot to create PivotTables and </a:t>
            </a:r>
            <a:r>
              <a:rPr lang="en-US" dirty="0" err="1"/>
              <a:t>PivotCharts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33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 Pivot Importing</a:t>
            </a:r>
          </a:p>
          <a:p>
            <a:pPr lvl="1"/>
            <a:r>
              <a:rPr lang="en-US" dirty="0"/>
              <a:t>Power Pivot can import data from a limited set of files, such as spreadsheets and databases.</a:t>
            </a:r>
          </a:p>
          <a:p>
            <a:pPr lvl="1"/>
            <a:r>
              <a:rPr lang="en-US" dirty="0"/>
              <a:t>Power Pivot is more limited in the types of file connections compared with Power Query.</a:t>
            </a:r>
          </a:p>
          <a:p>
            <a:pPr lvl="1"/>
            <a:r>
              <a:rPr lang="en-US" dirty="0"/>
              <a:t>When Power Pivot imports data from a database, it imports both the tables and relationships.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25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 Pivot Relationships</a:t>
            </a:r>
          </a:p>
          <a:p>
            <a:pPr lvl="1"/>
            <a:r>
              <a:rPr lang="en-US" sz="2400" dirty="0"/>
              <a:t>Power Pivot can create relationships among datasets imported.</a:t>
            </a:r>
          </a:p>
          <a:p>
            <a:pPr lvl="1"/>
            <a:r>
              <a:rPr lang="en-US" sz="2400" dirty="0"/>
              <a:t>Relationships from an imported database are preserved.</a:t>
            </a:r>
          </a:p>
          <a:p>
            <a:pPr lvl="1"/>
            <a:r>
              <a:rPr lang="en-US" sz="2400" dirty="0"/>
              <a:t>Relationships need to be created between spreadsheet files and other files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858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Power Pivot Slicers</a:t>
            </a:r>
          </a:p>
          <a:p>
            <a:pPr lvl="1"/>
            <a:r>
              <a:rPr lang="en-US" sz="2400" dirty="0"/>
              <a:t>A Power Pivot slicer is a user-friendly menu for categorical data.</a:t>
            </a:r>
          </a:p>
          <a:p>
            <a:pPr lvl="1"/>
            <a:r>
              <a:rPr lang="en-US" sz="2400" dirty="0"/>
              <a:t>A user can click buttons in the slicer to turn on or turn off the filter, which determines what data is displayed in the PivotTable.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73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Power Pivot Timelines</a:t>
            </a:r>
          </a:p>
          <a:p>
            <a:pPr lvl="1"/>
            <a:r>
              <a:rPr lang="en-US" sz="2400" dirty="0"/>
              <a:t>A Power Pivot timeline is a user-friendly menu for date ranges.</a:t>
            </a:r>
          </a:p>
          <a:p>
            <a:pPr lvl="1"/>
            <a:r>
              <a:rPr lang="en-US" sz="2400" dirty="0"/>
              <a:t>A user can click buttons in the timeline to turn on or turn off a range of dates, which determines what data are displayed in the PivotTable.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8990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5671</TotalTime>
  <Words>1012</Words>
  <Application>Microsoft Office PowerPoint</Application>
  <PresentationFormat>On-screen Show (4:3)</PresentationFormat>
  <Paragraphs>147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Times New Roman</vt:lpstr>
      <vt:lpstr>Trebuchet MS</vt:lpstr>
      <vt:lpstr>Berlin</vt:lpstr>
      <vt:lpstr>SCM 651: Business Analytics</vt:lpstr>
      <vt:lpstr>Agenda</vt:lpstr>
      <vt:lpstr>Homework #2</vt:lpstr>
      <vt:lpstr>Week 5 - Review</vt:lpstr>
      <vt:lpstr>Week 5 - Review</vt:lpstr>
      <vt:lpstr>Week 5 - Review</vt:lpstr>
      <vt:lpstr>Week 5 - Review</vt:lpstr>
      <vt:lpstr>Week 5 - Review</vt:lpstr>
      <vt:lpstr>Week 5 - Review</vt:lpstr>
      <vt:lpstr>Excel Power Pivot</vt:lpstr>
      <vt:lpstr>Excel Pivot Table</vt:lpstr>
      <vt:lpstr>Pivot Table</vt:lpstr>
      <vt:lpstr>Slicers, Timeline, Pivot Chart</vt:lpstr>
      <vt:lpstr>Article #1: Innovating with Airborne Analytics</vt:lpstr>
      <vt:lpstr>Article #1: Innovating with Airborne Analytics</vt:lpstr>
      <vt:lpstr>Article #1: Innovating with Airborne Analytics</vt:lpstr>
      <vt:lpstr>Article #2: A New, Analytics-Based Era of Banking Dawns at State Street</vt:lpstr>
      <vt:lpstr>Article #2: A New, Analytics-Based Era of Banking Dawns at State Street</vt:lpstr>
      <vt:lpstr>Article #2: A New, Analytics-Based Era of Banking Dawns at State Street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Whitman Advisory Council</dc:title>
  <dc:creator>Don Harter</dc:creator>
  <cp:lastModifiedBy>Donald Harter</cp:lastModifiedBy>
  <cp:revision>241</cp:revision>
  <cp:lastPrinted>2012-09-07T16:23:41Z</cp:lastPrinted>
  <dcterms:created xsi:type="dcterms:W3CDTF">1999-01-01T06:09:50Z</dcterms:created>
  <dcterms:modified xsi:type="dcterms:W3CDTF">2022-05-04T22:41:23Z</dcterms:modified>
</cp:coreProperties>
</file>