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89" r:id="rId2"/>
    <p:sldId id="340" r:id="rId3"/>
    <p:sldId id="361" r:id="rId4"/>
    <p:sldId id="368" r:id="rId5"/>
    <p:sldId id="346" r:id="rId6"/>
    <p:sldId id="440" r:id="rId7"/>
    <p:sldId id="439" r:id="rId8"/>
    <p:sldId id="441" r:id="rId9"/>
    <p:sldId id="438" r:id="rId10"/>
    <p:sldId id="347" r:id="rId11"/>
    <p:sldId id="373" r:id="rId12"/>
    <p:sldId id="442" r:id="rId13"/>
    <p:sldId id="443" r:id="rId14"/>
    <p:sldId id="444" r:id="rId15"/>
    <p:sldId id="445" r:id="rId16"/>
    <p:sldId id="437" r:id="rId17"/>
    <p:sldId id="428" r:id="rId18"/>
    <p:sldId id="350" r:id="rId19"/>
    <p:sldId id="369" r:id="rId20"/>
    <p:sldId id="370" r:id="rId21"/>
    <p:sldId id="371" r:id="rId22"/>
    <p:sldId id="352" r:id="rId23"/>
    <p:sldId id="372" r:id="rId24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7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88" autoAdjust="0"/>
    <p:restoredTop sz="90929"/>
  </p:normalViewPr>
  <p:slideViewPr>
    <p:cSldViewPr>
      <p:cViewPr varScale="1">
        <p:scale>
          <a:sx n="96" d="100"/>
          <a:sy n="96" d="100"/>
        </p:scale>
        <p:origin x="163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CM651-BusAnalytics-Summer2019\Lectures\Session4\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Linear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Sheet1!$A$1:$A$21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Sheet1!$B$1:$B$21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2A1-40CA-AABB-BE71DCAD35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8605632"/>
        <c:axId val="288564800"/>
      </c:scatterChart>
      <c:valAx>
        <c:axId val="288605632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564800"/>
        <c:crosses val="autoZero"/>
        <c:crossBetween val="midCat"/>
      </c:valAx>
      <c:valAx>
        <c:axId val="28856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6056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Non-linear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Sheet1!$D$1:$D$21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Sheet1!$E$1:$E$21</c:f>
              <c:numCache>
                <c:formatCode>General</c:formatCode>
                <c:ptCount val="21"/>
                <c:pt idx="0">
                  <c:v>0</c:v>
                </c:pt>
                <c:pt idx="1">
                  <c:v>19</c:v>
                </c:pt>
                <c:pt idx="2">
                  <c:v>36</c:v>
                </c:pt>
                <c:pt idx="3">
                  <c:v>51</c:v>
                </c:pt>
                <c:pt idx="4">
                  <c:v>64</c:v>
                </c:pt>
                <c:pt idx="5">
                  <c:v>75</c:v>
                </c:pt>
                <c:pt idx="6">
                  <c:v>84</c:v>
                </c:pt>
                <c:pt idx="7">
                  <c:v>91</c:v>
                </c:pt>
                <c:pt idx="8">
                  <c:v>96</c:v>
                </c:pt>
                <c:pt idx="9">
                  <c:v>99</c:v>
                </c:pt>
                <c:pt idx="10">
                  <c:v>100</c:v>
                </c:pt>
                <c:pt idx="11">
                  <c:v>99</c:v>
                </c:pt>
                <c:pt idx="12">
                  <c:v>96</c:v>
                </c:pt>
                <c:pt idx="13">
                  <c:v>91</c:v>
                </c:pt>
                <c:pt idx="14">
                  <c:v>84</c:v>
                </c:pt>
                <c:pt idx="15">
                  <c:v>75</c:v>
                </c:pt>
                <c:pt idx="16">
                  <c:v>64</c:v>
                </c:pt>
                <c:pt idx="17">
                  <c:v>51</c:v>
                </c:pt>
                <c:pt idx="18">
                  <c:v>36</c:v>
                </c:pt>
                <c:pt idx="19">
                  <c:v>19</c:v>
                </c:pt>
                <c:pt idx="2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774-4B5F-96EC-0BE005978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8567544"/>
        <c:axId val="288565192"/>
      </c:scatterChart>
      <c:valAx>
        <c:axId val="288567544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565192"/>
        <c:crosses val="autoZero"/>
        <c:crossBetween val="midCat"/>
      </c:valAx>
      <c:valAx>
        <c:axId val="288565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567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Nonlinear</a:t>
            </a:r>
            <a:r>
              <a:rPr lang="en-US" baseline="0" dirty="0"/>
              <a:t> with local optima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Sheet1!$G$1:$G$21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Sheet1!$H$1:$H$21</c:f>
              <c:numCache>
                <c:formatCode>General</c:formatCode>
                <c:ptCount val="21"/>
                <c:pt idx="0">
                  <c:v>0</c:v>
                </c:pt>
                <c:pt idx="1">
                  <c:v>19</c:v>
                </c:pt>
                <c:pt idx="2">
                  <c:v>36</c:v>
                </c:pt>
                <c:pt idx="3">
                  <c:v>40</c:v>
                </c:pt>
                <c:pt idx="4">
                  <c:v>36</c:v>
                </c:pt>
                <c:pt idx="5">
                  <c:v>32</c:v>
                </c:pt>
                <c:pt idx="6">
                  <c:v>36</c:v>
                </c:pt>
                <c:pt idx="7">
                  <c:v>51</c:v>
                </c:pt>
                <c:pt idx="8">
                  <c:v>64</c:v>
                </c:pt>
                <c:pt idx="9">
                  <c:v>72</c:v>
                </c:pt>
                <c:pt idx="10">
                  <c:v>75</c:v>
                </c:pt>
                <c:pt idx="11">
                  <c:v>72</c:v>
                </c:pt>
                <c:pt idx="12">
                  <c:v>64</c:v>
                </c:pt>
                <c:pt idx="13">
                  <c:v>51</c:v>
                </c:pt>
                <c:pt idx="14">
                  <c:v>36</c:v>
                </c:pt>
                <c:pt idx="15">
                  <c:v>32</c:v>
                </c:pt>
                <c:pt idx="16">
                  <c:v>36</c:v>
                </c:pt>
                <c:pt idx="17">
                  <c:v>40</c:v>
                </c:pt>
                <c:pt idx="18">
                  <c:v>36</c:v>
                </c:pt>
                <c:pt idx="19">
                  <c:v>19</c:v>
                </c:pt>
                <c:pt idx="2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935-488B-A75C-38AB3138F3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8565584"/>
        <c:axId val="288565976"/>
      </c:scatterChart>
      <c:valAx>
        <c:axId val="288565584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565976"/>
        <c:crosses val="autoZero"/>
        <c:crossBetween val="midCat"/>
      </c:valAx>
      <c:valAx>
        <c:axId val="28856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5655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Point with no slope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Sheet1!$J$1:$J$21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Sheet1!$K$1:$K$21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9</c:v>
                </c:pt>
                <c:pt idx="12">
                  <c:v>8</c:v>
                </c:pt>
                <c:pt idx="13">
                  <c:v>7</c:v>
                </c:pt>
                <c:pt idx="14">
                  <c:v>6</c:v>
                </c:pt>
                <c:pt idx="15">
                  <c:v>5</c:v>
                </c:pt>
                <c:pt idx="16">
                  <c:v>4</c:v>
                </c:pt>
                <c:pt idx="17">
                  <c:v>3</c:v>
                </c:pt>
                <c:pt idx="18">
                  <c:v>2</c:v>
                </c:pt>
                <c:pt idx="19">
                  <c:v>1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C8-4170-8CE6-5EF3E19EFF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8567936"/>
        <c:axId val="288568328"/>
      </c:scatterChart>
      <c:valAx>
        <c:axId val="288567936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568328"/>
        <c:crosses val="autoZero"/>
        <c:crossBetween val="midCat"/>
      </c:valAx>
      <c:valAx>
        <c:axId val="288568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5679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DB4A30-4846-4863-ADDD-79A7968544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136"/>
            <a:ext cx="514096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C7DC1F-B418-4AD6-90B0-89CFD6C0F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42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2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3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7DFC2-E6CF-47F5-BB52-FBEB471CE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7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FF86C9D0-2456-4B82-A5AE-C9A4EBFD2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3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8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pPr>
              <a:defRPr/>
            </a:pPr>
            <a:fld id="{C24FF661-00F7-4298-A66B-2EA1BB7D2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0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6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B25CC-4A05-40C3-B9C0-26893F62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6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C6CA-7A53-4C76-8A59-9989F7EF2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0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B7616-A058-409A-BDF5-4957CFEE6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8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08A0-CC2E-484F-97EF-1783F348D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3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651: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Business Analytics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6 - Review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968FA-38EC-0B89-FD5E-F897683B41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Linear functions</a:t>
            </a:r>
          </a:p>
          <a:p>
            <a:r>
              <a:rPr lang="en-US" sz="2400" dirty="0"/>
              <a:t>Straight-line functions</a:t>
            </a:r>
          </a:p>
          <a:p>
            <a:pPr marL="0" indent="0">
              <a:buNone/>
            </a:pPr>
            <a:r>
              <a:rPr lang="en-US" sz="2400" dirty="0"/>
              <a:t>Solution</a:t>
            </a:r>
          </a:p>
          <a:p>
            <a:r>
              <a:rPr lang="en-US" sz="2400" dirty="0"/>
              <a:t>Simplex method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8" name="Content Placeholder 4" descr="Picture of linear equation">
            <a:extLst>
              <a:ext uri="{FF2B5EF4-FFF2-40B4-BE49-F238E27FC236}">
                <a16:creationId xmlns:a16="http://schemas.microsoft.com/office/drawing/2014/main" id="{35F92104-04AB-83F2-4988-F329F559AB8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2583851"/>
              </p:ext>
            </p:extLst>
          </p:nvPr>
        </p:nvGraphicFramePr>
        <p:xfrm>
          <a:off x="4060825" y="2336800"/>
          <a:ext cx="3360738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6109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3EE4-1C23-4C6A-9222-D586ADA0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6 - Review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C117B-A2CB-A724-98EB-B285A4D191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Nonlinear functions with one optimum</a:t>
            </a:r>
          </a:p>
          <a:p>
            <a:r>
              <a:rPr lang="en-US" sz="2400" dirty="0"/>
              <a:t>Quadratic functions</a:t>
            </a:r>
          </a:p>
          <a:p>
            <a:pPr marL="0" indent="0">
              <a:buNone/>
            </a:pPr>
            <a:r>
              <a:rPr lang="en-US" sz="2400" dirty="0"/>
              <a:t>Solution</a:t>
            </a:r>
          </a:p>
          <a:p>
            <a:r>
              <a:rPr lang="en-US" sz="2400" dirty="0"/>
              <a:t>GRG Non-linear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538BA-7B78-453C-8460-F516DB4E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ED7A8-CB57-4AE8-8BCF-289C3A6B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8" name="Content Placeholder 6" descr="Picture of non-linear equation with one optimum">
            <a:extLst>
              <a:ext uri="{FF2B5EF4-FFF2-40B4-BE49-F238E27FC236}">
                <a16:creationId xmlns:a16="http://schemas.microsoft.com/office/drawing/2014/main" id="{A3E36BD1-06B5-91A8-444D-090AAC92744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00251830"/>
              </p:ext>
            </p:extLst>
          </p:nvPr>
        </p:nvGraphicFramePr>
        <p:xfrm>
          <a:off x="4060825" y="2336800"/>
          <a:ext cx="3360738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3703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3EE4-1C23-4C6A-9222-D586ADA0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6 - Review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C117B-A2CB-A724-98EB-B285A4D191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Nonlinear functions with multiple optima</a:t>
            </a:r>
          </a:p>
          <a:p>
            <a:r>
              <a:rPr lang="en-US" sz="2400" dirty="0"/>
              <a:t>Multiple optima include global and local optima.</a:t>
            </a:r>
          </a:p>
          <a:p>
            <a:r>
              <a:rPr lang="en-US" sz="2400" dirty="0"/>
              <a:t>Local optima are not the best solution.</a:t>
            </a:r>
          </a:p>
          <a:p>
            <a:pPr marL="0" indent="0">
              <a:buNone/>
            </a:pPr>
            <a:r>
              <a:rPr lang="en-US" sz="2400" dirty="0"/>
              <a:t>Solution</a:t>
            </a:r>
          </a:p>
          <a:p>
            <a:r>
              <a:rPr lang="en-US" sz="2400" dirty="0"/>
              <a:t>GRG Non-linear with multi-start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538BA-7B78-453C-8460-F516DB4E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ED7A8-CB57-4AE8-8BCF-289C3A6B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9" name="Content Placeholder 7" descr="Picture of non-linear equation with multiple optima">
            <a:extLst>
              <a:ext uri="{FF2B5EF4-FFF2-40B4-BE49-F238E27FC236}">
                <a16:creationId xmlns:a16="http://schemas.microsoft.com/office/drawing/2014/main" id="{B126A772-8EBF-FB83-E0E6-C47FA5777EB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26057619"/>
              </p:ext>
            </p:extLst>
          </p:nvPr>
        </p:nvGraphicFramePr>
        <p:xfrm>
          <a:off x="4060825" y="2336800"/>
          <a:ext cx="3360738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733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3EE4-1C23-4C6A-9222-D586ADA0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6 - Review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C117B-A2CB-A724-98EB-B285A4D191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Discontinuous functions</a:t>
            </a:r>
          </a:p>
          <a:p>
            <a:r>
              <a:rPr lang="en-US" sz="2400" dirty="0"/>
              <a:t>A discontinuous function has a break in the line.</a:t>
            </a:r>
          </a:p>
          <a:p>
            <a:pPr marL="0" indent="0">
              <a:buNone/>
            </a:pPr>
            <a:r>
              <a:rPr lang="en-US" sz="2400" dirty="0"/>
              <a:t>Solution</a:t>
            </a:r>
          </a:p>
          <a:p>
            <a:r>
              <a:rPr lang="en-US" sz="2400" dirty="0"/>
              <a:t>Evolutionary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538BA-7B78-453C-8460-F516DB4E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ED7A8-CB57-4AE8-8BCF-289C3A6B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1" name="Content Placeholder 8" descr="Picture of equation which is discontinuous">
            <a:extLst>
              <a:ext uri="{FF2B5EF4-FFF2-40B4-BE49-F238E27FC236}">
                <a16:creationId xmlns:a16="http://schemas.microsoft.com/office/drawing/2014/main" id="{405E0A7B-AF01-10A9-8CE7-1A88DBF984D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0825" y="2986741"/>
            <a:ext cx="3360738" cy="229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67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3EE4-1C23-4C6A-9222-D586ADA0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6 - Review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C117B-A2CB-A724-98EB-B285A4D191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Nondifferentiable function</a:t>
            </a:r>
          </a:p>
          <a:p>
            <a:r>
              <a:rPr lang="en-US" sz="2400" dirty="0"/>
              <a:t>A nondifferentiable function has a point with no definable slope.</a:t>
            </a:r>
          </a:p>
          <a:p>
            <a:pPr marL="0" indent="0">
              <a:buNone/>
            </a:pPr>
            <a:r>
              <a:rPr lang="en-US" sz="2400" dirty="0"/>
              <a:t>Solution</a:t>
            </a:r>
          </a:p>
          <a:p>
            <a:r>
              <a:rPr lang="en-US" sz="2400" dirty="0"/>
              <a:t>Evolutionary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538BA-7B78-453C-8460-F516DB4E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ED7A8-CB57-4AE8-8BCF-289C3A6B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9" name="Content Placeholder 6" descr="Picture of equation with a point which has no slope">
            <a:extLst>
              <a:ext uri="{FF2B5EF4-FFF2-40B4-BE49-F238E27FC236}">
                <a16:creationId xmlns:a16="http://schemas.microsoft.com/office/drawing/2014/main" id="{CCAE5551-DC76-29AB-84C8-84254F246EA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48483553"/>
              </p:ext>
            </p:extLst>
          </p:nvPr>
        </p:nvGraphicFramePr>
        <p:xfrm>
          <a:off x="4060825" y="2336800"/>
          <a:ext cx="3360738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7630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3EE4-1C23-4C6A-9222-D586ADA0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6 - Review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0D70C14-3758-24A7-7EE5-0CCB87F8D1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950445"/>
              </p:ext>
            </p:extLst>
          </p:nvPr>
        </p:nvGraphicFramePr>
        <p:xfrm>
          <a:off x="761999" y="2514601"/>
          <a:ext cx="7315200" cy="2895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337773523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16801366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1970799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1587173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386093787"/>
                    </a:ext>
                  </a:extLst>
                </a:gridCol>
              </a:tblGrid>
              <a:tr h="2550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Solution Technique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92593"/>
                  </a:ext>
                </a:extLst>
              </a:tr>
              <a:tr h="5325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Problem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Simplex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GRG Non-linear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GRG Non-linear with multi-start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Evolutionary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7917612"/>
                  </a:ext>
                </a:extLst>
              </a:tr>
              <a:tr h="2550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Linear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9279885"/>
                  </a:ext>
                </a:extLst>
              </a:tr>
              <a:tr h="5325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Nonlinear, one optimum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0814367"/>
                  </a:ext>
                </a:extLst>
              </a:tr>
              <a:tr h="5325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Nonlinear, multiple optima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3143236"/>
                  </a:ext>
                </a:extLst>
              </a:tr>
              <a:tr h="5325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Curve has point with no slope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6380356"/>
                  </a:ext>
                </a:extLst>
              </a:tr>
              <a:tr h="255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Speed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Fastest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Fast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Slow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Slowest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161820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538BA-7B78-453C-8460-F516DB4E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ED7A8-CB57-4AE8-8BCF-289C3A6B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8F58F59-9A29-9DC0-DC28-86A2F0398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345" y="-176877"/>
            <a:ext cx="12206126" cy="723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68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Excel’s favorite game? </a:t>
            </a:r>
          </a:p>
          <a:p>
            <a:r>
              <a:rPr lang="en-US" dirty="0"/>
              <a:t>Hide and Goal Seek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7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Analytics professor specialized in optimization</a:t>
            </a:r>
          </a:p>
          <a:p>
            <a:r>
              <a:rPr lang="en-US" dirty="0"/>
              <a:t>For 30 years he watched his wife spend 30 minutes each morning cooking his breakfast</a:t>
            </a:r>
          </a:p>
          <a:p>
            <a:r>
              <a:rPr lang="en-US" dirty="0"/>
              <a:t>One day he suggested to her that he could optimize how she cooks breakfast, save her time, and get his breakfast faster</a:t>
            </a:r>
          </a:p>
          <a:p>
            <a:r>
              <a:rPr lang="en-US" dirty="0"/>
              <a:t>Three weeks later, he was getting his breakfast in 15 minutes, saving his wife time, and cooking it himself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21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#1: Modern Analytics and the Future of Quality Performance Excellence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Modern Analytics and the Future of Quality Performance Excellence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Define analytics (page 6)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How are companies using analytics in (page 7):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Banks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Manufacturing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Retail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Pharmaceuticals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Sports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Modern analytics integrates which three fields (page 8)?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some examples of data sources (page 9)?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examples of data visualization (page 11)?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92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#1: Modern Analytics and the Future of Quality Performance Excellence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Modern Analytics and the Future of Quality Performance Excellence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Define analytics (page 6)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“a process of transforming data into actions through analysis and insights in the context of organizational decision making and problem solving”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“the use of data, information technology, statistical analysis, quantitative methods, and mathematical or computer-based models to help managers gain improved insight about their business operations and make better, fact-based decisions”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3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#2: discussion</a:t>
            </a:r>
          </a:p>
          <a:p>
            <a:r>
              <a:rPr lang="en-US" dirty="0"/>
              <a:t>Homework #3: overview</a:t>
            </a:r>
          </a:p>
          <a:p>
            <a:r>
              <a:rPr lang="en-US" dirty="0"/>
              <a:t>Review of concepts</a:t>
            </a:r>
          </a:p>
          <a:p>
            <a:r>
              <a:rPr lang="en-US" dirty="0"/>
              <a:t>Group discussion of articles</a:t>
            </a:r>
          </a:p>
          <a:p>
            <a:pPr lvl="1"/>
            <a:r>
              <a:rPr lang="en-US" dirty="0"/>
              <a:t>Modern Analytics and the Future of Quality Performance Excellence</a:t>
            </a:r>
          </a:p>
          <a:p>
            <a:pPr lvl="1"/>
            <a:r>
              <a:rPr lang="en-US" sz="2000" dirty="0"/>
              <a:t>A Process of Continuous Innovation: Centralizing Analytics at Caesars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86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#1: Modern Analytics and the Future of Quality Performance Excellence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Modern Analytics and the Future of Quality Performance Excellence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How are companies using analytics in (page 7):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Banks: prevent fraud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Manufacturing: production planning, purchasing, inventory </a:t>
            </a:r>
            <a:r>
              <a:rPr lang="en-US" dirty="0" err="1"/>
              <a:t>mgt</a:t>
            </a:r>
            <a:endParaRPr lang="en-US" dirty="0"/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Retail: recommend products and optimize marketing promotions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Pharmaceuticals: get drugs to market more quickly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Sports: determine game strategy and optimal ticket prices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52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#1: Modern Analytics and the Future of Quality Performance Excellence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Modern Analytics and the Future of Quality Performance Excellence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Modern analytics integrates which three fields (page 8)?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Business intelligence/information systems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Statistics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Quantitative methods/operations research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some examples of data sources (page 9)?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Supermarket scanners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Click streams from the web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Customer transactions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Email, tweets, social media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examples of data visualization (page 11)?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Dashboards and scorecards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07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Article #2: A Process of Continuous Innovation: Centralizing Analytics at Caesars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Process of Continuous Innovation: Centralizing Analytics at Caesars</a:t>
            </a:r>
          </a:p>
          <a:p>
            <a:pPr lvl="1"/>
            <a:r>
              <a:rPr lang="en-US" sz="1800" dirty="0"/>
              <a:t>Why does Caesars use analytics (pages 1 &amp; 2)?</a:t>
            </a:r>
          </a:p>
          <a:p>
            <a:pPr lvl="1"/>
            <a:r>
              <a:rPr lang="en-US" sz="1800" dirty="0"/>
              <a:t>What are four lessons learned from their experience (page 3)?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19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Article #2: A Process of Continuous Innovation: Centralizing Analytics at Caesars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Process of Continuous Innovation: Centralizing Analytics at Caesars</a:t>
            </a:r>
          </a:p>
          <a:p>
            <a:pPr lvl="1"/>
            <a:r>
              <a:rPr lang="en-US" sz="1800" dirty="0"/>
              <a:t>Why does Caesars use analytics (pages 1 &amp; 2)?</a:t>
            </a:r>
          </a:p>
          <a:p>
            <a:pPr lvl="2"/>
            <a:r>
              <a:rPr lang="en-US" sz="1400" dirty="0"/>
              <a:t>Create a rich customer experience</a:t>
            </a:r>
          </a:p>
          <a:p>
            <a:pPr lvl="2"/>
            <a:r>
              <a:rPr lang="en-US" sz="1400" dirty="0"/>
              <a:t>Marketing based not only on their preferences but on their actions</a:t>
            </a:r>
          </a:p>
          <a:p>
            <a:pPr lvl="2"/>
            <a:r>
              <a:rPr lang="en-US" sz="1400" dirty="0"/>
              <a:t>Gaming analytics, revenue management, finance, marketing analytics, hotel operations and labor</a:t>
            </a:r>
          </a:p>
          <a:p>
            <a:pPr lvl="1"/>
            <a:r>
              <a:rPr lang="en-US" sz="1800" dirty="0"/>
              <a:t>What are four lessons learned from their experience (page 3)?</a:t>
            </a:r>
          </a:p>
          <a:p>
            <a:pPr lvl="2"/>
            <a:r>
              <a:rPr lang="en-US" sz="1400" dirty="0"/>
              <a:t>Sense of scale</a:t>
            </a:r>
          </a:p>
          <a:p>
            <a:pPr lvl="2"/>
            <a:r>
              <a:rPr lang="en-US" sz="1400" dirty="0"/>
              <a:t>Adequate infrastructure</a:t>
            </a:r>
          </a:p>
          <a:p>
            <a:pPr lvl="2"/>
            <a:r>
              <a:rPr lang="en-US" sz="1400" dirty="0"/>
              <a:t>Communications with stakeholders</a:t>
            </a:r>
          </a:p>
          <a:p>
            <a:pPr lvl="2"/>
            <a:r>
              <a:rPr lang="en-US" sz="1400" dirty="0"/>
              <a:t>Visible and meaningful wins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8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Campaign time frames, costs, effectiveness</a:t>
            </a:r>
          </a:p>
          <a:p>
            <a:r>
              <a:rPr lang="en-US" dirty="0"/>
              <a:t>Projections &amp; forecasts of CPC and Cost per Student</a:t>
            </a:r>
          </a:p>
          <a:p>
            <a:r>
              <a:rPr lang="en-US" dirty="0"/>
              <a:t>Future campaign: geographic regions, key words, day of week and time of day</a:t>
            </a:r>
          </a:p>
          <a:p>
            <a:r>
              <a:rPr lang="en-US" dirty="0"/>
              <a:t>Performance measures</a:t>
            </a:r>
          </a:p>
          <a:p>
            <a:r>
              <a:rPr lang="en-US" dirty="0"/>
              <a:t>Other data that would be helpful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0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Graph, regression, calculated sales, revenue, profit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Constrained optimization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Discussion of risks, other data which would be valuable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4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Goal Seek</a:t>
            </a:r>
          </a:p>
          <a:p>
            <a:r>
              <a:rPr lang="en-US" sz="2800" dirty="0"/>
              <a:t>Limited to one input</a:t>
            </a:r>
          </a:p>
          <a:p>
            <a:r>
              <a:rPr lang="en-US" sz="2800" dirty="0"/>
              <a:t>Limited to finding the value of the input which results in an output equal to a specific value</a:t>
            </a:r>
          </a:p>
          <a:p>
            <a:r>
              <a:rPr lang="en-US" sz="2800" dirty="0"/>
              <a:t>Goal Seek cannot have any constraints</a:t>
            </a:r>
          </a:p>
          <a:p>
            <a:r>
              <a:rPr lang="en-US" sz="2800" dirty="0"/>
              <a:t>Example</a:t>
            </a:r>
          </a:p>
          <a:p>
            <a:pPr lvl="1"/>
            <a:r>
              <a:rPr lang="en-US" sz="2400" dirty="0"/>
              <a:t>The break-even price point for sales is the price where profit equals zero.</a:t>
            </a:r>
          </a:p>
          <a:p>
            <a:pPr lvl="1"/>
            <a:r>
              <a:rPr lang="en-US" sz="2400" dirty="0"/>
              <a:t>The objective is to find the price that results in no profit.</a:t>
            </a:r>
          </a:p>
          <a:p>
            <a:pPr lvl="1"/>
            <a:r>
              <a:rPr lang="en-US" sz="2400" dirty="0"/>
              <a:t>Goal Seek varies the price until profit equals zero.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0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Goal Seek allows you to find the input value that will result in a desired output value.</a:t>
            </a:r>
          </a:p>
          <a:p>
            <a:r>
              <a:rPr lang="en-US" sz="2800" dirty="0"/>
              <a:t>For example, given an equation for each problem:</a:t>
            </a:r>
          </a:p>
          <a:p>
            <a:pPr lvl="1"/>
            <a:r>
              <a:rPr lang="en-US" sz="2400" dirty="0"/>
              <a:t>It can find how much to spend on advertising to result in $1,000,000 in new sales.</a:t>
            </a:r>
          </a:p>
          <a:p>
            <a:pPr lvl="1"/>
            <a:r>
              <a:rPr lang="en-US" sz="2400" dirty="0"/>
              <a:t>It can find the price of a product that results in zero profit (break-even point).</a:t>
            </a:r>
          </a:p>
          <a:p>
            <a:pPr lvl="1"/>
            <a:r>
              <a:rPr lang="en-US" sz="2400" dirty="0"/>
              <a:t>It can find how much to spend on Google Ads to recruit 100 students.</a:t>
            </a:r>
          </a:p>
          <a:p>
            <a:r>
              <a:rPr lang="en-US" sz="2800" dirty="0"/>
              <a:t>Goal Seek requires an equation, one input to be changed and one output that is the goal or objective.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98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/>
              <a:t>Solver</a:t>
            </a:r>
          </a:p>
          <a:p>
            <a:r>
              <a:rPr lang="en-US" sz="2800" dirty="0"/>
              <a:t>Solver can find input values that result in a minimum output value, maximum output value, or an output equal to a specified value (break-even point: profit = 0)</a:t>
            </a:r>
          </a:p>
          <a:p>
            <a:r>
              <a:rPr lang="en-US" sz="2800" dirty="0"/>
              <a:t>Solver can change up to 200 input variables</a:t>
            </a:r>
          </a:p>
          <a:p>
            <a:r>
              <a:rPr lang="en-US" sz="2800" dirty="0"/>
              <a:t>Solver can have up to 100 constraints</a:t>
            </a:r>
          </a:p>
          <a:p>
            <a:r>
              <a:rPr lang="en-US" sz="2800" dirty="0"/>
              <a:t>Constraints can include inequalities (less than or equal to, greater than or equal to), binary (yes/no), and integer (whole numbers)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7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dirty="0"/>
              <a:t>Excel Useful Functions for Solver</a:t>
            </a:r>
          </a:p>
          <a:p>
            <a:r>
              <a:rPr lang="en-US" sz="3600" dirty="0"/>
              <a:t>Solver often requires multiplying columns or rows together and summing the pieces; or multiplying tables together and summing the pieces.</a:t>
            </a:r>
          </a:p>
          <a:p>
            <a:r>
              <a:rPr lang="en-US" sz="3600" dirty="0"/>
              <a:t>In linear algebra (matrix algebra), this is called a dot product.</a:t>
            </a:r>
          </a:p>
          <a:p>
            <a:r>
              <a:rPr lang="en-US" sz="3600" dirty="0"/>
              <a:t>Microsoft calls this a SUMPRODUCT: multiply the columns or rows together, with corresponding pairs of cells, then sum the pieces.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4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dirty="0"/>
              <a:t>There are four types of problems where Solver can be used.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Linear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Nonlinear functions with one optimum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Nonlinear functions with multiple optima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Discontinuous or nondifferentiable functions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128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5710</TotalTime>
  <Words>1225</Words>
  <Application>Microsoft Office PowerPoint</Application>
  <PresentationFormat>On-screen Show (4:3)</PresentationFormat>
  <Paragraphs>222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Times New Roman</vt:lpstr>
      <vt:lpstr>Trebuchet MS</vt:lpstr>
      <vt:lpstr>Berlin</vt:lpstr>
      <vt:lpstr>SCM 651: Business Analytics</vt:lpstr>
      <vt:lpstr>Agenda</vt:lpstr>
      <vt:lpstr>Homework #2</vt:lpstr>
      <vt:lpstr>Homework #3</vt:lpstr>
      <vt:lpstr>Week 6 - Review</vt:lpstr>
      <vt:lpstr>Week 6 - Review</vt:lpstr>
      <vt:lpstr>Week 6 - Review</vt:lpstr>
      <vt:lpstr>Week 6 - Review</vt:lpstr>
      <vt:lpstr>Week 6 - Review</vt:lpstr>
      <vt:lpstr>Week 6 - Review</vt:lpstr>
      <vt:lpstr>Week 6 - Review</vt:lpstr>
      <vt:lpstr>Week 6 - Review</vt:lpstr>
      <vt:lpstr>Week 6 - Review</vt:lpstr>
      <vt:lpstr>Week 6 - Review</vt:lpstr>
      <vt:lpstr>Week 6 - Review</vt:lpstr>
      <vt:lpstr>Excel games</vt:lpstr>
      <vt:lpstr>Optimization</vt:lpstr>
      <vt:lpstr>Article #1: Modern Analytics and the Future of Quality Performance Excellence</vt:lpstr>
      <vt:lpstr>Article #1: Modern Analytics and the Future of Quality Performance Excellence</vt:lpstr>
      <vt:lpstr>Article #1: Modern Analytics and the Future of Quality Performance Excellence</vt:lpstr>
      <vt:lpstr>Article #1: Modern Analytics and the Future of Quality Performance Excellence</vt:lpstr>
      <vt:lpstr>Article #2: A Process of Continuous Innovation: Centralizing Analytics at Caesars</vt:lpstr>
      <vt:lpstr>Article #2: A Process of Continuous Innovation: Centralizing Analytics at Caesars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</dc:title>
  <dc:creator>Don Harter</dc:creator>
  <cp:lastModifiedBy>Donald Harter</cp:lastModifiedBy>
  <cp:revision>246</cp:revision>
  <cp:lastPrinted>2012-09-07T16:23:41Z</cp:lastPrinted>
  <dcterms:created xsi:type="dcterms:W3CDTF">1999-01-01T06:09:50Z</dcterms:created>
  <dcterms:modified xsi:type="dcterms:W3CDTF">2022-05-11T18:39:12Z</dcterms:modified>
</cp:coreProperties>
</file>