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29"/>
  </p:notesMasterIdLst>
  <p:handoutMasterIdLst>
    <p:handoutMasterId r:id="rId30"/>
  </p:handoutMasterIdLst>
  <p:sldIdLst>
    <p:sldId id="289" r:id="rId2"/>
    <p:sldId id="340" r:id="rId3"/>
    <p:sldId id="368" r:id="rId4"/>
    <p:sldId id="346" r:id="rId5"/>
    <p:sldId id="347" r:id="rId6"/>
    <p:sldId id="419" r:id="rId7"/>
    <p:sldId id="420" r:id="rId8"/>
    <p:sldId id="421" r:id="rId9"/>
    <p:sldId id="422" r:id="rId10"/>
    <p:sldId id="423" r:id="rId11"/>
    <p:sldId id="424" r:id="rId12"/>
    <p:sldId id="374" r:id="rId13"/>
    <p:sldId id="418" r:id="rId14"/>
    <p:sldId id="425" r:id="rId15"/>
    <p:sldId id="426" r:id="rId16"/>
    <p:sldId id="427" r:id="rId17"/>
    <p:sldId id="428" r:id="rId18"/>
    <p:sldId id="429" r:id="rId19"/>
    <p:sldId id="430" r:id="rId20"/>
    <p:sldId id="431" r:id="rId21"/>
    <p:sldId id="407" r:id="rId22"/>
    <p:sldId id="408" r:id="rId23"/>
    <p:sldId id="417" r:id="rId24"/>
    <p:sldId id="350" r:id="rId25"/>
    <p:sldId id="376" r:id="rId26"/>
    <p:sldId id="352" r:id="rId27"/>
    <p:sldId id="377" r:id="rId28"/>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2573"/>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929"/>
  </p:normalViewPr>
  <p:slideViewPr>
    <p:cSldViewPr>
      <p:cViewPr varScale="1">
        <p:scale>
          <a:sx n="80" d="100"/>
          <a:sy n="80" d="100"/>
        </p:scale>
        <p:origin x="96" y="6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1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defRPr sz="1200"/>
            </a:lvl1pPr>
          </a:lstStyle>
          <a:p>
            <a:pPr>
              <a:defRPr/>
            </a:pPr>
            <a:endParaRPr lang="en-US" dirty="0"/>
          </a:p>
        </p:txBody>
      </p:sp>
      <p:sp>
        <p:nvSpPr>
          <p:cNvPr id="45059" name="Rectangle 3"/>
          <p:cNvSpPr>
            <a:spLocks noGrp="1" noChangeArrowheads="1"/>
          </p:cNvSpPr>
          <p:nvPr>
            <p:ph type="dt" sz="quarter" idx="1"/>
          </p:nvPr>
        </p:nvSpPr>
        <p:spPr bwMode="auto">
          <a:xfrm>
            <a:off x="397256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a:defRPr sz="1200"/>
            </a:lvl1pPr>
          </a:lstStyle>
          <a:p>
            <a:pPr>
              <a:defRPr/>
            </a:pPr>
            <a:endParaRPr lang="en-US" dirty="0"/>
          </a:p>
        </p:txBody>
      </p:sp>
      <p:sp>
        <p:nvSpPr>
          <p:cNvPr id="45060" name="Rectangle 4"/>
          <p:cNvSpPr>
            <a:spLocks noGrp="1" noChangeArrowheads="1"/>
          </p:cNvSpPr>
          <p:nvPr>
            <p:ph type="ftr" sz="quarter" idx="2"/>
          </p:nvPr>
        </p:nvSpPr>
        <p:spPr bwMode="auto">
          <a:xfrm>
            <a:off x="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vl1pPr>
          </a:lstStyle>
          <a:p>
            <a:pPr>
              <a:defRPr/>
            </a:pPr>
            <a:endParaRPr lang="en-US" dirty="0"/>
          </a:p>
        </p:txBody>
      </p:sp>
      <p:sp>
        <p:nvSpPr>
          <p:cNvPr id="45061" name="Rectangle 5"/>
          <p:cNvSpPr>
            <a:spLocks noGrp="1" noChangeArrowheads="1"/>
          </p:cNvSpPr>
          <p:nvPr>
            <p:ph type="sldNum" sz="quarter" idx="3"/>
          </p:nvPr>
        </p:nvSpPr>
        <p:spPr bwMode="auto">
          <a:xfrm>
            <a:off x="397256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a:lvl1pPr>
          </a:lstStyle>
          <a:p>
            <a:pPr>
              <a:defRPr/>
            </a:pPr>
            <a:fld id="{06DB4A30-4846-4863-ADDD-79A79685442F}" type="slidenum">
              <a:rPr lang="en-US"/>
              <a:pPr>
                <a:defRPr/>
              </a:pPr>
              <a:t>‹#›</a:t>
            </a:fld>
            <a:endParaRPr lang="en-US" dirty="0"/>
          </a:p>
        </p:txBody>
      </p:sp>
    </p:spTree>
    <p:extLst>
      <p:ext uri="{BB962C8B-B14F-4D97-AF65-F5344CB8AC3E}">
        <p14:creationId xmlns:p14="http://schemas.microsoft.com/office/powerpoint/2010/main" val="35402897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defRPr sz="1200"/>
            </a:lvl1pPr>
          </a:lstStyle>
          <a:p>
            <a:pPr>
              <a:defRPr/>
            </a:pPr>
            <a:endParaRPr lang="en-US" dirty="0"/>
          </a:p>
        </p:txBody>
      </p:sp>
      <p:sp>
        <p:nvSpPr>
          <p:cNvPr id="47107" name="Rectangle 3"/>
          <p:cNvSpPr>
            <a:spLocks noGrp="1" noChangeArrowheads="1"/>
          </p:cNvSpPr>
          <p:nvPr>
            <p:ph type="dt" idx="1"/>
          </p:nvPr>
        </p:nvSpPr>
        <p:spPr bwMode="auto">
          <a:xfrm>
            <a:off x="397256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a:defRPr sz="1200"/>
            </a:lvl1pPr>
          </a:lstStyle>
          <a:p>
            <a:pPr>
              <a:defRPr/>
            </a:pPr>
            <a:endParaRPr lang="en-US" dirty="0"/>
          </a:p>
        </p:txBody>
      </p:sp>
      <p:sp>
        <p:nvSpPr>
          <p:cNvPr id="4100" name="Rectangle 4"/>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p:spPr>
      </p:sp>
      <p:sp>
        <p:nvSpPr>
          <p:cNvPr id="47109" name="Rectangle 5"/>
          <p:cNvSpPr>
            <a:spLocks noGrp="1" noChangeArrowheads="1"/>
          </p:cNvSpPr>
          <p:nvPr>
            <p:ph type="body" sz="quarter" idx="3"/>
          </p:nvPr>
        </p:nvSpPr>
        <p:spPr bwMode="auto">
          <a:xfrm>
            <a:off x="934720" y="4387136"/>
            <a:ext cx="5140960" cy="415623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7110" name="Rectangle 6"/>
          <p:cNvSpPr>
            <a:spLocks noGrp="1" noChangeArrowheads="1"/>
          </p:cNvSpPr>
          <p:nvPr>
            <p:ph type="ftr" sz="quarter" idx="4"/>
          </p:nvPr>
        </p:nvSpPr>
        <p:spPr bwMode="auto">
          <a:xfrm>
            <a:off x="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vl1pPr>
          </a:lstStyle>
          <a:p>
            <a:pPr>
              <a:defRPr/>
            </a:pPr>
            <a:endParaRPr lang="en-US" dirty="0"/>
          </a:p>
        </p:txBody>
      </p:sp>
      <p:sp>
        <p:nvSpPr>
          <p:cNvPr id="47111" name="Rectangle 7"/>
          <p:cNvSpPr>
            <a:spLocks noGrp="1" noChangeArrowheads="1"/>
          </p:cNvSpPr>
          <p:nvPr>
            <p:ph type="sldNum" sz="quarter" idx="5"/>
          </p:nvPr>
        </p:nvSpPr>
        <p:spPr bwMode="auto">
          <a:xfrm>
            <a:off x="397256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a:lvl1pPr>
          </a:lstStyle>
          <a:p>
            <a:pPr>
              <a:defRPr/>
            </a:pPr>
            <a:fld id="{FCC7DC1F-B418-4AD6-90B0-89CFD6C0FAC8}" type="slidenum">
              <a:rPr lang="en-US"/>
              <a:pPr>
                <a:defRPr/>
              </a:pPr>
              <a:t>‹#›</a:t>
            </a:fld>
            <a:endParaRPr lang="en-US" dirty="0"/>
          </a:p>
        </p:txBody>
      </p:sp>
    </p:spTree>
    <p:extLst>
      <p:ext uri="{BB962C8B-B14F-4D97-AF65-F5344CB8AC3E}">
        <p14:creationId xmlns:p14="http://schemas.microsoft.com/office/powerpoint/2010/main" val="8061879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dirty="0"/>
              <a:t>Click to edit Master title style</a:t>
            </a:r>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4555655" y="5936188"/>
            <a:ext cx="2057400" cy="365125"/>
          </a:xfrm>
        </p:spPr>
        <p:txBody>
          <a:bodyPr/>
          <a:lstStyle>
            <a:lvl1pPr>
              <a:defRPr>
                <a:latin typeface="Trebuchet MS" panose="020B0603020202020204" pitchFamily="34" charset="0"/>
              </a:defRPr>
            </a:lvl1pPr>
          </a:lstStyle>
          <a:p>
            <a:pPr>
              <a:defRPr/>
            </a:pPr>
            <a:endParaRPr lang="en-US" dirty="0"/>
          </a:p>
        </p:txBody>
      </p:sp>
      <p:sp>
        <p:nvSpPr>
          <p:cNvPr id="5" name="Footer Placeholder 4"/>
          <p:cNvSpPr>
            <a:spLocks noGrp="1"/>
          </p:cNvSpPr>
          <p:nvPr>
            <p:ph type="ftr" sz="quarter" idx="11"/>
          </p:nvPr>
        </p:nvSpPr>
        <p:spPr>
          <a:xfrm>
            <a:off x="533401" y="5936189"/>
            <a:ext cx="4021666" cy="365125"/>
          </a:xfrm>
        </p:spPr>
        <p:txBody>
          <a:bodyPr/>
          <a:lstStyle>
            <a:lvl1pPr>
              <a:defRPr>
                <a:latin typeface="Trebuchet MS" panose="020B0603020202020204" pitchFamily="34" charset="0"/>
              </a:defRPr>
            </a:lvl1pPr>
          </a:lstStyle>
          <a:p>
            <a:pPr>
              <a:defRPr/>
            </a:pPr>
            <a:r>
              <a:rPr lang="en-US"/>
              <a:t>Business Analytics</a:t>
            </a:r>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pPr>
              <a:defRPr/>
            </a:pPr>
            <a:fld id="{D094D588-09A1-4130-8CD3-E06E38AA2AD6}" type="slidenum">
              <a:rPr lang="en-US" smtClean="0"/>
              <a:pPr>
                <a:defRPr/>
              </a:pPr>
              <a:t>‹#›</a:t>
            </a:fld>
            <a:endParaRPr lang="en-US" dirty="0"/>
          </a:p>
        </p:txBody>
      </p:sp>
    </p:spTree>
    <p:extLst>
      <p:ext uri="{BB962C8B-B14F-4D97-AF65-F5344CB8AC3E}">
        <p14:creationId xmlns:p14="http://schemas.microsoft.com/office/powerpoint/2010/main" val="3370338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t>Business Analytics</a:t>
            </a:r>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pPr>
              <a:defRPr/>
            </a:pPr>
            <a:fld id="{8FD8A26F-6F63-42CC-ADA4-79FBD8F578D5}" type="slidenum">
              <a:rPr lang="en-US" smtClean="0"/>
              <a:pPr>
                <a:defRPr/>
              </a:pPr>
              <a:t>‹#›</a:t>
            </a:fld>
            <a:endParaRPr lang="en-US" dirty="0"/>
          </a:p>
        </p:txBody>
      </p:sp>
    </p:spTree>
    <p:extLst>
      <p:ext uri="{BB962C8B-B14F-4D97-AF65-F5344CB8AC3E}">
        <p14:creationId xmlns:p14="http://schemas.microsoft.com/office/powerpoint/2010/main" val="330185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t>Business Analytics</a:t>
            </a:r>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pPr>
              <a:defRPr/>
            </a:pPr>
            <a:fld id="{8FD8A26F-6F63-42CC-ADA4-79FBD8F578D5}" type="slidenum">
              <a:rPr lang="en-US" smtClean="0"/>
              <a:pPr>
                <a:defRPr/>
              </a:pPr>
              <a:t>‹#›</a:t>
            </a:fld>
            <a:endParaRPr lang="en-US" dirty="0"/>
          </a:p>
        </p:txBody>
      </p:sp>
    </p:spTree>
    <p:extLst>
      <p:ext uri="{BB962C8B-B14F-4D97-AF65-F5344CB8AC3E}">
        <p14:creationId xmlns:p14="http://schemas.microsoft.com/office/powerpoint/2010/main" val="407502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t>Business Analytics</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pPr>
              <a:defRPr/>
            </a:pPr>
            <a:fld id="{8FD8A26F-6F63-42CC-ADA4-79FBD8F578D5}" type="slidenum">
              <a:rPr lang="en-US" smtClean="0"/>
              <a:pPr>
                <a:defRPr/>
              </a:pPr>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23424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t>Business Analytics</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pPr>
              <a:defRPr/>
            </a:pPr>
            <a:fld id="{8FD8A26F-6F63-42CC-ADA4-79FBD8F578D5}" type="slidenum">
              <a:rPr lang="en-US" smtClean="0"/>
              <a:pPr>
                <a:defRPr/>
              </a:pPr>
              <a:t>‹#›</a:t>
            </a:fld>
            <a:endParaRPr lang="en-US" dirty="0"/>
          </a:p>
        </p:txBody>
      </p:sp>
    </p:spTree>
    <p:extLst>
      <p:ext uri="{BB962C8B-B14F-4D97-AF65-F5344CB8AC3E}">
        <p14:creationId xmlns:p14="http://schemas.microsoft.com/office/powerpoint/2010/main" val="1630522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a:t>Business Analytics</a:t>
            </a:r>
            <a:endParaRPr lang="en-US" dirty="0"/>
          </a:p>
        </p:txBody>
      </p:sp>
      <p:sp>
        <p:nvSpPr>
          <p:cNvPr id="5" name="Slide Number Placeholder 4"/>
          <p:cNvSpPr>
            <a:spLocks noGrp="1"/>
          </p:cNvSpPr>
          <p:nvPr>
            <p:ph type="sldNum" sz="quarter" idx="12"/>
          </p:nvPr>
        </p:nvSpPr>
        <p:spPr/>
        <p:txBody>
          <a:bodyPr/>
          <a:lstStyle/>
          <a:p>
            <a:pPr>
              <a:defRPr/>
            </a:pPr>
            <a:fld id="{8FD8A26F-6F63-42CC-ADA4-79FBD8F578D5}" type="slidenum">
              <a:rPr lang="en-US" smtClean="0"/>
              <a:pPr>
                <a:defRPr/>
              </a:pPr>
              <a:t>‹#›</a:t>
            </a:fld>
            <a:endParaRPr lang="en-US" dirty="0"/>
          </a:p>
        </p:txBody>
      </p:sp>
    </p:spTree>
    <p:extLst>
      <p:ext uri="{BB962C8B-B14F-4D97-AF65-F5344CB8AC3E}">
        <p14:creationId xmlns:p14="http://schemas.microsoft.com/office/powerpoint/2010/main" val="2799536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a:t>Business Analytics</a:t>
            </a:r>
            <a:endParaRPr lang="en-US" dirty="0"/>
          </a:p>
        </p:txBody>
      </p:sp>
      <p:sp>
        <p:nvSpPr>
          <p:cNvPr id="5" name="Slide Number Placeholder 4"/>
          <p:cNvSpPr>
            <a:spLocks noGrp="1"/>
          </p:cNvSpPr>
          <p:nvPr>
            <p:ph type="sldNum" sz="quarter" idx="12"/>
          </p:nvPr>
        </p:nvSpPr>
        <p:spPr/>
        <p:txBody>
          <a:bodyPr/>
          <a:lstStyle/>
          <a:p>
            <a:pPr>
              <a:defRPr/>
            </a:pPr>
            <a:fld id="{8FD8A26F-6F63-42CC-ADA4-79FBD8F578D5}" type="slidenum">
              <a:rPr lang="en-US" smtClean="0"/>
              <a:pPr>
                <a:defRPr/>
              </a:pPr>
              <a:t>‹#›</a:t>
            </a:fld>
            <a:endParaRPr lang="en-US" dirty="0"/>
          </a:p>
        </p:txBody>
      </p:sp>
    </p:spTree>
    <p:extLst>
      <p:ext uri="{BB962C8B-B14F-4D97-AF65-F5344CB8AC3E}">
        <p14:creationId xmlns:p14="http://schemas.microsoft.com/office/powerpoint/2010/main" val="847287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Business Analytics</a:t>
            </a:r>
            <a:endParaRPr lang="en-US" dirty="0"/>
          </a:p>
        </p:txBody>
      </p:sp>
      <p:sp>
        <p:nvSpPr>
          <p:cNvPr id="6" name="Slide Number Placeholder 5"/>
          <p:cNvSpPr>
            <a:spLocks noGrp="1"/>
          </p:cNvSpPr>
          <p:nvPr>
            <p:ph type="sldNum" sz="quarter" idx="12"/>
          </p:nvPr>
        </p:nvSpPr>
        <p:spPr/>
        <p:txBody>
          <a:bodyPr/>
          <a:lstStyle/>
          <a:p>
            <a:pPr>
              <a:defRPr/>
            </a:pPr>
            <a:fld id="{E957DFC2-E6CF-47F5-BB52-FBEB471CE970}" type="slidenum">
              <a:rPr lang="en-US" smtClean="0"/>
              <a:pPr>
                <a:defRPr/>
              </a:pPr>
              <a:t>‹#›</a:t>
            </a:fld>
            <a:endParaRPr lang="en-US" dirty="0"/>
          </a:p>
        </p:txBody>
      </p:sp>
    </p:spTree>
    <p:extLst>
      <p:ext uri="{BB962C8B-B14F-4D97-AF65-F5344CB8AC3E}">
        <p14:creationId xmlns:p14="http://schemas.microsoft.com/office/powerpoint/2010/main" val="2814677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pPr>
              <a:defRPr/>
            </a:pPr>
            <a:endParaRPr lang="en-US" dirty="0"/>
          </a:p>
        </p:txBody>
      </p:sp>
      <p:sp>
        <p:nvSpPr>
          <p:cNvPr id="5" name="Footer Placeholder 4"/>
          <p:cNvSpPr>
            <a:spLocks noGrp="1"/>
          </p:cNvSpPr>
          <p:nvPr>
            <p:ph type="ftr" sz="quarter" idx="11"/>
          </p:nvPr>
        </p:nvSpPr>
        <p:spPr>
          <a:xfrm>
            <a:off x="510241" y="5936189"/>
            <a:ext cx="4518959" cy="365125"/>
          </a:xfrm>
        </p:spPr>
        <p:txBody>
          <a:bodyPr/>
          <a:lstStyle/>
          <a:p>
            <a:pPr>
              <a:defRPr/>
            </a:pPr>
            <a:r>
              <a:rPr lang="en-US"/>
              <a:t>Business Analytics</a:t>
            </a:r>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pPr>
              <a:defRPr/>
            </a:pPr>
            <a:fld id="{FF86C9D0-2456-4B82-A5AE-C9A4EBFD29DF}" type="slidenum">
              <a:rPr lang="en-US" smtClean="0"/>
              <a:pPr>
                <a:defRPr/>
              </a:pPr>
              <a:t>‹#›</a:t>
            </a:fld>
            <a:endParaRPr lang="en-US" dirty="0"/>
          </a:p>
        </p:txBody>
      </p:sp>
    </p:spTree>
    <p:extLst>
      <p:ext uri="{BB962C8B-B14F-4D97-AF65-F5344CB8AC3E}">
        <p14:creationId xmlns:p14="http://schemas.microsoft.com/office/powerpoint/2010/main" val="366553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rebuchet MS" panose="020B0603020202020204" pitchFamily="34" charset="0"/>
              </a:defRPr>
            </a:lvl1pPr>
          </a:lstStyle>
          <a:p>
            <a:pPr>
              <a:defRPr/>
            </a:pPr>
            <a:endParaRPr lang="en-US" dirty="0"/>
          </a:p>
        </p:txBody>
      </p:sp>
      <p:sp>
        <p:nvSpPr>
          <p:cNvPr id="5" name="Footer Placeholder 4"/>
          <p:cNvSpPr>
            <a:spLocks noGrp="1"/>
          </p:cNvSpPr>
          <p:nvPr>
            <p:ph type="ftr" sz="quarter" idx="11"/>
          </p:nvPr>
        </p:nvSpPr>
        <p:spPr/>
        <p:txBody>
          <a:bodyPr/>
          <a:lstStyle>
            <a:lvl1pPr>
              <a:defRPr>
                <a:latin typeface="Trebuchet MS" panose="020B0603020202020204" pitchFamily="34" charset="0"/>
              </a:defRPr>
            </a:lvl1pPr>
          </a:lstStyle>
          <a:p>
            <a:pPr>
              <a:defRPr/>
            </a:pPr>
            <a:r>
              <a:rPr lang="en-US"/>
              <a:t>Business Analytics</a:t>
            </a:r>
            <a:endParaRPr lang="en-US" dirty="0"/>
          </a:p>
        </p:txBody>
      </p:sp>
      <p:sp>
        <p:nvSpPr>
          <p:cNvPr id="6" name="Slide Number Placeholder 5"/>
          <p:cNvSpPr>
            <a:spLocks noGrp="1"/>
          </p:cNvSpPr>
          <p:nvPr>
            <p:ph type="sldNum" sz="quarter" idx="12"/>
          </p:nvPr>
        </p:nvSpPr>
        <p:spPr/>
        <p:txBody>
          <a:bodyPr/>
          <a:lstStyle/>
          <a:p>
            <a:pPr>
              <a:defRPr/>
            </a:pPr>
            <a:fld id="{F62CF1F9-7FF8-46FF-BD70-B6298DD535FA}" type="slidenum">
              <a:rPr lang="en-US" smtClean="0"/>
              <a:pPr>
                <a:defRPr/>
              </a:pPr>
              <a:t>‹#›</a:t>
            </a:fld>
            <a:endParaRPr lang="en-US" dirty="0"/>
          </a:p>
        </p:txBody>
      </p:sp>
    </p:spTree>
    <p:extLst>
      <p:ext uri="{BB962C8B-B14F-4D97-AF65-F5344CB8AC3E}">
        <p14:creationId xmlns:p14="http://schemas.microsoft.com/office/powerpoint/2010/main" val="2049684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pPr>
              <a:defRPr/>
            </a:pPr>
            <a:endParaRPr lang="en-US" dirty="0"/>
          </a:p>
        </p:txBody>
      </p:sp>
      <p:sp>
        <p:nvSpPr>
          <p:cNvPr id="5" name="Footer Placeholder 4"/>
          <p:cNvSpPr>
            <a:spLocks noGrp="1"/>
          </p:cNvSpPr>
          <p:nvPr>
            <p:ph type="ftr" sz="quarter" idx="11"/>
          </p:nvPr>
        </p:nvSpPr>
        <p:spPr>
          <a:xfrm>
            <a:off x="533400" y="5936189"/>
            <a:ext cx="4834673" cy="365125"/>
          </a:xfrm>
        </p:spPr>
        <p:txBody>
          <a:bodyPr/>
          <a:lstStyle/>
          <a:p>
            <a:pPr>
              <a:defRPr/>
            </a:pPr>
            <a:r>
              <a:rPr lang="en-US"/>
              <a:t>Business Analytics</a:t>
            </a:r>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pPr>
              <a:defRPr/>
            </a:pPr>
            <a:fld id="{C24FF661-00F7-4298-A66B-2EA1BB7D2F49}" type="slidenum">
              <a:rPr lang="en-US" smtClean="0"/>
              <a:pPr>
                <a:defRPr/>
              </a:pPr>
              <a:t>‹#›</a:t>
            </a:fld>
            <a:endParaRPr lang="en-US" dirty="0"/>
          </a:p>
        </p:txBody>
      </p:sp>
    </p:spTree>
    <p:extLst>
      <p:ext uri="{BB962C8B-B14F-4D97-AF65-F5344CB8AC3E}">
        <p14:creationId xmlns:p14="http://schemas.microsoft.com/office/powerpoint/2010/main" val="1555206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t>Business Analytics</a:t>
            </a:r>
            <a:endParaRPr lang="en-US" dirty="0"/>
          </a:p>
        </p:txBody>
      </p:sp>
      <p:sp>
        <p:nvSpPr>
          <p:cNvPr id="7" name="Slide Number Placeholder 6"/>
          <p:cNvSpPr>
            <a:spLocks noGrp="1"/>
          </p:cNvSpPr>
          <p:nvPr>
            <p:ph type="sldNum" sz="quarter" idx="12"/>
          </p:nvPr>
        </p:nvSpPr>
        <p:spPr/>
        <p:txBody>
          <a:bodyPr/>
          <a:lstStyle/>
          <a:p>
            <a:pPr>
              <a:defRPr/>
            </a:pPr>
            <a:fld id="{96DA0179-D891-40AC-8ED5-1A9801C43779}" type="slidenum">
              <a:rPr lang="en-US" smtClean="0"/>
              <a:pPr>
                <a:defRPr/>
              </a:pPr>
              <a:t>‹#›</a:t>
            </a:fld>
            <a:endParaRPr lang="en-US" dirty="0"/>
          </a:p>
        </p:txBody>
      </p:sp>
    </p:spTree>
    <p:extLst>
      <p:ext uri="{BB962C8B-B14F-4D97-AF65-F5344CB8AC3E}">
        <p14:creationId xmlns:p14="http://schemas.microsoft.com/office/powerpoint/2010/main" val="2698661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Trebuchet MS" panose="020B0603020202020204" pitchFamily="34" charset="0"/>
              </a:defRPr>
            </a:lvl1pPr>
          </a:lstStyle>
          <a:p>
            <a:pPr>
              <a:defRPr/>
            </a:pPr>
            <a:endParaRPr lang="en-US" dirty="0"/>
          </a:p>
        </p:txBody>
      </p:sp>
      <p:sp>
        <p:nvSpPr>
          <p:cNvPr id="8" name="Footer Placeholder 7"/>
          <p:cNvSpPr>
            <a:spLocks noGrp="1"/>
          </p:cNvSpPr>
          <p:nvPr>
            <p:ph type="ftr" sz="quarter" idx="11"/>
          </p:nvPr>
        </p:nvSpPr>
        <p:spPr/>
        <p:txBody>
          <a:bodyPr/>
          <a:lstStyle>
            <a:lvl1pPr>
              <a:defRPr>
                <a:latin typeface="Trebuchet MS" panose="020B0603020202020204" pitchFamily="34" charset="0"/>
              </a:defRPr>
            </a:lvl1pPr>
          </a:lstStyle>
          <a:p>
            <a:pPr>
              <a:defRPr/>
            </a:pPr>
            <a:r>
              <a:rPr lang="en-US"/>
              <a:t>Business Analytics</a:t>
            </a:r>
            <a:endParaRPr lang="en-US" dirty="0"/>
          </a:p>
        </p:txBody>
      </p:sp>
      <p:sp>
        <p:nvSpPr>
          <p:cNvPr id="9" name="Slide Number Placeholder 8"/>
          <p:cNvSpPr>
            <a:spLocks noGrp="1"/>
          </p:cNvSpPr>
          <p:nvPr>
            <p:ph type="sldNum" sz="quarter" idx="12"/>
          </p:nvPr>
        </p:nvSpPr>
        <p:spPr/>
        <p:txBody>
          <a:bodyPr/>
          <a:lstStyle/>
          <a:p>
            <a:pPr>
              <a:defRPr/>
            </a:pPr>
            <a:fld id="{D84A1E6A-0348-4D63-BE07-AB32629D6FBC}" type="slidenum">
              <a:rPr lang="en-US" smtClean="0"/>
              <a:pPr>
                <a:defRPr/>
              </a:pPr>
              <a:t>‹#›</a:t>
            </a:fld>
            <a:endParaRPr lang="en-US" dirty="0"/>
          </a:p>
        </p:txBody>
      </p:sp>
    </p:spTree>
    <p:extLst>
      <p:ext uri="{BB962C8B-B14F-4D97-AF65-F5344CB8AC3E}">
        <p14:creationId xmlns:p14="http://schemas.microsoft.com/office/powerpoint/2010/main" val="1790808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a:t>Business Analytics</a:t>
            </a:r>
            <a:endParaRPr lang="en-US" dirty="0"/>
          </a:p>
        </p:txBody>
      </p:sp>
      <p:sp>
        <p:nvSpPr>
          <p:cNvPr id="5" name="Slide Number Placeholder 4"/>
          <p:cNvSpPr>
            <a:spLocks noGrp="1"/>
          </p:cNvSpPr>
          <p:nvPr>
            <p:ph type="sldNum" sz="quarter" idx="12"/>
          </p:nvPr>
        </p:nvSpPr>
        <p:spPr/>
        <p:txBody>
          <a:bodyPr/>
          <a:lstStyle/>
          <a:p>
            <a:pPr>
              <a:defRPr/>
            </a:pPr>
            <a:fld id="{62CB25CC-4A05-40C3-B9C0-26893F62D899}" type="slidenum">
              <a:rPr lang="en-US" smtClean="0"/>
              <a:pPr>
                <a:defRPr/>
              </a:pPr>
              <a:t>‹#›</a:t>
            </a:fld>
            <a:endParaRPr lang="en-US" dirty="0"/>
          </a:p>
        </p:txBody>
      </p:sp>
    </p:spTree>
    <p:extLst>
      <p:ext uri="{BB962C8B-B14F-4D97-AF65-F5344CB8AC3E}">
        <p14:creationId xmlns:p14="http://schemas.microsoft.com/office/powerpoint/2010/main" val="1014363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a:t>Business Analytics</a:t>
            </a:r>
            <a:endParaRPr lang="en-US" dirty="0"/>
          </a:p>
        </p:txBody>
      </p:sp>
      <p:sp>
        <p:nvSpPr>
          <p:cNvPr id="4" name="Slide Number Placeholder 3"/>
          <p:cNvSpPr>
            <a:spLocks noGrp="1"/>
          </p:cNvSpPr>
          <p:nvPr>
            <p:ph type="sldNum" sz="quarter" idx="12"/>
          </p:nvPr>
        </p:nvSpPr>
        <p:spPr/>
        <p:txBody>
          <a:bodyPr/>
          <a:lstStyle/>
          <a:p>
            <a:pPr>
              <a:defRPr/>
            </a:pPr>
            <a:fld id="{274DC6CA-7A53-4C76-8A59-9989F7EF216A}" type="slidenum">
              <a:rPr lang="en-US" smtClean="0"/>
              <a:pPr>
                <a:defRPr/>
              </a:pPr>
              <a:t>‹#›</a:t>
            </a:fld>
            <a:endParaRPr lang="en-US" dirty="0"/>
          </a:p>
        </p:txBody>
      </p:sp>
    </p:spTree>
    <p:extLst>
      <p:ext uri="{BB962C8B-B14F-4D97-AF65-F5344CB8AC3E}">
        <p14:creationId xmlns:p14="http://schemas.microsoft.com/office/powerpoint/2010/main" val="298790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t>Business Analytics</a:t>
            </a:r>
            <a:endParaRPr lang="en-US" dirty="0"/>
          </a:p>
        </p:txBody>
      </p:sp>
      <p:sp>
        <p:nvSpPr>
          <p:cNvPr id="7" name="Slide Number Placeholder 6"/>
          <p:cNvSpPr>
            <a:spLocks noGrp="1"/>
          </p:cNvSpPr>
          <p:nvPr>
            <p:ph type="sldNum" sz="quarter" idx="12"/>
          </p:nvPr>
        </p:nvSpPr>
        <p:spPr/>
        <p:txBody>
          <a:bodyPr/>
          <a:lstStyle/>
          <a:p>
            <a:pPr>
              <a:defRPr/>
            </a:pPr>
            <a:fld id="{65CB7616-A058-409A-BDF5-4957CFEE637E}" type="slidenum">
              <a:rPr lang="en-US" smtClean="0"/>
              <a:pPr>
                <a:defRPr/>
              </a:pPr>
              <a:t>‹#›</a:t>
            </a:fld>
            <a:endParaRPr lang="en-US" dirty="0"/>
          </a:p>
        </p:txBody>
      </p:sp>
    </p:spTree>
    <p:extLst>
      <p:ext uri="{BB962C8B-B14F-4D97-AF65-F5344CB8AC3E}">
        <p14:creationId xmlns:p14="http://schemas.microsoft.com/office/powerpoint/2010/main" val="4050387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t>Business Analytics</a:t>
            </a:r>
            <a:endParaRPr lang="en-US" dirty="0"/>
          </a:p>
        </p:txBody>
      </p:sp>
      <p:sp>
        <p:nvSpPr>
          <p:cNvPr id="7" name="Slide Number Placeholder 6"/>
          <p:cNvSpPr>
            <a:spLocks noGrp="1"/>
          </p:cNvSpPr>
          <p:nvPr>
            <p:ph type="sldNum" sz="quarter" idx="12"/>
          </p:nvPr>
        </p:nvSpPr>
        <p:spPr/>
        <p:txBody>
          <a:bodyPr/>
          <a:lstStyle/>
          <a:p>
            <a:pPr>
              <a:defRPr/>
            </a:pPr>
            <a:fld id="{ACD308A0-CC2E-484F-97EF-1783F348D90F}" type="slidenum">
              <a:rPr lang="en-US" smtClean="0"/>
              <a:pPr>
                <a:defRPr/>
              </a:pPr>
              <a:t>‹#›</a:t>
            </a:fld>
            <a:endParaRPr lang="en-US" dirty="0"/>
          </a:p>
        </p:txBody>
      </p:sp>
    </p:spTree>
    <p:extLst>
      <p:ext uri="{BB962C8B-B14F-4D97-AF65-F5344CB8AC3E}">
        <p14:creationId xmlns:p14="http://schemas.microsoft.com/office/powerpoint/2010/main" val="209584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a:defRPr/>
            </a:pPr>
            <a:r>
              <a:rPr lang="en-US"/>
              <a:t>Business Analytics</a:t>
            </a:r>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a:defRPr/>
            </a:pPr>
            <a:fld id="{8FD8A26F-6F63-42CC-ADA4-79FBD8F578D5}" type="slidenum">
              <a:rPr lang="en-US" smtClean="0"/>
              <a:pPr>
                <a:defRPr/>
              </a:pPr>
              <a:t>‹#›</a:t>
            </a:fld>
            <a:endParaRPr lang="en-US" dirty="0"/>
          </a:p>
        </p:txBody>
      </p:sp>
    </p:spTree>
    <p:extLst>
      <p:ext uri="{BB962C8B-B14F-4D97-AF65-F5344CB8AC3E}">
        <p14:creationId xmlns:p14="http://schemas.microsoft.com/office/powerpoint/2010/main" val="11611438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4.xml"/><Relationship Id="rId1" Type="http://schemas.openxmlformats.org/officeDocument/2006/relationships/video" Target="https://www.youtube.com/embed/fEFwG1_tzl4"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SCM 651:</a:t>
            </a:r>
            <a:br>
              <a:rPr lang="en-US" dirty="0"/>
            </a:br>
            <a:r>
              <a:rPr lang="en-US" dirty="0"/>
              <a:t>Business Analytics</a:t>
            </a:r>
          </a:p>
        </p:txBody>
      </p:sp>
      <p:sp>
        <p:nvSpPr>
          <p:cNvPr id="7" name="Subtitle 6"/>
          <p:cNvSpPr>
            <a:spLocks noGrp="1"/>
          </p:cNvSpPr>
          <p:nvPr>
            <p:ph type="subTitle" idx="1"/>
          </p:nvPr>
        </p:nvSpPr>
        <p:spPr/>
        <p:txBody>
          <a:bodyPr/>
          <a:lstStyle/>
          <a:p>
            <a:r>
              <a:rPr lang="en-US" dirty="0"/>
              <a:t>Week 7</a:t>
            </a:r>
          </a:p>
        </p:txBody>
      </p:sp>
      <p:sp>
        <p:nvSpPr>
          <p:cNvPr id="4" name="Footer Placeholder 3"/>
          <p:cNvSpPr>
            <a:spLocks noGrp="1"/>
          </p:cNvSpPr>
          <p:nvPr>
            <p:ph type="ftr" sz="quarter" idx="11"/>
          </p:nvPr>
        </p:nvSpPr>
        <p:spPr/>
        <p:txBody>
          <a:bodyPr/>
          <a:lstStyle/>
          <a:p>
            <a:pPr>
              <a:defRPr/>
            </a:pPr>
            <a:r>
              <a:rPr lang="en-US" dirty="0"/>
              <a:t>Business Analytics</a:t>
            </a:r>
          </a:p>
        </p:txBody>
      </p:sp>
      <p:sp>
        <p:nvSpPr>
          <p:cNvPr id="2" name="Slide Number Placeholder 1"/>
          <p:cNvSpPr>
            <a:spLocks noGrp="1"/>
          </p:cNvSpPr>
          <p:nvPr>
            <p:ph type="sldNum" sz="quarter" idx="12"/>
          </p:nvPr>
        </p:nvSpPr>
        <p:spPr/>
        <p:txBody>
          <a:bodyPr/>
          <a:lstStyle/>
          <a:p>
            <a:pPr>
              <a:defRPr/>
            </a:pPr>
            <a:fld id="{D094D588-09A1-4130-8CD3-E06E38AA2AD6}"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E204-1A17-06E4-55DE-4A9DF7601D03}"/>
              </a:ext>
            </a:extLst>
          </p:cNvPr>
          <p:cNvSpPr>
            <a:spLocks noGrp="1"/>
          </p:cNvSpPr>
          <p:nvPr>
            <p:ph type="title"/>
          </p:nvPr>
        </p:nvSpPr>
        <p:spPr/>
        <p:txBody>
          <a:bodyPr/>
          <a:lstStyle/>
          <a:p>
            <a:r>
              <a:rPr lang="en-US" dirty="0"/>
              <a:t>Week 7 - Review</a:t>
            </a:r>
          </a:p>
        </p:txBody>
      </p:sp>
      <p:sp>
        <p:nvSpPr>
          <p:cNvPr id="3" name="Content Placeholder 2">
            <a:extLst>
              <a:ext uri="{FF2B5EF4-FFF2-40B4-BE49-F238E27FC236}">
                <a16:creationId xmlns:a16="http://schemas.microsoft.com/office/drawing/2014/main" id="{E5793349-C42B-2E4D-EDBC-567810CD6FC0}"/>
              </a:ext>
            </a:extLst>
          </p:cNvPr>
          <p:cNvSpPr>
            <a:spLocks noGrp="1"/>
          </p:cNvSpPr>
          <p:nvPr>
            <p:ph sz="half" idx="1"/>
          </p:nvPr>
        </p:nvSpPr>
        <p:spPr/>
        <p:txBody>
          <a:bodyPr/>
          <a:lstStyle/>
          <a:p>
            <a:pPr marL="0" indent="0">
              <a:buNone/>
            </a:pPr>
            <a:r>
              <a:rPr lang="en-US" dirty="0"/>
              <a:t>3-D graphs display data in three dimensions with the ability to rotate the graph.</a:t>
            </a:r>
          </a:p>
          <a:p>
            <a:pPr marL="0" indent="0">
              <a:buNone/>
            </a:pPr>
            <a:endParaRPr lang="en-US" dirty="0"/>
          </a:p>
        </p:txBody>
      </p:sp>
      <p:sp>
        <p:nvSpPr>
          <p:cNvPr id="5" name="Footer Placeholder 4">
            <a:extLst>
              <a:ext uri="{FF2B5EF4-FFF2-40B4-BE49-F238E27FC236}">
                <a16:creationId xmlns:a16="http://schemas.microsoft.com/office/drawing/2014/main" id="{6B688448-3DFE-B75B-864A-59812ADA47E7}"/>
              </a:ext>
            </a:extLst>
          </p:cNvPr>
          <p:cNvSpPr>
            <a:spLocks noGrp="1"/>
          </p:cNvSpPr>
          <p:nvPr>
            <p:ph type="ftr" sz="quarter" idx="11"/>
          </p:nvPr>
        </p:nvSpPr>
        <p:spPr/>
        <p:txBody>
          <a:bodyPr/>
          <a:lstStyle/>
          <a:p>
            <a:pPr>
              <a:defRPr/>
            </a:pPr>
            <a:r>
              <a:rPr lang="en-US"/>
              <a:t>Business Analytics</a:t>
            </a:r>
            <a:endParaRPr lang="en-US" dirty="0"/>
          </a:p>
        </p:txBody>
      </p:sp>
      <p:sp>
        <p:nvSpPr>
          <p:cNvPr id="6" name="Slide Number Placeholder 5">
            <a:extLst>
              <a:ext uri="{FF2B5EF4-FFF2-40B4-BE49-F238E27FC236}">
                <a16:creationId xmlns:a16="http://schemas.microsoft.com/office/drawing/2014/main" id="{CF140F65-7A3F-B9BC-7FFC-6F1622A57C6E}"/>
              </a:ext>
            </a:extLst>
          </p:cNvPr>
          <p:cNvSpPr>
            <a:spLocks noGrp="1"/>
          </p:cNvSpPr>
          <p:nvPr>
            <p:ph type="sldNum" sz="quarter" idx="12"/>
          </p:nvPr>
        </p:nvSpPr>
        <p:spPr/>
        <p:txBody>
          <a:bodyPr/>
          <a:lstStyle/>
          <a:p>
            <a:pPr>
              <a:defRPr/>
            </a:pPr>
            <a:fld id="{96DA0179-D891-40AC-8ED5-1A9801C43779}" type="slidenum">
              <a:rPr lang="en-US" smtClean="0"/>
              <a:pPr>
                <a:defRPr/>
              </a:pPr>
              <a:t>10</a:t>
            </a:fld>
            <a:endParaRPr lang="en-US" dirty="0"/>
          </a:p>
        </p:txBody>
      </p:sp>
      <p:pic>
        <p:nvPicPr>
          <p:cNvPr id="7" name="Content Placeholder 4" descr="3D scatterplot output">
            <a:extLst>
              <a:ext uri="{FF2B5EF4-FFF2-40B4-BE49-F238E27FC236}">
                <a16:creationId xmlns:a16="http://schemas.microsoft.com/office/drawing/2014/main" id="{7878DD65-2623-1B82-5297-FC3F702CEF8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24"/>
          <a:stretch/>
        </p:blipFill>
        <p:spPr bwMode="auto">
          <a:xfrm>
            <a:off x="4060825" y="2880109"/>
            <a:ext cx="3360738" cy="2512244"/>
          </a:xfrm>
          <a:prstGeom prst="rect">
            <a:avLst/>
          </a:prstGeom>
        </p:spPr>
      </p:pic>
    </p:spTree>
    <p:extLst>
      <p:ext uri="{BB962C8B-B14F-4D97-AF65-F5344CB8AC3E}">
        <p14:creationId xmlns:p14="http://schemas.microsoft.com/office/powerpoint/2010/main" val="3813542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D5461-89C0-C47F-5662-A685DE0B2210}"/>
              </a:ext>
            </a:extLst>
          </p:cNvPr>
          <p:cNvSpPr>
            <a:spLocks noGrp="1"/>
          </p:cNvSpPr>
          <p:nvPr>
            <p:ph type="title"/>
          </p:nvPr>
        </p:nvSpPr>
        <p:spPr/>
        <p:txBody>
          <a:bodyPr/>
          <a:lstStyle/>
          <a:p>
            <a:r>
              <a:rPr lang="en-US" dirty="0"/>
              <a:t>Week 7 - Review</a:t>
            </a:r>
          </a:p>
        </p:txBody>
      </p:sp>
      <p:sp>
        <p:nvSpPr>
          <p:cNvPr id="3" name="Content Placeholder 2">
            <a:extLst>
              <a:ext uri="{FF2B5EF4-FFF2-40B4-BE49-F238E27FC236}">
                <a16:creationId xmlns:a16="http://schemas.microsoft.com/office/drawing/2014/main" id="{7B22941C-0CA8-3B62-AD7C-0F2E5823EF22}"/>
              </a:ext>
            </a:extLst>
          </p:cNvPr>
          <p:cNvSpPr>
            <a:spLocks noGrp="1"/>
          </p:cNvSpPr>
          <p:nvPr>
            <p:ph sz="half" idx="1"/>
          </p:nvPr>
        </p:nvSpPr>
        <p:spPr/>
        <p:txBody>
          <a:bodyPr/>
          <a:lstStyle/>
          <a:p>
            <a:pPr marL="0" indent="0">
              <a:buNone/>
            </a:pPr>
            <a:r>
              <a:rPr lang="en-US" dirty="0"/>
              <a:t>3-D graphs can plot data by groups to identify differences among groups.</a:t>
            </a:r>
          </a:p>
          <a:p>
            <a:pPr marL="0" indent="0">
              <a:buNone/>
            </a:pPr>
            <a:endParaRPr lang="en-US" dirty="0"/>
          </a:p>
        </p:txBody>
      </p:sp>
      <p:sp>
        <p:nvSpPr>
          <p:cNvPr id="5" name="Footer Placeholder 4">
            <a:extLst>
              <a:ext uri="{FF2B5EF4-FFF2-40B4-BE49-F238E27FC236}">
                <a16:creationId xmlns:a16="http://schemas.microsoft.com/office/drawing/2014/main" id="{6B758864-7DD8-9652-28E3-2C9D6FA848AA}"/>
              </a:ext>
            </a:extLst>
          </p:cNvPr>
          <p:cNvSpPr>
            <a:spLocks noGrp="1"/>
          </p:cNvSpPr>
          <p:nvPr>
            <p:ph type="ftr" sz="quarter" idx="11"/>
          </p:nvPr>
        </p:nvSpPr>
        <p:spPr/>
        <p:txBody>
          <a:bodyPr/>
          <a:lstStyle/>
          <a:p>
            <a:pPr>
              <a:defRPr/>
            </a:pPr>
            <a:r>
              <a:rPr lang="en-US"/>
              <a:t>Business Analytics</a:t>
            </a:r>
            <a:endParaRPr lang="en-US" dirty="0"/>
          </a:p>
        </p:txBody>
      </p:sp>
      <p:sp>
        <p:nvSpPr>
          <p:cNvPr id="6" name="Slide Number Placeholder 5">
            <a:extLst>
              <a:ext uri="{FF2B5EF4-FFF2-40B4-BE49-F238E27FC236}">
                <a16:creationId xmlns:a16="http://schemas.microsoft.com/office/drawing/2014/main" id="{49FA5062-5BBB-3066-555D-71973D436632}"/>
              </a:ext>
            </a:extLst>
          </p:cNvPr>
          <p:cNvSpPr>
            <a:spLocks noGrp="1"/>
          </p:cNvSpPr>
          <p:nvPr>
            <p:ph type="sldNum" sz="quarter" idx="12"/>
          </p:nvPr>
        </p:nvSpPr>
        <p:spPr/>
        <p:txBody>
          <a:bodyPr/>
          <a:lstStyle/>
          <a:p>
            <a:pPr>
              <a:defRPr/>
            </a:pPr>
            <a:fld id="{96DA0179-D891-40AC-8ED5-1A9801C43779}" type="slidenum">
              <a:rPr lang="en-US" smtClean="0"/>
              <a:pPr>
                <a:defRPr/>
              </a:pPr>
              <a:t>11</a:t>
            </a:fld>
            <a:endParaRPr lang="en-US" dirty="0"/>
          </a:p>
        </p:txBody>
      </p:sp>
      <p:pic>
        <p:nvPicPr>
          <p:cNvPr id="7" name="Content Placeholder 5" descr="3D scatterplot output with different slopes for different brands">
            <a:extLst>
              <a:ext uri="{FF2B5EF4-FFF2-40B4-BE49-F238E27FC236}">
                <a16:creationId xmlns:a16="http://schemas.microsoft.com/office/drawing/2014/main" id="{3B073CA4-5857-C499-8853-8107153C676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329" r="124" b="329"/>
          <a:stretch/>
        </p:blipFill>
        <p:spPr bwMode="auto">
          <a:xfrm>
            <a:off x="4060825" y="2880111"/>
            <a:ext cx="3360738" cy="2512241"/>
          </a:xfrm>
          <a:prstGeom prst="rect">
            <a:avLst/>
          </a:prstGeom>
        </p:spPr>
      </p:pic>
    </p:spTree>
    <p:extLst>
      <p:ext uri="{BB962C8B-B14F-4D97-AF65-F5344CB8AC3E}">
        <p14:creationId xmlns:p14="http://schemas.microsoft.com/office/powerpoint/2010/main" val="811185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7 - Review</a:t>
            </a:r>
          </a:p>
        </p:txBody>
      </p:sp>
      <p:sp>
        <p:nvSpPr>
          <p:cNvPr id="3" name="Content Placeholder 2"/>
          <p:cNvSpPr>
            <a:spLocks noGrp="1"/>
          </p:cNvSpPr>
          <p:nvPr>
            <p:ph idx="1"/>
          </p:nvPr>
        </p:nvSpPr>
        <p:spPr/>
        <p:txBody>
          <a:bodyPr>
            <a:normAutofit/>
          </a:bodyPr>
          <a:lstStyle/>
          <a:p>
            <a:r>
              <a:rPr lang="en-US" dirty="0"/>
              <a:t>R generates descriptive statistics including:</a:t>
            </a:r>
          </a:p>
          <a:p>
            <a:pPr lvl="1"/>
            <a:r>
              <a:rPr lang="en-US" dirty="0"/>
              <a:t>Mean</a:t>
            </a:r>
          </a:p>
          <a:p>
            <a:pPr lvl="1"/>
            <a:r>
              <a:rPr lang="en-US" dirty="0"/>
              <a:t>Standard deviation</a:t>
            </a:r>
          </a:p>
          <a:p>
            <a:pPr lvl="1"/>
            <a:r>
              <a:rPr lang="en-US" dirty="0"/>
              <a:t>Interquartile range</a:t>
            </a:r>
          </a:p>
          <a:p>
            <a:pPr lvl="1"/>
            <a:r>
              <a:rPr lang="en-US" dirty="0"/>
              <a:t>Quartiles</a:t>
            </a:r>
          </a:p>
          <a:p>
            <a:r>
              <a:rPr lang="en-US" dirty="0"/>
              <a:t>Descriptive statistics can be calculated for an entire dataset or by groups</a:t>
            </a:r>
          </a:p>
        </p:txBody>
      </p:sp>
      <p:sp>
        <p:nvSpPr>
          <p:cNvPr id="4" name="Footer Placeholder 3"/>
          <p:cNvSpPr>
            <a:spLocks noGrp="1"/>
          </p:cNvSpPr>
          <p:nvPr>
            <p:ph type="ftr" sz="quarter" idx="11"/>
          </p:nvPr>
        </p:nvSpPr>
        <p:spPr/>
        <p:txBody>
          <a:bodyPr/>
          <a:lstStyle/>
          <a:p>
            <a:pPr>
              <a:defRPr/>
            </a:pPr>
            <a:r>
              <a:rPr lang="en-US"/>
              <a:t>Business Analytics</a:t>
            </a:r>
            <a:endParaRPr lang="en-US" dirty="0"/>
          </a:p>
        </p:txBody>
      </p:sp>
      <p:sp>
        <p:nvSpPr>
          <p:cNvPr id="5" name="Slide Number Placeholder 4"/>
          <p:cNvSpPr>
            <a:spLocks noGrp="1"/>
          </p:cNvSpPr>
          <p:nvPr>
            <p:ph type="sldNum" sz="quarter" idx="12"/>
          </p:nvPr>
        </p:nvSpPr>
        <p:spPr/>
        <p:txBody>
          <a:bodyPr/>
          <a:lstStyle/>
          <a:p>
            <a:pPr>
              <a:defRPr/>
            </a:pPr>
            <a:fld id="{F62CF1F9-7FF8-46FF-BD70-B6298DD535FA}" type="slidenum">
              <a:rPr lang="en-US" smtClean="0"/>
              <a:pPr>
                <a:defRPr/>
              </a:pPr>
              <a:t>12</a:t>
            </a:fld>
            <a:endParaRPr lang="en-US" dirty="0"/>
          </a:p>
        </p:txBody>
      </p:sp>
    </p:spTree>
    <p:extLst>
      <p:ext uri="{BB962C8B-B14F-4D97-AF65-F5344CB8AC3E}">
        <p14:creationId xmlns:p14="http://schemas.microsoft.com/office/powerpoint/2010/main" val="372694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E304-B138-4318-BB5F-110C8FB93DA5}"/>
              </a:ext>
            </a:extLst>
          </p:cNvPr>
          <p:cNvSpPr>
            <a:spLocks noGrp="1"/>
          </p:cNvSpPr>
          <p:nvPr>
            <p:ph type="title"/>
          </p:nvPr>
        </p:nvSpPr>
        <p:spPr/>
        <p:txBody>
          <a:bodyPr/>
          <a:lstStyle/>
          <a:p>
            <a:r>
              <a:rPr lang="en-US" dirty="0"/>
              <a:t>Week 7 - Review</a:t>
            </a:r>
          </a:p>
        </p:txBody>
      </p:sp>
      <p:sp>
        <p:nvSpPr>
          <p:cNvPr id="3" name="Content Placeholder 2">
            <a:extLst>
              <a:ext uri="{FF2B5EF4-FFF2-40B4-BE49-F238E27FC236}">
                <a16:creationId xmlns:a16="http://schemas.microsoft.com/office/drawing/2014/main" id="{F14B6CB0-50B2-4EB4-B383-C78861E36A89}"/>
              </a:ext>
            </a:extLst>
          </p:cNvPr>
          <p:cNvSpPr>
            <a:spLocks noGrp="1"/>
          </p:cNvSpPr>
          <p:nvPr>
            <p:ph idx="1"/>
          </p:nvPr>
        </p:nvSpPr>
        <p:spPr/>
        <p:txBody>
          <a:bodyPr>
            <a:normAutofit lnSpcReduction="10000"/>
          </a:bodyPr>
          <a:lstStyle/>
          <a:p>
            <a:pPr marL="0" indent="0">
              <a:buNone/>
            </a:pPr>
            <a:r>
              <a:rPr lang="en-US" dirty="0"/>
              <a:t>Correlations measure the direction of relationship between two variables and the strength of the relationship.</a:t>
            </a:r>
          </a:p>
          <a:p>
            <a:r>
              <a:rPr lang="en-US" dirty="0"/>
              <a:t>Correlation ranges from –1 to +1.</a:t>
            </a:r>
          </a:p>
          <a:p>
            <a:r>
              <a:rPr lang="en-US" dirty="0"/>
              <a:t>Positive correlation means the variables move in the same direction.</a:t>
            </a:r>
          </a:p>
          <a:p>
            <a:r>
              <a:rPr lang="en-US" dirty="0"/>
              <a:t>Negative correlation means the variables move in different directions.</a:t>
            </a:r>
          </a:p>
          <a:p>
            <a:r>
              <a:rPr lang="en-US" dirty="0"/>
              <a:t>Correlations close to 0 are weak; far from 0 are strong.</a:t>
            </a:r>
          </a:p>
          <a:p>
            <a:pPr marL="0" indent="0">
              <a:buNone/>
            </a:pPr>
            <a:endParaRPr lang="en-US" dirty="0"/>
          </a:p>
        </p:txBody>
      </p:sp>
      <p:sp>
        <p:nvSpPr>
          <p:cNvPr id="4" name="Footer Placeholder 3">
            <a:extLst>
              <a:ext uri="{FF2B5EF4-FFF2-40B4-BE49-F238E27FC236}">
                <a16:creationId xmlns:a16="http://schemas.microsoft.com/office/drawing/2014/main" id="{DBE52E45-72C8-4D9D-AB18-B327368C2F29}"/>
              </a:ext>
            </a:extLst>
          </p:cNvPr>
          <p:cNvSpPr>
            <a:spLocks noGrp="1"/>
          </p:cNvSpPr>
          <p:nvPr>
            <p:ph type="ftr" sz="quarter" idx="11"/>
          </p:nvPr>
        </p:nvSpPr>
        <p:spPr/>
        <p:txBody>
          <a:bodyPr/>
          <a:lstStyle/>
          <a:p>
            <a:pPr>
              <a:defRPr/>
            </a:pPr>
            <a:r>
              <a:rPr lang="en-US"/>
              <a:t>Business Analytics</a:t>
            </a:r>
            <a:endParaRPr lang="en-US" dirty="0"/>
          </a:p>
        </p:txBody>
      </p:sp>
      <p:sp>
        <p:nvSpPr>
          <p:cNvPr id="5" name="Slide Number Placeholder 4">
            <a:extLst>
              <a:ext uri="{FF2B5EF4-FFF2-40B4-BE49-F238E27FC236}">
                <a16:creationId xmlns:a16="http://schemas.microsoft.com/office/drawing/2014/main" id="{0EE8B729-C89E-4F13-AEE3-7D1527F41C82}"/>
              </a:ext>
            </a:extLst>
          </p:cNvPr>
          <p:cNvSpPr>
            <a:spLocks noGrp="1"/>
          </p:cNvSpPr>
          <p:nvPr>
            <p:ph type="sldNum" sz="quarter" idx="12"/>
          </p:nvPr>
        </p:nvSpPr>
        <p:spPr/>
        <p:txBody>
          <a:bodyPr/>
          <a:lstStyle/>
          <a:p>
            <a:pPr>
              <a:defRPr/>
            </a:pPr>
            <a:fld id="{F62CF1F9-7FF8-46FF-BD70-B6298DD535FA}" type="slidenum">
              <a:rPr lang="en-US" smtClean="0"/>
              <a:pPr>
                <a:defRPr/>
              </a:pPr>
              <a:t>13</a:t>
            </a:fld>
            <a:endParaRPr lang="en-US" dirty="0"/>
          </a:p>
        </p:txBody>
      </p:sp>
    </p:spTree>
    <p:extLst>
      <p:ext uri="{BB962C8B-B14F-4D97-AF65-F5344CB8AC3E}">
        <p14:creationId xmlns:p14="http://schemas.microsoft.com/office/powerpoint/2010/main" val="901241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E304-B138-4318-BB5F-110C8FB93DA5}"/>
              </a:ext>
            </a:extLst>
          </p:cNvPr>
          <p:cNvSpPr>
            <a:spLocks noGrp="1"/>
          </p:cNvSpPr>
          <p:nvPr>
            <p:ph type="title"/>
          </p:nvPr>
        </p:nvSpPr>
        <p:spPr/>
        <p:txBody>
          <a:bodyPr/>
          <a:lstStyle/>
          <a:p>
            <a:r>
              <a:rPr lang="en-US"/>
              <a:t>Week 7 - Review</a:t>
            </a:r>
            <a:endParaRPr lang="en-US" dirty="0"/>
          </a:p>
        </p:txBody>
      </p:sp>
      <p:sp>
        <p:nvSpPr>
          <p:cNvPr id="3" name="Content Placeholder 2">
            <a:extLst>
              <a:ext uri="{FF2B5EF4-FFF2-40B4-BE49-F238E27FC236}">
                <a16:creationId xmlns:a16="http://schemas.microsoft.com/office/drawing/2014/main" id="{F14B6CB0-50B2-4EB4-B383-C78861E36A89}"/>
              </a:ext>
            </a:extLst>
          </p:cNvPr>
          <p:cNvSpPr>
            <a:spLocks noGrp="1"/>
          </p:cNvSpPr>
          <p:nvPr>
            <p:ph idx="1"/>
          </p:nvPr>
        </p:nvSpPr>
        <p:spPr/>
        <p:txBody>
          <a:bodyPr>
            <a:normAutofit/>
          </a:bodyPr>
          <a:lstStyle/>
          <a:p>
            <a:r>
              <a:rPr lang="en-US" dirty="0"/>
              <a:t>Analysis of variance (ANOVA) examines groups and determines if the mean (average) of one group is different from the others.</a:t>
            </a:r>
          </a:p>
          <a:p>
            <a:r>
              <a:rPr lang="en-US" dirty="0"/>
              <a:t>Pairwise ANOVA identifies which group average is different from the others.</a:t>
            </a:r>
          </a:p>
          <a:p>
            <a:pPr marL="0" indent="0">
              <a:buNone/>
            </a:pPr>
            <a:endParaRPr lang="en-US" dirty="0"/>
          </a:p>
        </p:txBody>
      </p:sp>
      <p:sp>
        <p:nvSpPr>
          <p:cNvPr id="4" name="Footer Placeholder 3">
            <a:extLst>
              <a:ext uri="{FF2B5EF4-FFF2-40B4-BE49-F238E27FC236}">
                <a16:creationId xmlns:a16="http://schemas.microsoft.com/office/drawing/2014/main" id="{DBE52E45-72C8-4D9D-AB18-B327368C2F29}"/>
              </a:ext>
            </a:extLst>
          </p:cNvPr>
          <p:cNvSpPr>
            <a:spLocks noGrp="1"/>
          </p:cNvSpPr>
          <p:nvPr>
            <p:ph type="ftr" sz="quarter" idx="11"/>
          </p:nvPr>
        </p:nvSpPr>
        <p:spPr/>
        <p:txBody>
          <a:bodyPr/>
          <a:lstStyle/>
          <a:p>
            <a:pPr>
              <a:defRPr/>
            </a:pPr>
            <a:r>
              <a:rPr lang="en-US"/>
              <a:t>Business Analytics</a:t>
            </a:r>
            <a:endParaRPr lang="en-US" dirty="0"/>
          </a:p>
        </p:txBody>
      </p:sp>
      <p:sp>
        <p:nvSpPr>
          <p:cNvPr id="5" name="Slide Number Placeholder 4">
            <a:extLst>
              <a:ext uri="{FF2B5EF4-FFF2-40B4-BE49-F238E27FC236}">
                <a16:creationId xmlns:a16="http://schemas.microsoft.com/office/drawing/2014/main" id="{0EE8B729-C89E-4F13-AEE3-7D1527F41C82}"/>
              </a:ext>
            </a:extLst>
          </p:cNvPr>
          <p:cNvSpPr>
            <a:spLocks noGrp="1"/>
          </p:cNvSpPr>
          <p:nvPr>
            <p:ph type="sldNum" sz="quarter" idx="12"/>
          </p:nvPr>
        </p:nvSpPr>
        <p:spPr/>
        <p:txBody>
          <a:bodyPr/>
          <a:lstStyle/>
          <a:p>
            <a:pPr>
              <a:defRPr/>
            </a:pPr>
            <a:fld id="{F62CF1F9-7FF8-46FF-BD70-B6298DD535FA}" type="slidenum">
              <a:rPr lang="en-US" smtClean="0"/>
              <a:pPr>
                <a:defRPr/>
              </a:pPr>
              <a:t>14</a:t>
            </a:fld>
            <a:endParaRPr lang="en-US" dirty="0"/>
          </a:p>
        </p:txBody>
      </p:sp>
    </p:spTree>
    <p:extLst>
      <p:ext uri="{BB962C8B-B14F-4D97-AF65-F5344CB8AC3E}">
        <p14:creationId xmlns:p14="http://schemas.microsoft.com/office/powerpoint/2010/main" val="912999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E304-B138-4318-BB5F-110C8FB93DA5}"/>
              </a:ext>
            </a:extLst>
          </p:cNvPr>
          <p:cNvSpPr>
            <a:spLocks noGrp="1"/>
          </p:cNvSpPr>
          <p:nvPr>
            <p:ph type="title"/>
          </p:nvPr>
        </p:nvSpPr>
        <p:spPr/>
        <p:txBody>
          <a:bodyPr/>
          <a:lstStyle/>
          <a:p>
            <a:r>
              <a:rPr lang="en-US"/>
              <a:t>Week 7 - Review</a:t>
            </a:r>
            <a:endParaRPr lang="en-US" dirty="0"/>
          </a:p>
        </p:txBody>
      </p:sp>
      <p:sp>
        <p:nvSpPr>
          <p:cNvPr id="3" name="Content Placeholder 2">
            <a:extLst>
              <a:ext uri="{FF2B5EF4-FFF2-40B4-BE49-F238E27FC236}">
                <a16:creationId xmlns:a16="http://schemas.microsoft.com/office/drawing/2014/main" id="{F14B6CB0-50B2-4EB4-B383-C78861E36A89}"/>
              </a:ext>
            </a:extLst>
          </p:cNvPr>
          <p:cNvSpPr>
            <a:spLocks noGrp="1"/>
          </p:cNvSpPr>
          <p:nvPr>
            <p:ph idx="1"/>
          </p:nvPr>
        </p:nvSpPr>
        <p:spPr/>
        <p:txBody>
          <a:bodyPr>
            <a:normAutofit lnSpcReduction="10000"/>
          </a:bodyPr>
          <a:lstStyle/>
          <a:p>
            <a:r>
              <a:rPr lang="en-US" dirty="0"/>
              <a:t>Regression determines the relationship between one or more X-variables and one Y-variable, measuring the direction and magnitude of change of Y when X changes</a:t>
            </a:r>
          </a:p>
          <a:p>
            <a:pPr marL="0" indent="0">
              <a:buNone/>
            </a:pPr>
            <a:endParaRPr lang="en-US" dirty="0"/>
          </a:p>
          <a:p>
            <a:endParaRPr lang="en-US" dirty="0"/>
          </a:p>
          <a:p>
            <a:r>
              <a:rPr lang="en-US" dirty="0"/>
              <a:t>In the example of income as the Y (dependent variable) and X (independent variable), the equation would be:</a:t>
            </a:r>
          </a:p>
          <a:p>
            <a:pPr marL="457200" lvl="1" indent="0">
              <a:buNone/>
            </a:pPr>
            <a:r>
              <a:rPr lang="en-US" dirty="0"/>
              <a:t>Income = </a:t>
            </a:r>
            <a:r>
              <a:rPr lang="en-US" sz="2800" dirty="0"/>
              <a:t>β</a:t>
            </a:r>
            <a:r>
              <a:rPr lang="en-US" sz="2800" baseline="-25000" dirty="0"/>
              <a:t>0</a:t>
            </a:r>
            <a:r>
              <a:rPr lang="en-US" sz="2800" dirty="0"/>
              <a:t> + β</a:t>
            </a:r>
            <a:r>
              <a:rPr lang="en-US" sz="2800" baseline="-25000" dirty="0"/>
              <a:t>1</a:t>
            </a:r>
            <a:r>
              <a:rPr lang="en-US" sz="2800" dirty="0"/>
              <a:t> * Education</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DBE52E45-72C8-4D9D-AB18-B327368C2F29}"/>
              </a:ext>
            </a:extLst>
          </p:cNvPr>
          <p:cNvSpPr>
            <a:spLocks noGrp="1"/>
          </p:cNvSpPr>
          <p:nvPr>
            <p:ph type="ftr" sz="quarter" idx="11"/>
          </p:nvPr>
        </p:nvSpPr>
        <p:spPr/>
        <p:txBody>
          <a:bodyPr/>
          <a:lstStyle/>
          <a:p>
            <a:pPr>
              <a:defRPr/>
            </a:pPr>
            <a:r>
              <a:rPr lang="en-US"/>
              <a:t>Business Analytics</a:t>
            </a:r>
            <a:endParaRPr lang="en-US" dirty="0"/>
          </a:p>
        </p:txBody>
      </p:sp>
      <p:sp>
        <p:nvSpPr>
          <p:cNvPr id="5" name="Slide Number Placeholder 4">
            <a:extLst>
              <a:ext uri="{FF2B5EF4-FFF2-40B4-BE49-F238E27FC236}">
                <a16:creationId xmlns:a16="http://schemas.microsoft.com/office/drawing/2014/main" id="{0EE8B729-C89E-4F13-AEE3-7D1527F41C82}"/>
              </a:ext>
            </a:extLst>
          </p:cNvPr>
          <p:cNvSpPr>
            <a:spLocks noGrp="1"/>
          </p:cNvSpPr>
          <p:nvPr>
            <p:ph type="sldNum" sz="quarter" idx="12"/>
          </p:nvPr>
        </p:nvSpPr>
        <p:spPr/>
        <p:txBody>
          <a:bodyPr/>
          <a:lstStyle/>
          <a:p>
            <a:pPr>
              <a:defRPr/>
            </a:pPr>
            <a:fld id="{F62CF1F9-7FF8-46FF-BD70-B6298DD535FA}" type="slidenum">
              <a:rPr lang="en-US" smtClean="0"/>
              <a:pPr>
                <a:defRPr/>
              </a:pPr>
              <a:t>15</a:t>
            </a:fld>
            <a:endParaRPr lang="en-US" dirty="0"/>
          </a:p>
        </p:txBody>
      </p:sp>
      <p:grpSp>
        <p:nvGrpSpPr>
          <p:cNvPr id="6" name="Group 5">
            <a:extLst>
              <a:ext uri="{FF2B5EF4-FFF2-40B4-BE49-F238E27FC236}">
                <a16:creationId xmlns:a16="http://schemas.microsoft.com/office/drawing/2014/main" id="{9F179F04-8F48-0007-E0E8-79865E0F3346}"/>
              </a:ext>
            </a:extLst>
          </p:cNvPr>
          <p:cNvGrpSpPr/>
          <p:nvPr/>
        </p:nvGrpSpPr>
        <p:grpSpPr>
          <a:xfrm>
            <a:off x="1598579" y="3597209"/>
            <a:ext cx="5564221" cy="822391"/>
            <a:chOff x="1676400" y="3505200"/>
            <a:chExt cx="8994842" cy="898591"/>
          </a:xfrm>
        </p:grpSpPr>
        <p:sp>
          <p:nvSpPr>
            <p:cNvPr id="7" name="Rectangle 6">
              <a:extLst>
                <a:ext uri="{FF2B5EF4-FFF2-40B4-BE49-F238E27FC236}">
                  <a16:creationId xmlns:a16="http://schemas.microsoft.com/office/drawing/2014/main" id="{968EAABE-2995-C802-053D-46314F31E083}"/>
                </a:ext>
              </a:extLst>
            </p:cNvPr>
            <p:cNvSpPr/>
            <p:nvPr/>
          </p:nvSpPr>
          <p:spPr>
            <a:xfrm>
              <a:off x="1676400" y="3719791"/>
              <a:ext cx="2895600" cy="684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800" dirty="0"/>
                <a:t>Education</a:t>
              </a:r>
            </a:p>
          </p:txBody>
        </p:sp>
        <p:sp>
          <p:nvSpPr>
            <p:cNvPr id="8" name="Rectangle 7">
              <a:extLst>
                <a:ext uri="{FF2B5EF4-FFF2-40B4-BE49-F238E27FC236}">
                  <a16:creationId xmlns:a16="http://schemas.microsoft.com/office/drawing/2014/main" id="{937F2D25-1C0A-0EF2-788D-AC84AEC901FB}"/>
                </a:ext>
              </a:extLst>
            </p:cNvPr>
            <p:cNvSpPr/>
            <p:nvPr/>
          </p:nvSpPr>
          <p:spPr>
            <a:xfrm>
              <a:off x="7775642" y="3719791"/>
              <a:ext cx="2895600" cy="64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800" dirty="0"/>
                <a:t>Income</a:t>
              </a:r>
            </a:p>
          </p:txBody>
        </p:sp>
        <p:cxnSp>
          <p:nvCxnSpPr>
            <p:cNvPr id="9" name="Straight Arrow Connector 8">
              <a:extLst>
                <a:ext uri="{FF2B5EF4-FFF2-40B4-BE49-F238E27FC236}">
                  <a16:creationId xmlns:a16="http://schemas.microsoft.com/office/drawing/2014/main" id="{9643DF6F-5522-1802-6A84-2DFC2B9BBC6A}"/>
                </a:ext>
              </a:extLst>
            </p:cNvPr>
            <p:cNvCxnSpPr>
              <a:cxnSpLocks/>
              <a:stCxn id="7" idx="3"/>
            </p:cNvCxnSpPr>
            <p:nvPr/>
          </p:nvCxnSpPr>
          <p:spPr>
            <a:xfrm>
              <a:off x="4572000" y="4061791"/>
              <a:ext cx="3200400" cy="130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A4D7CCC-1351-BBAC-EBA2-5CEA98F38C00}"/>
                </a:ext>
              </a:extLst>
            </p:cNvPr>
            <p:cNvSpPr/>
            <p:nvPr/>
          </p:nvSpPr>
          <p:spPr>
            <a:xfrm>
              <a:off x="5826000" y="3505200"/>
              <a:ext cx="540000" cy="54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200" dirty="0">
                  <a:solidFill>
                    <a:schemeClr val="tx1"/>
                  </a:solidFill>
                </a:rPr>
                <a:t>+</a:t>
              </a:r>
            </a:p>
          </p:txBody>
        </p:sp>
      </p:grpSp>
    </p:spTree>
    <p:extLst>
      <p:ext uri="{BB962C8B-B14F-4D97-AF65-F5344CB8AC3E}">
        <p14:creationId xmlns:p14="http://schemas.microsoft.com/office/powerpoint/2010/main" val="1947653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E304-B138-4318-BB5F-110C8FB93DA5}"/>
              </a:ext>
            </a:extLst>
          </p:cNvPr>
          <p:cNvSpPr>
            <a:spLocks noGrp="1"/>
          </p:cNvSpPr>
          <p:nvPr>
            <p:ph type="title"/>
          </p:nvPr>
        </p:nvSpPr>
        <p:spPr/>
        <p:txBody>
          <a:bodyPr/>
          <a:lstStyle/>
          <a:p>
            <a:r>
              <a:rPr lang="en-US" dirty="0"/>
              <a:t>Week 7 - Review</a:t>
            </a:r>
          </a:p>
        </p:txBody>
      </p:sp>
      <p:sp>
        <p:nvSpPr>
          <p:cNvPr id="3" name="Content Placeholder 2">
            <a:extLst>
              <a:ext uri="{FF2B5EF4-FFF2-40B4-BE49-F238E27FC236}">
                <a16:creationId xmlns:a16="http://schemas.microsoft.com/office/drawing/2014/main" id="{F14B6CB0-50B2-4EB4-B383-C78861E36A89}"/>
              </a:ext>
            </a:extLst>
          </p:cNvPr>
          <p:cNvSpPr>
            <a:spLocks noGrp="1"/>
          </p:cNvSpPr>
          <p:nvPr>
            <p:ph idx="1"/>
          </p:nvPr>
        </p:nvSpPr>
        <p:spPr/>
        <p:txBody>
          <a:bodyPr>
            <a:normAutofit lnSpcReduction="10000"/>
          </a:bodyPr>
          <a:lstStyle/>
          <a:p>
            <a:r>
              <a:rPr lang="en-US" dirty="0"/>
              <a:t>Consider a third variable, technology, that magnifies or reduces the effect of education on income (interaction)</a:t>
            </a:r>
          </a:p>
          <a:p>
            <a:pPr marL="0" indent="0">
              <a:buNone/>
            </a:pPr>
            <a:endParaRPr lang="en-US" dirty="0"/>
          </a:p>
          <a:p>
            <a:endParaRPr lang="en-US" dirty="0"/>
          </a:p>
          <a:p>
            <a:endParaRPr lang="en-US" dirty="0"/>
          </a:p>
          <a:p>
            <a:endParaRPr lang="en-US" dirty="0"/>
          </a:p>
          <a:p>
            <a:r>
              <a:rPr lang="en-US" dirty="0"/>
              <a:t>In this example, the equation would be:</a:t>
            </a:r>
          </a:p>
          <a:p>
            <a:pPr marL="457200" lvl="1" indent="0">
              <a:buNone/>
            </a:pPr>
            <a:r>
              <a:rPr lang="en-US" sz="1800" dirty="0"/>
              <a:t>Income = β</a:t>
            </a:r>
            <a:r>
              <a:rPr lang="en-US" sz="1800" baseline="-25000" dirty="0"/>
              <a:t>0</a:t>
            </a:r>
            <a:r>
              <a:rPr lang="en-US" sz="1800" dirty="0"/>
              <a:t> + β</a:t>
            </a:r>
            <a:r>
              <a:rPr lang="en-US" sz="1800" baseline="-25000" dirty="0"/>
              <a:t>1</a:t>
            </a:r>
            <a:r>
              <a:rPr lang="en-US" sz="1800" dirty="0"/>
              <a:t> * Education + β</a:t>
            </a:r>
            <a:r>
              <a:rPr lang="en-US" sz="1800" baseline="-25000" dirty="0"/>
              <a:t>2</a:t>
            </a:r>
            <a:r>
              <a:rPr lang="en-US" sz="1800" dirty="0"/>
              <a:t> * Education * Technology</a:t>
            </a:r>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DBE52E45-72C8-4D9D-AB18-B327368C2F29}"/>
              </a:ext>
            </a:extLst>
          </p:cNvPr>
          <p:cNvSpPr>
            <a:spLocks noGrp="1"/>
          </p:cNvSpPr>
          <p:nvPr>
            <p:ph type="ftr" sz="quarter" idx="11"/>
          </p:nvPr>
        </p:nvSpPr>
        <p:spPr/>
        <p:txBody>
          <a:bodyPr/>
          <a:lstStyle/>
          <a:p>
            <a:pPr>
              <a:defRPr/>
            </a:pPr>
            <a:r>
              <a:rPr lang="en-US"/>
              <a:t>Business Analytics</a:t>
            </a:r>
            <a:endParaRPr lang="en-US" dirty="0"/>
          </a:p>
        </p:txBody>
      </p:sp>
      <p:sp>
        <p:nvSpPr>
          <p:cNvPr id="5" name="Slide Number Placeholder 4">
            <a:extLst>
              <a:ext uri="{FF2B5EF4-FFF2-40B4-BE49-F238E27FC236}">
                <a16:creationId xmlns:a16="http://schemas.microsoft.com/office/drawing/2014/main" id="{0EE8B729-C89E-4F13-AEE3-7D1527F41C82}"/>
              </a:ext>
            </a:extLst>
          </p:cNvPr>
          <p:cNvSpPr>
            <a:spLocks noGrp="1"/>
          </p:cNvSpPr>
          <p:nvPr>
            <p:ph type="sldNum" sz="quarter" idx="12"/>
          </p:nvPr>
        </p:nvSpPr>
        <p:spPr/>
        <p:txBody>
          <a:bodyPr/>
          <a:lstStyle/>
          <a:p>
            <a:pPr>
              <a:defRPr/>
            </a:pPr>
            <a:fld id="{F62CF1F9-7FF8-46FF-BD70-B6298DD535FA}" type="slidenum">
              <a:rPr lang="en-US" smtClean="0"/>
              <a:pPr>
                <a:defRPr/>
              </a:pPr>
              <a:t>16</a:t>
            </a:fld>
            <a:endParaRPr lang="en-US" dirty="0"/>
          </a:p>
        </p:txBody>
      </p:sp>
      <p:grpSp>
        <p:nvGrpSpPr>
          <p:cNvPr id="11" name="Group 10">
            <a:extLst>
              <a:ext uri="{FF2B5EF4-FFF2-40B4-BE49-F238E27FC236}">
                <a16:creationId xmlns:a16="http://schemas.microsoft.com/office/drawing/2014/main" id="{6C0BFC12-0EC4-6DFC-D941-E71DDCBF6674}"/>
              </a:ext>
            </a:extLst>
          </p:cNvPr>
          <p:cNvGrpSpPr/>
          <p:nvPr/>
        </p:nvGrpSpPr>
        <p:grpSpPr>
          <a:xfrm>
            <a:off x="1598579" y="3505200"/>
            <a:ext cx="6097621" cy="1518635"/>
            <a:chOff x="1676400" y="2971800"/>
            <a:chExt cx="8994842" cy="2149551"/>
          </a:xfrm>
        </p:grpSpPr>
        <p:sp>
          <p:nvSpPr>
            <p:cNvPr id="12" name="Rectangle 11">
              <a:extLst>
                <a:ext uri="{FF2B5EF4-FFF2-40B4-BE49-F238E27FC236}">
                  <a16:creationId xmlns:a16="http://schemas.microsoft.com/office/drawing/2014/main" id="{A491B374-2BA4-1C69-D789-EC62500AF244}"/>
                </a:ext>
              </a:extLst>
            </p:cNvPr>
            <p:cNvSpPr/>
            <p:nvPr/>
          </p:nvSpPr>
          <p:spPr>
            <a:xfrm>
              <a:off x="1676400" y="3179752"/>
              <a:ext cx="2895600" cy="684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800" dirty="0"/>
                <a:t>Education</a:t>
              </a:r>
            </a:p>
          </p:txBody>
        </p:sp>
        <p:sp>
          <p:nvSpPr>
            <p:cNvPr id="13" name="Rectangle 12">
              <a:extLst>
                <a:ext uri="{FF2B5EF4-FFF2-40B4-BE49-F238E27FC236}">
                  <a16:creationId xmlns:a16="http://schemas.microsoft.com/office/drawing/2014/main" id="{99EEBE4B-D7D2-E251-A12A-98179EFC3BEF}"/>
                </a:ext>
              </a:extLst>
            </p:cNvPr>
            <p:cNvSpPr/>
            <p:nvPr/>
          </p:nvSpPr>
          <p:spPr>
            <a:xfrm>
              <a:off x="7775642" y="3179752"/>
              <a:ext cx="2895600" cy="64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800" dirty="0"/>
                <a:t>Income</a:t>
              </a:r>
            </a:p>
          </p:txBody>
        </p:sp>
        <p:cxnSp>
          <p:nvCxnSpPr>
            <p:cNvPr id="14" name="Straight Arrow Connector 13">
              <a:extLst>
                <a:ext uri="{FF2B5EF4-FFF2-40B4-BE49-F238E27FC236}">
                  <a16:creationId xmlns:a16="http://schemas.microsoft.com/office/drawing/2014/main" id="{68F89BB4-D61E-6C19-C9CD-FD6F1FC866B5}"/>
                </a:ext>
              </a:extLst>
            </p:cNvPr>
            <p:cNvCxnSpPr>
              <a:cxnSpLocks/>
              <a:stCxn id="12" idx="3"/>
            </p:cNvCxnSpPr>
            <p:nvPr/>
          </p:nvCxnSpPr>
          <p:spPr>
            <a:xfrm>
              <a:off x="4572000" y="3521752"/>
              <a:ext cx="3200400" cy="130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161CEA4-0073-16FF-7D5A-71CB531A4EEB}"/>
                </a:ext>
              </a:extLst>
            </p:cNvPr>
            <p:cNvSpPr/>
            <p:nvPr/>
          </p:nvSpPr>
          <p:spPr>
            <a:xfrm>
              <a:off x="5826000" y="2971800"/>
              <a:ext cx="540000" cy="54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200" dirty="0">
                  <a:solidFill>
                    <a:schemeClr val="tx1"/>
                  </a:solidFill>
                </a:rPr>
                <a:t>+</a:t>
              </a:r>
            </a:p>
          </p:txBody>
        </p:sp>
        <p:sp>
          <p:nvSpPr>
            <p:cNvPr id="16" name="Rectangle 15">
              <a:extLst>
                <a:ext uri="{FF2B5EF4-FFF2-40B4-BE49-F238E27FC236}">
                  <a16:creationId xmlns:a16="http://schemas.microsoft.com/office/drawing/2014/main" id="{EB015D93-E9AF-9D0C-36DC-353CCC0409E5}"/>
                </a:ext>
              </a:extLst>
            </p:cNvPr>
            <p:cNvSpPr/>
            <p:nvPr/>
          </p:nvSpPr>
          <p:spPr>
            <a:xfrm>
              <a:off x="4713128" y="4473351"/>
              <a:ext cx="2895600" cy="648000"/>
            </a:xfrm>
            <a:prstGeom prst="rect">
              <a:avLst/>
            </a:prstGeom>
            <a:solidFill>
              <a:schemeClr val="accent4">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800" dirty="0"/>
                <a:t>Technology</a:t>
              </a:r>
            </a:p>
          </p:txBody>
        </p:sp>
        <p:cxnSp>
          <p:nvCxnSpPr>
            <p:cNvPr id="17" name="Straight Arrow Connector 16">
              <a:extLst>
                <a:ext uri="{FF2B5EF4-FFF2-40B4-BE49-F238E27FC236}">
                  <a16:creationId xmlns:a16="http://schemas.microsoft.com/office/drawing/2014/main" id="{821EEBDF-623C-3450-9368-38500816B456}"/>
                </a:ext>
              </a:extLst>
            </p:cNvPr>
            <p:cNvCxnSpPr>
              <a:cxnSpLocks/>
            </p:cNvCxnSpPr>
            <p:nvPr/>
          </p:nvCxnSpPr>
          <p:spPr>
            <a:xfrm rot="16200000">
              <a:off x="5628000" y="4005351"/>
              <a:ext cx="936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441EB9-2766-3765-FDFE-CE80FF7DFA4C}"/>
                </a:ext>
              </a:extLst>
            </p:cNvPr>
            <p:cNvSpPr/>
            <p:nvPr/>
          </p:nvSpPr>
          <p:spPr>
            <a:xfrm>
              <a:off x="6121150" y="3751036"/>
              <a:ext cx="540000" cy="54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200" dirty="0">
                  <a:solidFill>
                    <a:schemeClr val="tx1"/>
                  </a:solidFill>
                </a:rPr>
                <a:t>+</a:t>
              </a:r>
            </a:p>
          </p:txBody>
        </p:sp>
      </p:grpSp>
    </p:spTree>
    <p:extLst>
      <p:ext uri="{BB962C8B-B14F-4D97-AF65-F5344CB8AC3E}">
        <p14:creationId xmlns:p14="http://schemas.microsoft.com/office/powerpoint/2010/main" val="421728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DAC95-48D5-71A2-EDCD-B70D7ABD9397}"/>
              </a:ext>
            </a:extLst>
          </p:cNvPr>
          <p:cNvSpPr>
            <a:spLocks noGrp="1"/>
          </p:cNvSpPr>
          <p:nvPr>
            <p:ph type="title"/>
          </p:nvPr>
        </p:nvSpPr>
        <p:spPr/>
        <p:txBody>
          <a:bodyPr/>
          <a:lstStyle/>
          <a:p>
            <a:r>
              <a:rPr lang="en-US" dirty="0"/>
              <a:t>Week 7 - Review</a:t>
            </a:r>
          </a:p>
        </p:txBody>
      </p:sp>
      <p:sp>
        <p:nvSpPr>
          <p:cNvPr id="3" name="Content Placeholder 2">
            <a:extLst>
              <a:ext uri="{FF2B5EF4-FFF2-40B4-BE49-F238E27FC236}">
                <a16:creationId xmlns:a16="http://schemas.microsoft.com/office/drawing/2014/main" id="{71D211BF-A753-CE22-2605-279ED68F349B}"/>
              </a:ext>
            </a:extLst>
          </p:cNvPr>
          <p:cNvSpPr>
            <a:spLocks noGrp="1"/>
          </p:cNvSpPr>
          <p:nvPr>
            <p:ph idx="1"/>
          </p:nvPr>
        </p:nvSpPr>
        <p:spPr/>
        <p:txBody>
          <a:bodyPr/>
          <a:lstStyle/>
          <a:p>
            <a:r>
              <a:rPr lang="en-US" dirty="0"/>
              <a:t>Dummy variables allow one to change the intercepts in a regression for different groups.</a:t>
            </a:r>
          </a:p>
          <a:p>
            <a:r>
              <a:rPr lang="en-US" dirty="0"/>
              <a:t>The number of dummy variables required is one less than the number of groups, e.g., if examining the demand curves for three types of orange juice, then two dummy variables are required.</a:t>
            </a:r>
          </a:p>
          <a:p>
            <a:endParaRPr lang="en-US" dirty="0"/>
          </a:p>
        </p:txBody>
      </p:sp>
      <p:sp>
        <p:nvSpPr>
          <p:cNvPr id="4" name="Footer Placeholder 3">
            <a:extLst>
              <a:ext uri="{FF2B5EF4-FFF2-40B4-BE49-F238E27FC236}">
                <a16:creationId xmlns:a16="http://schemas.microsoft.com/office/drawing/2014/main" id="{AFB70DFE-1FA5-751C-1048-A64D7B7A3CB1}"/>
              </a:ext>
            </a:extLst>
          </p:cNvPr>
          <p:cNvSpPr>
            <a:spLocks noGrp="1"/>
          </p:cNvSpPr>
          <p:nvPr>
            <p:ph type="ftr" sz="quarter" idx="11"/>
          </p:nvPr>
        </p:nvSpPr>
        <p:spPr/>
        <p:txBody>
          <a:bodyPr/>
          <a:lstStyle/>
          <a:p>
            <a:pPr>
              <a:defRPr/>
            </a:pPr>
            <a:r>
              <a:rPr lang="en-US"/>
              <a:t>Business Analytics</a:t>
            </a:r>
            <a:endParaRPr lang="en-US" dirty="0"/>
          </a:p>
        </p:txBody>
      </p:sp>
      <p:sp>
        <p:nvSpPr>
          <p:cNvPr id="5" name="Slide Number Placeholder 4">
            <a:extLst>
              <a:ext uri="{FF2B5EF4-FFF2-40B4-BE49-F238E27FC236}">
                <a16:creationId xmlns:a16="http://schemas.microsoft.com/office/drawing/2014/main" id="{66CA4758-DBFA-9C61-3DD5-4052A375DF4F}"/>
              </a:ext>
            </a:extLst>
          </p:cNvPr>
          <p:cNvSpPr>
            <a:spLocks noGrp="1"/>
          </p:cNvSpPr>
          <p:nvPr>
            <p:ph type="sldNum" sz="quarter" idx="12"/>
          </p:nvPr>
        </p:nvSpPr>
        <p:spPr/>
        <p:txBody>
          <a:bodyPr/>
          <a:lstStyle/>
          <a:p>
            <a:pPr>
              <a:defRPr/>
            </a:pPr>
            <a:fld id="{F62CF1F9-7FF8-46FF-BD70-B6298DD535FA}" type="slidenum">
              <a:rPr lang="en-US" smtClean="0"/>
              <a:pPr>
                <a:defRPr/>
              </a:pPr>
              <a:t>17</a:t>
            </a:fld>
            <a:endParaRPr lang="en-US" dirty="0"/>
          </a:p>
        </p:txBody>
      </p:sp>
    </p:spTree>
    <p:extLst>
      <p:ext uri="{BB962C8B-B14F-4D97-AF65-F5344CB8AC3E}">
        <p14:creationId xmlns:p14="http://schemas.microsoft.com/office/powerpoint/2010/main" val="1396268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3D69-F33D-277C-A93D-1741F23DC71B}"/>
              </a:ext>
            </a:extLst>
          </p:cNvPr>
          <p:cNvSpPr>
            <a:spLocks noGrp="1"/>
          </p:cNvSpPr>
          <p:nvPr>
            <p:ph type="title"/>
          </p:nvPr>
        </p:nvSpPr>
        <p:spPr/>
        <p:txBody>
          <a:bodyPr/>
          <a:lstStyle/>
          <a:p>
            <a:r>
              <a:rPr lang="en-US" dirty="0"/>
              <a:t>Week 7 - Review</a:t>
            </a:r>
          </a:p>
        </p:txBody>
      </p:sp>
      <p:sp>
        <p:nvSpPr>
          <p:cNvPr id="6" name="Content Placeholder 5">
            <a:extLst>
              <a:ext uri="{FF2B5EF4-FFF2-40B4-BE49-F238E27FC236}">
                <a16:creationId xmlns:a16="http://schemas.microsoft.com/office/drawing/2014/main" id="{3A8CD1C1-55AB-4ADA-B537-4AAD86373A59}"/>
              </a:ext>
            </a:extLst>
          </p:cNvPr>
          <p:cNvSpPr>
            <a:spLocks noGrp="1"/>
          </p:cNvSpPr>
          <p:nvPr>
            <p:ph sz="half" idx="1"/>
          </p:nvPr>
        </p:nvSpPr>
        <p:spPr/>
        <p:txBody>
          <a:bodyPr>
            <a:normAutofit lnSpcReduction="10000"/>
          </a:bodyPr>
          <a:lstStyle/>
          <a:p>
            <a:r>
              <a:rPr lang="en-US" dirty="0"/>
              <a:t>Demand curves with three types of orange juice.</a:t>
            </a:r>
          </a:p>
          <a:p>
            <a:r>
              <a:rPr lang="en-US" dirty="0"/>
              <a:t>Dummy variables create different intercepts.</a:t>
            </a:r>
          </a:p>
          <a:p>
            <a:r>
              <a:rPr lang="en-US" dirty="0"/>
              <a:t>The difference between the lines represent brand premium.</a:t>
            </a:r>
          </a:p>
          <a:p>
            <a:endParaRPr lang="en-US" dirty="0"/>
          </a:p>
        </p:txBody>
      </p:sp>
      <p:sp>
        <p:nvSpPr>
          <p:cNvPr id="4" name="Footer Placeholder 3">
            <a:extLst>
              <a:ext uri="{FF2B5EF4-FFF2-40B4-BE49-F238E27FC236}">
                <a16:creationId xmlns:a16="http://schemas.microsoft.com/office/drawing/2014/main" id="{5021FC56-A3F4-A0C7-7DDD-92278F89C07A}"/>
              </a:ext>
            </a:extLst>
          </p:cNvPr>
          <p:cNvSpPr>
            <a:spLocks noGrp="1"/>
          </p:cNvSpPr>
          <p:nvPr>
            <p:ph type="ftr" sz="quarter" idx="11"/>
          </p:nvPr>
        </p:nvSpPr>
        <p:spPr/>
        <p:txBody>
          <a:bodyPr/>
          <a:lstStyle/>
          <a:p>
            <a:pPr>
              <a:defRPr/>
            </a:pPr>
            <a:r>
              <a:rPr lang="en-US"/>
              <a:t>Business Analytics</a:t>
            </a:r>
            <a:endParaRPr lang="en-US" dirty="0"/>
          </a:p>
        </p:txBody>
      </p:sp>
      <p:sp>
        <p:nvSpPr>
          <p:cNvPr id="5" name="Slide Number Placeholder 4">
            <a:extLst>
              <a:ext uri="{FF2B5EF4-FFF2-40B4-BE49-F238E27FC236}">
                <a16:creationId xmlns:a16="http://schemas.microsoft.com/office/drawing/2014/main" id="{C675FD1C-D452-1EE9-E501-F0F111BAA71F}"/>
              </a:ext>
            </a:extLst>
          </p:cNvPr>
          <p:cNvSpPr>
            <a:spLocks noGrp="1"/>
          </p:cNvSpPr>
          <p:nvPr>
            <p:ph type="sldNum" sz="quarter" idx="12"/>
          </p:nvPr>
        </p:nvSpPr>
        <p:spPr/>
        <p:txBody>
          <a:bodyPr/>
          <a:lstStyle/>
          <a:p>
            <a:pPr>
              <a:defRPr/>
            </a:pPr>
            <a:fld id="{F62CF1F9-7FF8-46FF-BD70-B6298DD535FA}" type="slidenum">
              <a:rPr lang="en-US" smtClean="0"/>
              <a:pPr>
                <a:defRPr/>
              </a:pPr>
              <a:t>18</a:t>
            </a:fld>
            <a:endParaRPr lang="en-US" dirty="0"/>
          </a:p>
        </p:txBody>
      </p:sp>
      <p:pic>
        <p:nvPicPr>
          <p:cNvPr id="8" name="Content Placeholder 5" descr="3D graph with parallel line representing different intercepts from dummy variables">
            <a:extLst>
              <a:ext uri="{FF2B5EF4-FFF2-40B4-BE49-F238E27FC236}">
                <a16:creationId xmlns:a16="http://schemas.microsoft.com/office/drawing/2014/main" id="{E07C38DE-EF66-7E4D-3EBF-991702CC144F}"/>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4060825" y="2709919"/>
            <a:ext cx="3360738" cy="2852625"/>
          </a:xfrm>
          <a:prstGeom prst="rect">
            <a:avLst/>
          </a:prstGeom>
        </p:spPr>
      </p:pic>
    </p:spTree>
    <p:extLst>
      <p:ext uri="{BB962C8B-B14F-4D97-AF65-F5344CB8AC3E}">
        <p14:creationId xmlns:p14="http://schemas.microsoft.com/office/powerpoint/2010/main" val="902314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2465-C57F-982E-305B-843263D083AD}"/>
              </a:ext>
            </a:extLst>
          </p:cNvPr>
          <p:cNvSpPr>
            <a:spLocks noGrp="1"/>
          </p:cNvSpPr>
          <p:nvPr>
            <p:ph type="title"/>
          </p:nvPr>
        </p:nvSpPr>
        <p:spPr/>
        <p:txBody>
          <a:bodyPr/>
          <a:lstStyle/>
          <a:p>
            <a:r>
              <a:rPr lang="en-US" dirty="0"/>
              <a:t>Week 7 - Review</a:t>
            </a:r>
          </a:p>
        </p:txBody>
      </p:sp>
      <p:sp>
        <p:nvSpPr>
          <p:cNvPr id="7" name="Content Placeholder 6">
            <a:extLst>
              <a:ext uri="{FF2B5EF4-FFF2-40B4-BE49-F238E27FC236}">
                <a16:creationId xmlns:a16="http://schemas.microsoft.com/office/drawing/2014/main" id="{0278618A-A67D-21F0-65B6-9BE7FEE663E5}"/>
              </a:ext>
            </a:extLst>
          </p:cNvPr>
          <p:cNvSpPr>
            <a:spLocks noGrp="1"/>
          </p:cNvSpPr>
          <p:nvPr>
            <p:ph idx="1"/>
          </p:nvPr>
        </p:nvSpPr>
        <p:spPr/>
        <p:txBody>
          <a:bodyPr/>
          <a:lstStyle/>
          <a:p>
            <a:r>
              <a:rPr lang="en-US" dirty="0"/>
              <a:t>Moderating effects change the slopes in a regression for different groups.</a:t>
            </a:r>
          </a:p>
          <a:p>
            <a:r>
              <a:rPr lang="en-US" dirty="0"/>
              <a:t>Moderating effects, also called interaction terms, are created by multiplying together two variables.</a:t>
            </a:r>
          </a:p>
          <a:p>
            <a:endParaRPr lang="en-US" dirty="0"/>
          </a:p>
        </p:txBody>
      </p:sp>
      <p:sp>
        <p:nvSpPr>
          <p:cNvPr id="5" name="Footer Placeholder 4">
            <a:extLst>
              <a:ext uri="{FF2B5EF4-FFF2-40B4-BE49-F238E27FC236}">
                <a16:creationId xmlns:a16="http://schemas.microsoft.com/office/drawing/2014/main" id="{ECDC86B6-8F69-1C0C-2CBF-35D06ADA947B}"/>
              </a:ext>
            </a:extLst>
          </p:cNvPr>
          <p:cNvSpPr>
            <a:spLocks noGrp="1"/>
          </p:cNvSpPr>
          <p:nvPr>
            <p:ph type="ftr" sz="quarter" idx="11"/>
          </p:nvPr>
        </p:nvSpPr>
        <p:spPr/>
        <p:txBody>
          <a:bodyPr/>
          <a:lstStyle/>
          <a:p>
            <a:pPr>
              <a:defRPr/>
            </a:pPr>
            <a:r>
              <a:rPr lang="en-US"/>
              <a:t>Business Analytics</a:t>
            </a:r>
            <a:endParaRPr lang="en-US" dirty="0"/>
          </a:p>
        </p:txBody>
      </p:sp>
      <p:sp>
        <p:nvSpPr>
          <p:cNvPr id="6" name="Slide Number Placeholder 5">
            <a:extLst>
              <a:ext uri="{FF2B5EF4-FFF2-40B4-BE49-F238E27FC236}">
                <a16:creationId xmlns:a16="http://schemas.microsoft.com/office/drawing/2014/main" id="{2D54F257-1F42-4448-333D-3D2DE2FDCDBA}"/>
              </a:ext>
            </a:extLst>
          </p:cNvPr>
          <p:cNvSpPr>
            <a:spLocks noGrp="1"/>
          </p:cNvSpPr>
          <p:nvPr>
            <p:ph type="sldNum" sz="quarter" idx="12"/>
          </p:nvPr>
        </p:nvSpPr>
        <p:spPr/>
        <p:txBody>
          <a:bodyPr/>
          <a:lstStyle/>
          <a:p>
            <a:pPr>
              <a:defRPr/>
            </a:pPr>
            <a:fld id="{96DA0179-D891-40AC-8ED5-1A9801C43779}" type="slidenum">
              <a:rPr lang="en-US" smtClean="0"/>
              <a:pPr>
                <a:defRPr/>
              </a:pPr>
              <a:t>19</a:t>
            </a:fld>
            <a:endParaRPr lang="en-US" dirty="0"/>
          </a:p>
        </p:txBody>
      </p:sp>
    </p:spTree>
    <p:extLst>
      <p:ext uri="{BB962C8B-B14F-4D97-AF65-F5344CB8AC3E}">
        <p14:creationId xmlns:p14="http://schemas.microsoft.com/office/powerpoint/2010/main" val="29922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Overview of homework #3 (Regression and Optimization)</a:t>
            </a:r>
          </a:p>
          <a:p>
            <a:r>
              <a:rPr lang="en-US" dirty="0"/>
              <a:t>Review of hands-on exercises</a:t>
            </a:r>
          </a:p>
          <a:p>
            <a:r>
              <a:rPr lang="en-US" dirty="0"/>
              <a:t>Group discussion of articles</a:t>
            </a:r>
          </a:p>
          <a:p>
            <a:pPr lvl="1"/>
            <a:r>
              <a:rPr lang="en-US" dirty="0"/>
              <a:t>Big Data in Health Care: Using Analytics to Identify and Manage High-Risk and High-Cost Patients</a:t>
            </a:r>
          </a:p>
          <a:p>
            <a:pPr lvl="1"/>
            <a:r>
              <a:rPr lang="en-US" dirty="0"/>
              <a:t>A Review of Analytics and Clinical Informatics in Health Care</a:t>
            </a:r>
          </a:p>
          <a:p>
            <a:endParaRPr lang="en-US" dirty="0"/>
          </a:p>
        </p:txBody>
      </p:sp>
      <p:sp>
        <p:nvSpPr>
          <p:cNvPr id="4" name="Footer Placeholder 3"/>
          <p:cNvSpPr>
            <a:spLocks noGrp="1"/>
          </p:cNvSpPr>
          <p:nvPr>
            <p:ph type="ftr" sz="quarter" idx="11"/>
          </p:nvPr>
        </p:nvSpPr>
        <p:spPr/>
        <p:txBody>
          <a:bodyPr/>
          <a:lstStyle/>
          <a:p>
            <a:pPr>
              <a:defRPr/>
            </a:pPr>
            <a:r>
              <a:rPr lang="en-US"/>
              <a:t>Business Analytics</a:t>
            </a:r>
            <a:endParaRPr lang="en-US" dirty="0"/>
          </a:p>
        </p:txBody>
      </p:sp>
      <p:sp>
        <p:nvSpPr>
          <p:cNvPr id="5" name="Slide Number Placeholder 4"/>
          <p:cNvSpPr>
            <a:spLocks noGrp="1"/>
          </p:cNvSpPr>
          <p:nvPr>
            <p:ph type="sldNum" sz="quarter" idx="12"/>
          </p:nvPr>
        </p:nvSpPr>
        <p:spPr/>
        <p:txBody>
          <a:bodyPr/>
          <a:lstStyle/>
          <a:p>
            <a:pPr>
              <a:defRPr/>
            </a:pPr>
            <a:fld id="{F62CF1F9-7FF8-46FF-BD70-B6298DD535FA}" type="slidenum">
              <a:rPr lang="en-US" smtClean="0"/>
              <a:pPr>
                <a:defRPr/>
              </a:pPr>
              <a:t>2</a:t>
            </a:fld>
            <a:endParaRPr lang="en-US" dirty="0"/>
          </a:p>
        </p:txBody>
      </p:sp>
    </p:spTree>
    <p:extLst>
      <p:ext uri="{BB962C8B-B14F-4D97-AF65-F5344CB8AC3E}">
        <p14:creationId xmlns:p14="http://schemas.microsoft.com/office/powerpoint/2010/main" val="4117386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2465-C57F-982E-305B-843263D083AD}"/>
              </a:ext>
            </a:extLst>
          </p:cNvPr>
          <p:cNvSpPr>
            <a:spLocks noGrp="1"/>
          </p:cNvSpPr>
          <p:nvPr>
            <p:ph type="title"/>
          </p:nvPr>
        </p:nvSpPr>
        <p:spPr/>
        <p:txBody>
          <a:bodyPr/>
          <a:lstStyle/>
          <a:p>
            <a:r>
              <a:rPr lang="en-US"/>
              <a:t>Week 7 - Review</a:t>
            </a:r>
          </a:p>
        </p:txBody>
      </p:sp>
      <p:sp>
        <p:nvSpPr>
          <p:cNvPr id="3" name="Content Placeholder 2">
            <a:extLst>
              <a:ext uri="{FF2B5EF4-FFF2-40B4-BE49-F238E27FC236}">
                <a16:creationId xmlns:a16="http://schemas.microsoft.com/office/drawing/2014/main" id="{CB6DD4E4-DF1A-20A3-4062-A3F7E6908710}"/>
              </a:ext>
            </a:extLst>
          </p:cNvPr>
          <p:cNvSpPr>
            <a:spLocks noGrp="1"/>
          </p:cNvSpPr>
          <p:nvPr>
            <p:ph sz="half" idx="1"/>
          </p:nvPr>
        </p:nvSpPr>
        <p:spPr/>
        <p:txBody>
          <a:bodyPr>
            <a:normAutofit lnSpcReduction="10000"/>
          </a:bodyPr>
          <a:lstStyle/>
          <a:p>
            <a:r>
              <a:rPr lang="en-US" dirty="0"/>
              <a:t>Demand curves with three types of orange juice.</a:t>
            </a:r>
          </a:p>
          <a:p>
            <a:r>
              <a:rPr lang="en-US" dirty="0"/>
              <a:t>Moderating effects change the slope for each brand of orange juice.</a:t>
            </a:r>
          </a:p>
          <a:p>
            <a:r>
              <a:rPr lang="en-US" dirty="0"/>
              <a:t>The different slopes represent different elasticities of demand.</a:t>
            </a:r>
          </a:p>
          <a:p>
            <a:endParaRPr lang="en-US" dirty="0"/>
          </a:p>
        </p:txBody>
      </p:sp>
      <p:sp>
        <p:nvSpPr>
          <p:cNvPr id="5" name="Footer Placeholder 4">
            <a:extLst>
              <a:ext uri="{FF2B5EF4-FFF2-40B4-BE49-F238E27FC236}">
                <a16:creationId xmlns:a16="http://schemas.microsoft.com/office/drawing/2014/main" id="{ECDC86B6-8F69-1C0C-2CBF-35D06ADA947B}"/>
              </a:ext>
            </a:extLst>
          </p:cNvPr>
          <p:cNvSpPr>
            <a:spLocks noGrp="1"/>
          </p:cNvSpPr>
          <p:nvPr>
            <p:ph type="ftr" sz="quarter" idx="11"/>
          </p:nvPr>
        </p:nvSpPr>
        <p:spPr/>
        <p:txBody>
          <a:bodyPr/>
          <a:lstStyle/>
          <a:p>
            <a:pPr>
              <a:defRPr/>
            </a:pPr>
            <a:r>
              <a:rPr lang="en-US"/>
              <a:t>Business Analytics</a:t>
            </a:r>
            <a:endParaRPr lang="en-US" dirty="0"/>
          </a:p>
        </p:txBody>
      </p:sp>
      <p:sp>
        <p:nvSpPr>
          <p:cNvPr id="6" name="Slide Number Placeholder 5">
            <a:extLst>
              <a:ext uri="{FF2B5EF4-FFF2-40B4-BE49-F238E27FC236}">
                <a16:creationId xmlns:a16="http://schemas.microsoft.com/office/drawing/2014/main" id="{2D54F257-1F42-4448-333D-3D2DE2FDCDBA}"/>
              </a:ext>
            </a:extLst>
          </p:cNvPr>
          <p:cNvSpPr>
            <a:spLocks noGrp="1"/>
          </p:cNvSpPr>
          <p:nvPr>
            <p:ph type="sldNum" sz="quarter" idx="12"/>
          </p:nvPr>
        </p:nvSpPr>
        <p:spPr/>
        <p:txBody>
          <a:bodyPr/>
          <a:lstStyle/>
          <a:p>
            <a:pPr>
              <a:defRPr/>
            </a:pPr>
            <a:fld id="{96DA0179-D891-40AC-8ED5-1A9801C43779}" type="slidenum">
              <a:rPr lang="en-US" smtClean="0"/>
              <a:pPr>
                <a:defRPr/>
              </a:pPr>
              <a:t>20</a:t>
            </a:fld>
            <a:endParaRPr lang="en-US" dirty="0"/>
          </a:p>
        </p:txBody>
      </p:sp>
      <p:pic>
        <p:nvPicPr>
          <p:cNvPr id="7" name="Content Placeholder 7" descr="3D graphs with different slopes indicating use of moderating effect">
            <a:extLst>
              <a:ext uri="{FF2B5EF4-FFF2-40B4-BE49-F238E27FC236}">
                <a16:creationId xmlns:a16="http://schemas.microsoft.com/office/drawing/2014/main" id="{E1F683E2-454A-D4EE-0749-D1D9096EE98E}"/>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b="10423"/>
          <a:stretch/>
        </p:blipFill>
        <p:spPr bwMode="auto">
          <a:xfrm>
            <a:off x="4060825" y="2972436"/>
            <a:ext cx="3360738" cy="2327590"/>
          </a:xfrm>
          <a:prstGeom prst="rect">
            <a:avLst/>
          </a:prstGeom>
        </p:spPr>
      </p:pic>
    </p:spTree>
    <p:extLst>
      <p:ext uri="{BB962C8B-B14F-4D97-AF65-F5344CB8AC3E}">
        <p14:creationId xmlns:p14="http://schemas.microsoft.com/office/powerpoint/2010/main" val="3785455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247A6-ABF2-4937-9187-76FF91929AAE}"/>
              </a:ext>
            </a:extLst>
          </p:cNvPr>
          <p:cNvSpPr>
            <a:spLocks noGrp="1"/>
          </p:cNvSpPr>
          <p:nvPr>
            <p:ph type="title"/>
          </p:nvPr>
        </p:nvSpPr>
        <p:spPr/>
        <p:txBody>
          <a:bodyPr>
            <a:normAutofit/>
          </a:bodyPr>
          <a:lstStyle/>
          <a:p>
            <a:r>
              <a:rPr lang="en-US" dirty="0"/>
              <a:t>What's a pirate's favorite </a:t>
            </a:r>
            <a:r>
              <a:rPr lang="en-US" i="1" dirty="0"/>
              <a:t>programming language</a:t>
            </a:r>
            <a:r>
              <a:rPr lang="en-US" dirty="0"/>
              <a:t>?</a:t>
            </a:r>
          </a:p>
        </p:txBody>
      </p:sp>
      <p:sp>
        <p:nvSpPr>
          <p:cNvPr id="12" name="Content Placeholder 11"/>
          <p:cNvSpPr>
            <a:spLocks noGrp="1"/>
          </p:cNvSpPr>
          <p:nvPr>
            <p:ph sz="half" idx="1"/>
          </p:nvPr>
        </p:nvSpPr>
        <p:spPr/>
        <p:txBody>
          <a:bodyPr>
            <a:normAutofit/>
          </a:bodyPr>
          <a:lstStyle/>
          <a:p>
            <a:pPr marL="0" indent="0" algn="ctr">
              <a:buNone/>
            </a:pPr>
            <a:endParaRPr lang="en-US" sz="5400" dirty="0"/>
          </a:p>
          <a:p>
            <a:pPr marL="0" indent="0" algn="ctr">
              <a:buNone/>
            </a:pPr>
            <a:r>
              <a:rPr lang="en-US" sz="5400" dirty="0"/>
              <a:t>R</a:t>
            </a:r>
          </a:p>
        </p:txBody>
      </p:sp>
      <p:pic>
        <p:nvPicPr>
          <p:cNvPr id="17" name="fEFwG1_tzl4"/>
          <p:cNvPicPr>
            <a:picLocks noGrp="1" noRot="1" noChangeAspect="1"/>
          </p:cNvPicPr>
          <p:nvPr>
            <p:ph sz="half" idx="2"/>
            <a:videoFile r:link="rId1"/>
          </p:nvPr>
        </p:nvPicPr>
        <p:blipFill>
          <a:blip r:embed="rId3"/>
          <a:stretch>
            <a:fillRect/>
          </a:stretch>
        </p:blipFill>
        <p:spPr>
          <a:xfrm>
            <a:off x="4343400" y="2849563"/>
            <a:ext cx="3683000" cy="2571750"/>
          </a:xfrm>
          <a:prstGeom prst="rect">
            <a:avLst/>
          </a:prstGeom>
        </p:spPr>
      </p:pic>
      <p:sp>
        <p:nvSpPr>
          <p:cNvPr id="4" name="Footer Placeholder 3">
            <a:extLst>
              <a:ext uri="{FF2B5EF4-FFF2-40B4-BE49-F238E27FC236}">
                <a16:creationId xmlns:a16="http://schemas.microsoft.com/office/drawing/2014/main" id="{4F87F76D-6C2E-4FA8-8784-4376ED734ECB}"/>
              </a:ext>
            </a:extLst>
          </p:cNvPr>
          <p:cNvSpPr>
            <a:spLocks noGrp="1"/>
          </p:cNvSpPr>
          <p:nvPr>
            <p:ph type="ftr" sz="quarter" idx="11"/>
          </p:nvPr>
        </p:nvSpPr>
        <p:spPr/>
        <p:txBody>
          <a:bodyPr/>
          <a:lstStyle/>
          <a:p>
            <a:pPr>
              <a:defRPr/>
            </a:pPr>
            <a:r>
              <a:rPr lang="en-US"/>
              <a:t>Business Analytics</a:t>
            </a:r>
            <a:endParaRPr lang="en-US" dirty="0"/>
          </a:p>
        </p:txBody>
      </p:sp>
      <p:sp>
        <p:nvSpPr>
          <p:cNvPr id="5" name="Slide Number Placeholder 4">
            <a:extLst>
              <a:ext uri="{FF2B5EF4-FFF2-40B4-BE49-F238E27FC236}">
                <a16:creationId xmlns:a16="http://schemas.microsoft.com/office/drawing/2014/main" id="{E5ABA1F1-08B9-4F24-AFAF-28F8DC4E17A5}"/>
              </a:ext>
            </a:extLst>
          </p:cNvPr>
          <p:cNvSpPr>
            <a:spLocks noGrp="1"/>
          </p:cNvSpPr>
          <p:nvPr>
            <p:ph type="sldNum" sz="quarter" idx="12"/>
          </p:nvPr>
        </p:nvSpPr>
        <p:spPr/>
        <p:txBody>
          <a:bodyPr/>
          <a:lstStyle/>
          <a:p>
            <a:pPr>
              <a:defRPr/>
            </a:pPr>
            <a:fld id="{F62CF1F9-7FF8-46FF-BD70-B6298DD535FA}" type="slidenum">
              <a:rPr lang="en-US" smtClean="0"/>
              <a:pPr>
                <a:defRPr/>
              </a:pPr>
              <a:t>21</a:t>
            </a:fld>
            <a:endParaRPr lang="en-US" dirty="0"/>
          </a:p>
        </p:txBody>
      </p:sp>
    </p:spTree>
    <p:extLst>
      <p:ext uri="{BB962C8B-B14F-4D97-AF65-F5344CB8AC3E}">
        <p14:creationId xmlns:p14="http://schemas.microsoft.com/office/powerpoint/2010/main" val="261951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did the Box Plot say to the outlier?</a:t>
            </a:r>
          </a:p>
        </p:txBody>
      </p:sp>
      <p:sp>
        <p:nvSpPr>
          <p:cNvPr id="7" name="Content Placeholder 6"/>
          <p:cNvSpPr>
            <a:spLocks noGrp="1"/>
          </p:cNvSpPr>
          <p:nvPr>
            <p:ph idx="1"/>
          </p:nvPr>
        </p:nvSpPr>
        <p:spPr/>
        <p:txBody>
          <a:bodyPr/>
          <a:lstStyle/>
          <a:p>
            <a:r>
              <a:rPr lang="en-US" dirty="0"/>
              <a:t>"Don't you dare get close to my whisker!!"</a:t>
            </a:r>
          </a:p>
        </p:txBody>
      </p:sp>
      <p:sp>
        <p:nvSpPr>
          <p:cNvPr id="5" name="Footer Placeholder 4"/>
          <p:cNvSpPr>
            <a:spLocks noGrp="1"/>
          </p:cNvSpPr>
          <p:nvPr>
            <p:ph type="ftr" sz="quarter" idx="11"/>
          </p:nvPr>
        </p:nvSpPr>
        <p:spPr/>
        <p:txBody>
          <a:bodyPr/>
          <a:lstStyle/>
          <a:p>
            <a:pPr>
              <a:defRPr/>
            </a:pPr>
            <a:r>
              <a:rPr lang="en-US"/>
              <a:t>Business Analytics</a:t>
            </a:r>
            <a:endParaRPr lang="en-US" dirty="0"/>
          </a:p>
        </p:txBody>
      </p:sp>
      <p:sp>
        <p:nvSpPr>
          <p:cNvPr id="6" name="Slide Number Placeholder 5"/>
          <p:cNvSpPr>
            <a:spLocks noGrp="1"/>
          </p:cNvSpPr>
          <p:nvPr>
            <p:ph type="sldNum" sz="quarter" idx="12"/>
          </p:nvPr>
        </p:nvSpPr>
        <p:spPr/>
        <p:txBody>
          <a:bodyPr/>
          <a:lstStyle/>
          <a:p>
            <a:pPr>
              <a:defRPr/>
            </a:pPr>
            <a:fld id="{96DA0179-D891-40AC-8ED5-1A9801C43779}" type="slidenum">
              <a:rPr lang="en-US" smtClean="0"/>
              <a:pPr>
                <a:defRPr/>
              </a:pPr>
              <a:t>22</a:t>
            </a:fld>
            <a:endParaRPr lang="en-US" dirty="0"/>
          </a:p>
        </p:txBody>
      </p:sp>
    </p:spTree>
    <p:extLst>
      <p:ext uri="{BB962C8B-B14F-4D97-AF65-F5344CB8AC3E}">
        <p14:creationId xmlns:p14="http://schemas.microsoft.com/office/powerpoint/2010/main" val="193945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17835-1F2C-4343-AC73-0EB383D926C2}"/>
              </a:ext>
            </a:extLst>
          </p:cNvPr>
          <p:cNvSpPr>
            <a:spLocks noGrp="1"/>
          </p:cNvSpPr>
          <p:nvPr>
            <p:ph type="title"/>
          </p:nvPr>
        </p:nvSpPr>
        <p:spPr/>
        <p:txBody>
          <a:bodyPr/>
          <a:lstStyle/>
          <a:p>
            <a:r>
              <a:rPr lang="en-US" dirty="0"/>
              <a:t>Alcoholic Statistician</a:t>
            </a:r>
          </a:p>
        </p:txBody>
      </p:sp>
      <p:sp>
        <p:nvSpPr>
          <p:cNvPr id="3" name="Content Placeholder 2">
            <a:extLst>
              <a:ext uri="{FF2B5EF4-FFF2-40B4-BE49-F238E27FC236}">
                <a16:creationId xmlns:a16="http://schemas.microsoft.com/office/drawing/2014/main" id="{13A11D94-BFDE-48DB-886B-ECE60FB0A958}"/>
              </a:ext>
            </a:extLst>
          </p:cNvPr>
          <p:cNvSpPr>
            <a:spLocks noGrp="1"/>
          </p:cNvSpPr>
          <p:nvPr>
            <p:ph sz="half" idx="1"/>
          </p:nvPr>
        </p:nvSpPr>
        <p:spPr/>
        <p:txBody>
          <a:bodyPr/>
          <a:lstStyle/>
          <a:p>
            <a:r>
              <a:rPr lang="en-US" dirty="0"/>
              <a:t>What is an alcoholic statistician’s favorite graph?</a:t>
            </a:r>
          </a:p>
          <a:p>
            <a:r>
              <a:rPr lang="en-US" dirty="0"/>
              <a:t>Box – and – whiskey chart</a:t>
            </a:r>
          </a:p>
        </p:txBody>
      </p:sp>
      <p:sp>
        <p:nvSpPr>
          <p:cNvPr id="4" name="Footer Placeholder 3">
            <a:extLst>
              <a:ext uri="{FF2B5EF4-FFF2-40B4-BE49-F238E27FC236}">
                <a16:creationId xmlns:a16="http://schemas.microsoft.com/office/drawing/2014/main" id="{1014B54F-62A0-4690-A3E1-3F38AE218738}"/>
              </a:ext>
            </a:extLst>
          </p:cNvPr>
          <p:cNvSpPr>
            <a:spLocks noGrp="1"/>
          </p:cNvSpPr>
          <p:nvPr>
            <p:ph type="ftr" sz="quarter" idx="11"/>
          </p:nvPr>
        </p:nvSpPr>
        <p:spPr/>
        <p:txBody>
          <a:bodyPr/>
          <a:lstStyle/>
          <a:p>
            <a:pPr>
              <a:defRPr/>
            </a:pPr>
            <a:r>
              <a:rPr lang="en-US"/>
              <a:t>Business Analytics</a:t>
            </a:r>
            <a:endParaRPr lang="en-US" dirty="0"/>
          </a:p>
        </p:txBody>
      </p:sp>
      <p:sp>
        <p:nvSpPr>
          <p:cNvPr id="5" name="Slide Number Placeholder 4">
            <a:extLst>
              <a:ext uri="{FF2B5EF4-FFF2-40B4-BE49-F238E27FC236}">
                <a16:creationId xmlns:a16="http://schemas.microsoft.com/office/drawing/2014/main" id="{C15611B4-04E6-4EC1-9897-3305F8243A94}"/>
              </a:ext>
            </a:extLst>
          </p:cNvPr>
          <p:cNvSpPr>
            <a:spLocks noGrp="1"/>
          </p:cNvSpPr>
          <p:nvPr>
            <p:ph type="sldNum" sz="quarter" idx="12"/>
          </p:nvPr>
        </p:nvSpPr>
        <p:spPr/>
        <p:txBody>
          <a:bodyPr/>
          <a:lstStyle/>
          <a:p>
            <a:pPr>
              <a:defRPr/>
            </a:pPr>
            <a:fld id="{F62CF1F9-7FF8-46FF-BD70-B6298DD535FA}" type="slidenum">
              <a:rPr lang="en-US" smtClean="0"/>
              <a:pPr>
                <a:defRPr/>
              </a:pPr>
              <a:t>23</a:t>
            </a:fld>
            <a:endParaRPr lang="en-US" dirty="0"/>
          </a:p>
        </p:txBody>
      </p:sp>
      <p:pic>
        <p:nvPicPr>
          <p:cNvPr id="8" name="Content Placeholder 7">
            <a:extLst>
              <a:ext uri="{FF2B5EF4-FFF2-40B4-BE49-F238E27FC236}">
                <a16:creationId xmlns:a16="http://schemas.microsoft.com/office/drawing/2014/main" id="{2C36856A-2B48-449D-80D5-36CD1E820E28}"/>
              </a:ext>
            </a:extLst>
          </p:cNvPr>
          <p:cNvPicPr>
            <a:picLocks noGrp="1" noChangeAspect="1"/>
          </p:cNvPicPr>
          <p:nvPr>
            <p:ph sz="half" idx="2"/>
          </p:nvPr>
        </p:nvPicPr>
        <p:blipFill>
          <a:blip r:embed="rId2"/>
          <a:stretch>
            <a:fillRect/>
          </a:stretch>
        </p:blipFill>
        <p:spPr>
          <a:xfrm>
            <a:off x="5715000" y="3200400"/>
            <a:ext cx="856354" cy="1993106"/>
          </a:xfrm>
          <a:prstGeom prst="rect">
            <a:avLst/>
          </a:prstGeom>
        </p:spPr>
      </p:pic>
      <p:grpSp>
        <p:nvGrpSpPr>
          <p:cNvPr id="17" name="Group 16">
            <a:extLst>
              <a:ext uri="{FF2B5EF4-FFF2-40B4-BE49-F238E27FC236}">
                <a16:creationId xmlns:a16="http://schemas.microsoft.com/office/drawing/2014/main" id="{A27175AA-E337-4326-BD16-15F6A80824D5}"/>
              </a:ext>
            </a:extLst>
          </p:cNvPr>
          <p:cNvGrpSpPr/>
          <p:nvPr/>
        </p:nvGrpSpPr>
        <p:grpSpPr>
          <a:xfrm>
            <a:off x="5791199" y="2669381"/>
            <a:ext cx="665855" cy="3045619"/>
            <a:chOff x="5791199" y="2669381"/>
            <a:chExt cx="665855" cy="3045619"/>
          </a:xfrm>
        </p:grpSpPr>
        <p:cxnSp>
          <p:nvCxnSpPr>
            <p:cNvPr id="10" name="Straight Connector 9">
              <a:extLst>
                <a:ext uri="{FF2B5EF4-FFF2-40B4-BE49-F238E27FC236}">
                  <a16:creationId xmlns:a16="http://schemas.microsoft.com/office/drawing/2014/main" id="{5F342C8D-64D9-4DC8-AF7C-76A5D0CFF368}"/>
                </a:ext>
              </a:extLst>
            </p:cNvPr>
            <p:cNvCxnSpPr>
              <a:cxnSpLocks/>
            </p:cNvCxnSpPr>
            <p:nvPr/>
          </p:nvCxnSpPr>
          <p:spPr>
            <a:xfrm>
              <a:off x="6143177" y="5193506"/>
              <a:ext cx="0" cy="52149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EA6D9D9-5DD6-41AE-8EB4-2C46CF53C15F}"/>
                </a:ext>
              </a:extLst>
            </p:cNvPr>
            <p:cNvCxnSpPr>
              <a:cxnSpLocks/>
            </p:cNvCxnSpPr>
            <p:nvPr/>
          </p:nvCxnSpPr>
          <p:spPr>
            <a:xfrm>
              <a:off x="6142729" y="2678906"/>
              <a:ext cx="0" cy="52149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BC373D-76BF-4B8C-96DC-9D064A695DC3}"/>
                </a:ext>
              </a:extLst>
            </p:cNvPr>
            <p:cNvCxnSpPr>
              <a:cxnSpLocks/>
            </p:cNvCxnSpPr>
            <p:nvPr/>
          </p:nvCxnSpPr>
          <p:spPr>
            <a:xfrm>
              <a:off x="5818431" y="5715000"/>
              <a:ext cx="63862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5AD512C-C9E4-472E-9909-BB8E9E776571}"/>
                </a:ext>
              </a:extLst>
            </p:cNvPr>
            <p:cNvCxnSpPr>
              <a:cxnSpLocks/>
            </p:cNvCxnSpPr>
            <p:nvPr/>
          </p:nvCxnSpPr>
          <p:spPr>
            <a:xfrm>
              <a:off x="5791199" y="2669381"/>
              <a:ext cx="6400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948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Article #1: Big Data in Health Care</a:t>
            </a:r>
          </a:p>
        </p:txBody>
      </p:sp>
      <p:sp>
        <p:nvSpPr>
          <p:cNvPr id="3" name="Content Placeholder 2"/>
          <p:cNvSpPr>
            <a:spLocks noGrp="1"/>
          </p:cNvSpPr>
          <p:nvPr>
            <p:ph idx="1"/>
          </p:nvPr>
        </p:nvSpPr>
        <p:spPr/>
        <p:txBody>
          <a:bodyPr>
            <a:normAutofit/>
          </a:bodyPr>
          <a:lstStyle/>
          <a:p>
            <a:pPr marL="342900" lvl="1" indent="-342900">
              <a:buClr>
                <a:schemeClr val="tx2"/>
              </a:buClr>
              <a:buFontTx/>
              <a:buChar char="•"/>
            </a:pPr>
            <a:r>
              <a:rPr lang="en-US" sz="2400" dirty="0"/>
              <a:t>Big Data in Health Care: Using Analytics to Identify and Manage High-Risk and High-Cost Patients</a:t>
            </a:r>
          </a:p>
          <a:p>
            <a:pPr marL="742950" lvl="2" indent="-342900">
              <a:buClr>
                <a:schemeClr val="tx2"/>
              </a:buClr>
            </a:pPr>
            <a:r>
              <a:rPr lang="en-US" sz="2000" dirty="0"/>
              <a:t>What are the six opportunities to reduce costs through analytics?</a:t>
            </a:r>
          </a:p>
          <a:p>
            <a:pPr marL="742950" lvl="2" indent="-342900">
              <a:buClr>
                <a:schemeClr val="tx2"/>
              </a:buClr>
            </a:pPr>
            <a:r>
              <a:rPr lang="en-US" sz="2000" dirty="0"/>
              <a:t>How can cost be reduced in each</a:t>
            </a:r>
          </a:p>
        </p:txBody>
      </p:sp>
      <p:sp>
        <p:nvSpPr>
          <p:cNvPr id="4" name="Footer Placeholder 3"/>
          <p:cNvSpPr>
            <a:spLocks noGrp="1"/>
          </p:cNvSpPr>
          <p:nvPr>
            <p:ph type="ftr" sz="quarter" idx="11"/>
          </p:nvPr>
        </p:nvSpPr>
        <p:spPr/>
        <p:txBody>
          <a:bodyPr/>
          <a:lstStyle/>
          <a:p>
            <a:pPr>
              <a:defRPr/>
            </a:pPr>
            <a:r>
              <a:rPr lang="en-US"/>
              <a:t>Business Analytics</a:t>
            </a:r>
            <a:endParaRPr lang="en-US" dirty="0"/>
          </a:p>
        </p:txBody>
      </p:sp>
      <p:sp>
        <p:nvSpPr>
          <p:cNvPr id="5" name="Slide Number Placeholder 4"/>
          <p:cNvSpPr>
            <a:spLocks noGrp="1"/>
          </p:cNvSpPr>
          <p:nvPr>
            <p:ph type="sldNum" sz="quarter" idx="12"/>
          </p:nvPr>
        </p:nvSpPr>
        <p:spPr/>
        <p:txBody>
          <a:bodyPr/>
          <a:lstStyle/>
          <a:p>
            <a:pPr>
              <a:defRPr/>
            </a:pPr>
            <a:fld id="{F62CF1F9-7FF8-46FF-BD70-B6298DD535FA}" type="slidenum">
              <a:rPr lang="en-US" smtClean="0"/>
              <a:pPr>
                <a:defRPr/>
              </a:pPr>
              <a:t>24</a:t>
            </a:fld>
            <a:endParaRPr lang="en-US" dirty="0"/>
          </a:p>
        </p:txBody>
      </p:sp>
    </p:spTree>
    <p:extLst>
      <p:ext uri="{BB962C8B-B14F-4D97-AF65-F5344CB8AC3E}">
        <p14:creationId xmlns:p14="http://schemas.microsoft.com/office/powerpoint/2010/main" val="4077692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Article #1: Big Data in Health Care</a:t>
            </a:r>
          </a:p>
        </p:txBody>
      </p:sp>
      <p:sp>
        <p:nvSpPr>
          <p:cNvPr id="3" name="Content Placeholder 2"/>
          <p:cNvSpPr>
            <a:spLocks noGrp="1"/>
          </p:cNvSpPr>
          <p:nvPr>
            <p:ph idx="1"/>
          </p:nvPr>
        </p:nvSpPr>
        <p:spPr/>
        <p:txBody>
          <a:bodyPr>
            <a:normAutofit lnSpcReduction="10000"/>
          </a:bodyPr>
          <a:lstStyle/>
          <a:p>
            <a:pPr marL="342900" lvl="1" indent="-342900">
              <a:buClr>
                <a:schemeClr val="tx2"/>
              </a:buClr>
              <a:buFontTx/>
              <a:buChar char="•"/>
            </a:pPr>
            <a:r>
              <a:rPr lang="en-US" sz="2400" dirty="0"/>
              <a:t>Big Data in Health Care: Using Analytics to Identify and Manage High-Risk and High-Cost Patients</a:t>
            </a:r>
          </a:p>
          <a:p>
            <a:pPr marL="742950" lvl="2" indent="-342900">
              <a:buClr>
                <a:schemeClr val="tx2"/>
              </a:buClr>
            </a:pPr>
            <a:r>
              <a:rPr lang="en-US" sz="2000" dirty="0"/>
              <a:t>What are the six opportunities to reduce costs through analytics?</a:t>
            </a:r>
          </a:p>
          <a:p>
            <a:pPr marL="1200150" lvl="3" indent="-342900">
              <a:buClr>
                <a:schemeClr val="tx2"/>
              </a:buClr>
            </a:pPr>
            <a:r>
              <a:rPr lang="en-US" dirty="0"/>
              <a:t>High cost patients</a:t>
            </a:r>
          </a:p>
          <a:p>
            <a:pPr marL="1200150" lvl="3" indent="-342900">
              <a:buClr>
                <a:schemeClr val="tx2"/>
              </a:buClr>
            </a:pPr>
            <a:r>
              <a:rPr lang="en-US" dirty="0"/>
              <a:t>Readmissions</a:t>
            </a:r>
          </a:p>
          <a:p>
            <a:pPr marL="1200150" lvl="3" indent="-342900">
              <a:buClr>
                <a:schemeClr val="tx2"/>
              </a:buClr>
            </a:pPr>
            <a:r>
              <a:rPr lang="en-US" dirty="0"/>
              <a:t>Triage</a:t>
            </a:r>
          </a:p>
          <a:p>
            <a:pPr marL="1200150" lvl="3" indent="-342900">
              <a:buClr>
                <a:schemeClr val="tx2"/>
              </a:buClr>
            </a:pPr>
            <a:r>
              <a:rPr lang="en-US" dirty="0"/>
              <a:t>Decompensation</a:t>
            </a:r>
          </a:p>
          <a:p>
            <a:pPr marL="1200150" lvl="3" indent="-342900">
              <a:buClr>
                <a:schemeClr val="tx2"/>
              </a:buClr>
            </a:pPr>
            <a:r>
              <a:rPr lang="en-US" dirty="0"/>
              <a:t>Adverse events</a:t>
            </a:r>
          </a:p>
          <a:p>
            <a:pPr marL="1200150" lvl="3" indent="-342900">
              <a:buClr>
                <a:schemeClr val="tx2"/>
              </a:buClr>
            </a:pPr>
            <a:r>
              <a:rPr lang="en-US" dirty="0"/>
              <a:t>Diseases affecting multiple organs</a:t>
            </a:r>
          </a:p>
          <a:p>
            <a:pPr marL="742950" lvl="2" indent="-342900">
              <a:buClr>
                <a:schemeClr val="tx2"/>
              </a:buClr>
            </a:pPr>
            <a:r>
              <a:rPr lang="en-US" sz="2000" dirty="0"/>
              <a:t>How can cost be reduced in each</a:t>
            </a:r>
          </a:p>
        </p:txBody>
      </p:sp>
      <p:sp>
        <p:nvSpPr>
          <p:cNvPr id="4" name="Footer Placeholder 3"/>
          <p:cNvSpPr>
            <a:spLocks noGrp="1"/>
          </p:cNvSpPr>
          <p:nvPr>
            <p:ph type="ftr" sz="quarter" idx="11"/>
          </p:nvPr>
        </p:nvSpPr>
        <p:spPr/>
        <p:txBody>
          <a:bodyPr/>
          <a:lstStyle/>
          <a:p>
            <a:pPr>
              <a:defRPr/>
            </a:pPr>
            <a:r>
              <a:rPr lang="en-US"/>
              <a:t>Business Analytics</a:t>
            </a:r>
            <a:endParaRPr lang="en-US" dirty="0"/>
          </a:p>
        </p:txBody>
      </p:sp>
      <p:sp>
        <p:nvSpPr>
          <p:cNvPr id="5" name="Slide Number Placeholder 4"/>
          <p:cNvSpPr>
            <a:spLocks noGrp="1"/>
          </p:cNvSpPr>
          <p:nvPr>
            <p:ph type="sldNum" sz="quarter" idx="12"/>
          </p:nvPr>
        </p:nvSpPr>
        <p:spPr/>
        <p:txBody>
          <a:bodyPr/>
          <a:lstStyle/>
          <a:p>
            <a:pPr>
              <a:defRPr/>
            </a:pPr>
            <a:fld id="{F62CF1F9-7FF8-46FF-BD70-B6298DD535FA}" type="slidenum">
              <a:rPr lang="en-US" smtClean="0"/>
              <a:pPr>
                <a:defRPr/>
              </a:pPr>
              <a:t>25</a:t>
            </a:fld>
            <a:endParaRPr lang="en-US" dirty="0"/>
          </a:p>
        </p:txBody>
      </p:sp>
    </p:spTree>
    <p:extLst>
      <p:ext uri="{BB962C8B-B14F-4D97-AF65-F5344CB8AC3E}">
        <p14:creationId xmlns:p14="http://schemas.microsoft.com/office/powerpoint/2010/main" val="3257137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Article #2: A Review of Analytics in Clinical Informatics in Health Care</a:t>
            </a:r>
          </a:p>
        </p:txBody>
      </p:sp>
      <p:sp>
        <p:nvSpPr>
          <p:cNvPr id="3" name="Content Placeholder 2"/>
          <p:cNvSpPr>
            <a:spLocks noGrp="1"/>
          </p:cNvSpPr>
          <p:nvPr>
            <p:ph idx="1"/>
          </p:nvPr>
        </p:nvSpPr>
        <p:spPr/>
        <p:txBody>
          <a:bodyPr>
            <a:normAutofit/>
          </a:bodyPr>
          <a:lstStyle/>
          <a:p>
            <a:r>
              <a:rPr lang="en-US" dirty="0"/>
              <a:t>A Review of Analytics and Clinical Informatics in Health Care</a:t>
            </a:r>
          </a:p>
          <a:p>
            <a:pPr lvl="1"/>
            <a:r>
              <a:rPr lang="en-US" sz="1800" dirty="0"/>
              <a:t>What are some methods for improvement in health care using analytics (page 2)</a:t>
            </a:r>
          </a:p>
          <a:p>
            <a:pPr lvl="1"/>
            <a:r>
              <a:rPr lang="en-US" sz="1800" dirty="0"/>
              <a:t>What are some challenges for analytics in health care (page 4)</a:t>
            </a:r>
          </a:p>
          <a:p>
            <a:pPr marL="0" indent="0">
              <a:buNone/>
            </a:pPr>
            <a:endParaRPr lang="en-US" sz="2400" dirty="0"/>
          </a:p>
        </p:txBody>
      </p:sp>
      <p:sp>
        <p:nvSpPr>
          <p:cNvPr id="4" name="Footer Placeholder 3"/>
          <p:cNvSpPr>
            <a:spLocks noGrp="1"/>
          </p:cNvSpPr>
          <p:nvPr>
            <p:ph type="ftr" sz="quarter" idx="11"/>
          </p:nvPr>
        </p:nvSpPr>
        <p:spPr/>
        <p:txBody>
          <a:bodyPr/>
          <a:lstStyle/>
          <a:p>
            <a:pPr>
              <a:defRPr/>
            </a:pPr>
            <a:r>
              <a:rPr lang="en-US"/>
              <a:t>Business Analytics</a:t>
            </a:r>
            <a:endParaRPr lang="en-US" dirty="0"/>
          </a:p>
        </p:txBody>
      </p:sp>
      <p:sp>
        <p:nvSpPr>
          <p:cNvPr id="5" name="Slide Number Placeholder 4"/>
          <p:cNvSpPr>
            <a:spLocks noGrp="1"/>
          </p:cNvSpPr>
          <p:nvPr>
            <p:ph type="sldNum" sz="quarter" idx="12"/>
          </p:nvPr>
        </p:nvSpPr>
        <p:spPr/>
        <p:txBody>
          <a:bodyPr/>
          <a:lstStyle/>
          <a:p>
            <a:pPr>
              <a:defRPr/>
            </a:pPr>
            <a:fld id="{F62CF1F9-7FF8-46FF-BD70-B6298DD535FA}" type="slidenum">
              <a:rPr lang="en-US" smtClean="0"/>
              <a:pPr>
                <a:defRPr/>
              </a:pPr>
              <a:t>26</a:t>
            </a:fld>
            <a:endParaRPr lang="en-US" dirty="0"/>
          </a:p>
        </p:txBody>
      </p:sp>
    </p:spTree>
    <p:extLst>
      <p:ext uri="{BB962C8B-B14F-4D97-AF65-F5344CB8AC3E}">
        <p14:creationId xmlns:p14="http://schemas.microsoft.com/office/powerpoint/2010/main" val="2378519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Article #2: A Review of Analytics in Clinical Informatics in Health Care</a:t>
            </a:r>
          </a:p>
        </p:txBody>
      </p:sp>
      <p:sp>
        <p:nvSpPr>
          <p:cNvPr id="3" name="Content Placeholder 2"/>
          <p:cNvSpPr>
            <a:spLocks noGrp="1"/>
          </p:cNvSpPr>
          <p:nvPr>
            <p:ph idx="1"/>
          </p:nvPr>
        </p:nvSpPr>
        <p:spPr/>
        <p:txBody>
          <a:bodyPr>
            <a:normAutofit/>
          </a:bodyPr>
          <a:lstStyle/>
          <a:p>
            <a:r>
              <a:rPr lang="en-US" dirty="0"/>
              <a:t>A Review of Analytics and Clinical Informatics in Health Care</a:t>
            </a:r>
          </a:p>
          <a:p>
            <a:pPr lvl="1"/>
            <a:r>
              <a:rPr lang="en-US" sz="1800" dirty="0"/>
              <a:t>What are some methods for improvement in health care using analytics (page 2)</a:t>
            </a:r>
          </a:p>
          <a:p>
            <a:pPr lvl="2"/>
            <a:r>
              <a:rPr lang="en-US" sz="1400" dirty="0"/>
              <a:t>Identify patients of greatest risk: early detection in neo-natal care</a:t>
            </a:r>
          </a:p>
          <a:p>
            <a:pPr lvl="2"/>
            <a:r>
              <a:rPr lang="en-US" sz="1400" dirty="0"/>
              <a:t>Wearable monitors: disease prevention though monitoring</a:t>
            </a:r>
          </a:p>
          <a:p>
            <a:pPr lvl="2"/>
            <a:r>
              <a:rPr lang="en-US" sz="1400" dirty="0"/>
              <a:t>Costs savings and resolution of billing anomalies: revenue leakage</a:t>
            </a:r>
          </a:p>
          <a:p>
            <a:pPr lvl="2"/>
            <a:r>
              <a:rPr lang="en-US" sz="1400" dirty="0"/>
              <a:t>Better manage resource allocation: patient’s length of stay</a:t>
            </a:r>
          </a:p>
          <a:p>
            <a:pPr lvl="1"/>
            <a:r>
              <a:rPr lang="en-US" sz="1800" dirty="0"/>
              <a:t>What are some challenges for analytics in health care (page 4)</a:t>
            </a:r>
          </a:p>
          <a:p>
            <a:pPr lvl="2"/>
            <a:r>
              <a:rPr lang="en-US" sz="1400" dirty="0"/>
              <a:t>Garbage in, garbage out</a:t>
            </a:r>
          </a:p>
          <a:p>
            <a:pPr lvl="2"/>
            <a:r>
              <a:rPr lang="en-US" sz="1400" dirty="0"/>
              <a:t>Increased demand for professionals well versed in analytics and medicine</a:t>
            </a:r>
          </a:p>
          <a:p>
            <a:pPr marL="0" indent="0">
              <a:buNone/>
            </a:pPr>
            <a:endParaRPr lang="en-US" sz="2400" dirty="0"/>
          </a:p>
        </p:txBody>
      </p:sp>
      <p:sp>
        <p:nvSpPr>
          <p:cNvPr id="4" name="Footer Placeholder 3"/>
          <p:cNvSpPr>
            <a:spLocks noGrp="1"/>
          </p:cNvSpPr>
          <p:nvPr>
            <p:ph type="ftr" sz="quarter" idx="11"/>
          </p:nvPr>
        </p:nvSpPr>
        <p:spPr/>
        <p:txBody>
          <a:bodyPr/>
          <a:lstStyle/>
          <a:p>
            <a:pPr>
              <a:defRPr/>
            </a:pPr>
            <a:r>
              <a:rPr lang="en-US"/>
              <a:t>Business Analytics</a:t>
            </a:r>
            <a:endParaRPr lang="en-US" dirty="0"/>
          </a:p>
        </p:txBody>
      </p:sp>
      <p:sp>
        <p:nvSpPr>
          <p:cNvPr id="5" name="Slide Number Placeholder 4"/>
          <p:cNvSpPr>
            <a:spLocks noGrp="1"/>
          </p:cNvSpPr>
          <p:nvPr>
            <p:ph type="sldNum" sz="quarter" idx="12"/>
          </p:nvPr>
        </p:nvSpPr>
        <p:spPr/>
        <p:txBody>
          <a:bodyPr/>
          <a:lstStyle/>
          <a:p>
            <a:pPr>
              <a:defRPr/>
            </a:pPr>
            <a:fld id="{F62CF1F9-7FF8-46FF-BD70-B6298DD535FA}" type="slidenum">
              <a:rPr lang="en-US" smtClean="0"/>
              <a:pPr>
                <a:defRPr/>
              </a:pPr>
              <a:t>27</a:t>
            </a:fld>
            <a:endParaRPr lang="en-US" dirty="0"/>
          </a:p>
        </p:txBody>
      </p:sp>
    </p:spTree>
    <p:extLst>
      <p:ext uri="{BB962C8B-B14F-4D97-AF65-F5344CB8AC3E}">
        <p14:creationId xmlns:p14="http://schemas.microsoft.com/office/powerpoint/2010/main" val="421323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#3</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solidFill>
                  <a:srgbClr val="FFFFFF"/>
                </a:solidFill>
              </a:rPr>
              <a:t>Graph, regression, calculated sales, revenue, profit</a:t>
            </a:r>
          </a:p>
          <a:p>
            <a:pPr marL="457200" indent="-457200">
              <a:buFont typeface="+mj-lt"/>
              <a:buAutoNum type="arabicPeriod"/>
            </a:pPr>
            <a:r>
              <a:rPr lang="en-US" dirty="0">
                <a:solidFill>
                  <a:srgbClr val="FFFFFF"/>
                </a:solidFill>
              </a:rPr>
              <a:t>Constrained optimization</a:t>
            </a:r>
          </a:p>
          <a:p>
            <a:pPr marL="457200" indent="-457200">
              <a:buFont typeface="+mj-lt"/>
              <a:buAutoNum type="arabicPeriod"/>
            </a:pPr>
            <a:r>
              <a:rPr lang="en-US" dirty="0">
                <a:solidFill>
                  <a:srgbClr val="FFFFFF"/>
                </a:solidFill>
              </a:rPr>
              <a:t>Discussion of risks, other data which would be valuable</a:t>
            </a:r>
          </a:p>
        </p:txBody>
      </p:sp>
      <p:sp>
        <p:nvSpPr>
          <p:cNvPr id="4" name="Footer Placeholder 3"/>
          <p:cNvSpPr>
            <a:spLocks noGrp="1"/>
          </p:cNvSpPr>
          <p:nvPr>
            <p:ph type="ftr" sz="quarter" idx="11"/>
          </p:nvPr>
        </p:nvSpPr>
        <p:spPr/>
        <p:txBody>
          <a:bodyPr/>
          <a:lstStyle/>
          <a:p>
            <a:pPr>
              <a:defRPr/>
            </a:pPr>
            <a:r>
              <a:rPr lang="en-US"/>
              <a:t>Business Analytics</a:t>
            </a:r>
            <a:endParaRPr lang="en-US" dirty="0"/>
          </a:p>
        </p:txBody>
      </p:sp>
      <p:sp>
        <p:nvSpPr>
          <p:cNvPr id="5" name="Slide Number Placeholder 4"/>
          <p:cNvSpPr>
            <a:spLocks noGrp="1"/>
          </p:cNvSpPr>
          <p:nvPr>
            <p:ph type="sldNum" sz="quarter" idx="12"/>
          </p:nvPr>
        </p:nvSpPr>
        <p:spPr/>
        <p:txBody>
          <a:bodyPr/>
          <a:lstStyle/>
          <a:p>
            <a:pPr>
              <a:defRPr/>
            </a:pPr>
            <a:fld id="{F62CF1F9-7FF8-46FF-BD70-B6298DD535FA}" type="slidenum">
              <a:rPr lang="en-US" smtClean="0"/>
              <a:pPr>
                <a:defRPr/>
              </a:pPr>
              <a:t>3</a:t>
            </a:fld>
            <a:endParaRPr lang="en-US" dirty="0"/>
          </a:p>
        </p:txBody>
      </p:sp>
    </p:spTree>
    <p:extLst>
      <p:ext uri="{BB962C8B-B14F-4D97-AF65-F5344CB8AC3E}">
        <p14:creationId xmlns:p14="http://schemas.microsoft.com/office/powerpoint/2010/main" val="366674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7 - Review</a:t>
            </a:r>
          </a:p>
        </p:txBody>
      </p:sp>
      <p:sp>
        <p:nvSpPr>
          <p:cNvPr id="6" name="Content Placeholder 5">
            <a:extLst>
              <a:ext uri="{FF2B5EF4-FFF2-40B4-BE49-F238E27FC236}">
                <a16:creationId xmlns:a16="http://schemas.microsoft.com/office/drawing/2014/main" id="{CB7C38D3-9C28-2FB3-9AE0-8E7FA8B21B73}"/>
              </a:ext>
            </a:extLst>
          </p:cNvPr>
          <p:cNvSpPr>
            <a:spLocks noGrp="1"/>
          </p:cNvSpPr>
          <p:nvPr>
            <p:ph sz="half" idx="1"/>
          </p:nvPr>
        </p:nvSpPr>
        <p:spPr/>
        <p:txBody>
          <a:bodyPr/>
          <a:lstStyle/>
          <a:p>
            <a:pPr marL="0" indent="0">
              <a:buNone/>
            </a:pPr>
            <a:r>
              <a:rPr lang="en-US" dirty="0"/>
              <a:t>Histograms display the frequency of data within an interval, often called a bin</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Business Analytics</a:t>
            </a:r>
            <a:endParaRPr lang="en-US" dirty="0"/>
          </a:p>
        </p:txBody>
      </p:sp>
      <p:sp>
        <p:nvSpPr>
          <p:cNvPr id="5" name="Slide Number Placeholder 4"/>
          <p:cNvSpPr>
            <a:spLocks noGrp="1"/>
          </p:cNvSpPr>
          <p:nvPr>
            <p:ph type="sldNum" sz="quarter" idx="12"/>
          </p:nvPr>
        </p:nvSpPr>
        <p:spPr/>
        <p:txBody>
          <a:bodyPr/>
          <a:lstStyle/>
          <a:p>
            <a:pPr>
              <a:defRPr/>
            </a:pPr>
            <a:fld id="{F62CF1F9-7FF8-46FF-BD70-B6298DD535FA}" type="slidenum">
              <a:rPr lang="en-US" smtClean="0"/>
              <a:pPr>
                <a:defRPr/>
              </a:pPr>
              <a:t>4</a:t>
            </a:fld>
            <a:endParaRPr lang="en-US" dirty="0"/>
          </a:p>
        </p:txBody>
      </p:sp>
      <p:pic>
        <p:nvPicPr>
          <p:cNvPr id="8" name="Content Placeholder 4" descr="Histogram output">
            <a:extLst>
              <a:ext uri="{FF2B5EF4-FFF2-40B4-BE49-F238E27FC236}">
                <a16:creationId xmlns:a16="http://schemas.microsoft.com/office/drawing/2014/main" id="{343E84AB-6BB1-D3A2-48E4-5CA9CC1A25E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1726"/>
          <a:stretch/>
        </p:blipFill>
        <p:spPr bwMode="auto">
          <a:xfrm>
            <a:off x="4060825" y="2366027"/>
            <a:ext cx="3360738" cy="3540409"/>
          </a:xfrm>
          <a:prstGeom prst="rect">
            <a:avLst/>
          </a:prstGeom>
        </p:spPr>
      </p:pic>
    </p:spTree>
    <p:extLst>
      <p:ext uri="{BB962C8B-B14F-4D97-AF65-F5344CB8AC3E}">
        <p14:creationId xmlns:p14="http://schemas.microsoft.com/office/powerpoint/2010/main" val="156530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7 - Review</a:t>
            </a:r>
          </a:p>
        </p:txBody>
      </p:sp>
      <p:sp>
        <p:nvSpPr>
          <p:cNvPr id="3" name="Content Placeholder 2"/>
          <p:cNvSpPr>
            <a:spLocks noGrp="1"/>
          </p:cNvSpPr>
          <p:nvPr>
            <p:ph sz="half" idx="1"/>
          </p:nvPr>
        </p:nvSpPr>
        <p:spPr/>
        <p:txBody>
          <a:bodyPr>
            <a:normAutofit lnSpcReduction="10000"/>
          </a:bodyPr>
          <a:lstStyle/>
          <a:p>
            <a:pPr marL="0" indent="0">
              <a:buNone/>
            </a:pPr>
            <a:r>
              <a:rPr lang="en-US" dirty="0"/>
              <a:t>Box plots show the quartiles of data</a:t>
            </a:r>
          </a:p>
          <a:p>
            <a:r>
              <a:rPr lang="en-US" dirty="0"/>
              <a:t>Interquartile range (IQR) (third quartile minus first quartile)</a:t>
            </a:r>
          </a:p>
          <a:p>
            <a:r>
              <a:rPr lang="en-US" dirty="0"/>
              <a:t>Outliers: data points more than 1.5 times IQR above the third quartile or below the first quartile</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Business Analytics</a:t>
            </a:r>
            <a:endParaRPr lang="en-US" dirty="0"/>
          </a:p>
        </p:txBody>
      </p:sp>
      <p:sp>
        <p:nvSpPr>
          <p:cNvPr id="5" name="Slide Number Placeholder 4"/>
          <p:cNvSpPr>
            <a:spLocks noGrp="1"/>
          </p:cNvSpPr>
          <p:nvPr>
            <p:ph type="sldNum" sz="quarter" idx="12"/>
          </p:nvPr>
        </p:nvSpPr>
        <p:spPr/>
        <p:txBody>
          <a:bodyPr/>
          <a:lstStyle/>
          <a:p>
            <a:pPr>
              <a:defRPr/>
            </a:pPr>
            <a:fld id="{F62CF1F9-7FF8-46FF-BD70-B6298DD535FA}" type="slidenum">
              <a:rPr lang="en-US" smtClean="0"/>
              <a:pPr>
                <a:defRPr/>
              </a:pPr>
              <a:t>5</a:t>
            </a:fld>
            <a:endParaRPr lang="en-US" dirty="0"/>
          </a:p>
        </p:txBody>
      </p:sp>
      <p:pic>
        <p:nvPicPr>
          <p:cNvPr id="8" name="Content Placeholder 5" descr="Boxplot output">
            <a:extLst>
              <a:ext uri="{FF2B5EF4-FFF2-40B4-BE49-F238E27FC236}">
                <a16:creationId xmlns:a16="http://schemas.microsoft.com/office/drawing/2014/main" id="{91A92554-D0FF-8CBC-5A19-53E227A2F45A}"/>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b="9584"/>
          <a:stretch/>
        </p:blipFill>
        <p:spPr bwMode="auto">
          <a:xfrm>
            <a:off x="4338301" y="2225622"/>
            <a:ext cx="3357899" cy="3281643"/>
          </a:xfrm>
          <a:prstGeom prst="rect">
            <a:avLst/>
          </a:prstGeom>
        </p:spPr>
      </p:pic>
    </p:spTree>
    <p:extLst>
      <p:ext uri="{BB962C8B-B14F-4D97-AF65-F5344CB8AC3E}">
        <p14:creationId xmlns:p14="http://schemas.microsoft.com/office/powerpoint/2010/main" val="1126109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7 - Review</a:t>
            </a:r>
          </a:p>
        </p:txBody>
      </p:sp>
      <p:sp>
        <p:nvSpPr>
          <p:cNvPr id="3" name="Content Placeholder 2"/>
          <p:cNvSpPr>
            <a:spLocks noGrp="1"/>
          </p:cNvSpPr>
          <p:nvPr>
            <p:ph sz="half" idx="1"/>
          </p:nvPr>
        </p:nvSpPr>
        <p:spPr/>
        <p:txBody>
          <a:bodyPr>
            <a:normAutofit/>
          </a:bodyPr>
          <a:lstStyle/>
          <a:p>
            <a:pPr marL="0" indent="0">
              <a:buNone/>
            </a:pPr>
            <a:r>
              <a:rPr lang="en-US" dirty="0"/>
              <a:t>Scatter plots display the data points on an X and Y axis, with only one X variable and one Y variable</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Business Analytics</a:t>
            </a:r>
            <a:endParaRPr lang="en-US" dirty="0"/>
          </a:p>
        </p:txBody>
      </p:sp>
      <p:sp>
        <p:nvSpPr>
          <p:cNvPr id="5" name="Slide Number Placeholder 4"/>
          <p:cNvSpPr>
            <a:spLocks noGrp="1"/>
          </p:cNvSpPr>
          <p:nvPr>
            <p:ph type="sldNum" sz="quarter" idx="12"/>
          </p:nvPr>
        </p:nvSpPr>
        <p:spPr/>
        <p:txBody>
          <a:bodyPr/>
          <a:lstStyle/>
          <a:p>
            <a:pPr>
              <a:defRPr/>
            </a:pPr>
            <a:fld id="{F62CF1F9-7FF8-46FF-BD70-B6298DD535FA}" type="slidenum">
              <a:rPr lang="en-US" smtClean="0"/>
              <a:pPr>
                <a:defRPr/>
              </a:pPr>
              <a:t>6</a:t>
            </a:fld>
            <a:endParaRPr lang="en-US" dirty="0"/>
          </a:p>
        </p:txBody>
      </p:sp>
      <p:pic>
        <p:nvPicPr>
          <p:cNvPr id="9" name="Content Placeholder 4" descr="Scatterplot output">
            <a:extLst>
              <a:ext uri="{FF2B5EF4-FFF2-40B4-BE49-F238E27FC236}">
                <a16:creationId xmlns:a16="http://schemas.microsoft.com/office/drawing/2014/main" id="{5E082164-8797-899F-D605-98F5B4CFC1A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060825" y="2401418"/>
            <a:ext cx="3360738" cy="3469627"/>
          </a:xfrm>
          <a:prstGeom prst="rect">
            <a:avLst/>
          </a:prstGeom>
        </p:spPr>
      </p:pic>
    </p:spTree>
    <p:extLst>
      <p:ext uri="{BB962C8B-B14F-4D97-AF65-F5344CB8AC3E}">
        <p14:creationId xmlns:p14="http://schemas.microsoft.com/office/powerpoint/2010/main" val="105878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7 - Review</a:t>
            </a:r>
          </a:p>
        </p:txBody>
      </p:sp>
      <p:sp>
        <p:nvSpPr>
          <p:cNvPr id="3" name="Content Placeholder 2"/>
          <p:cNvSpPr>
            <a:spLocks noGrp="1"/>
          </p:cNvSpPr>
          <p:nvPr>
            <p:ph sz="half" idx="1"/>
          </p:nvPr>
        </p:nvSpPr>
        <p:spPr/>
        <p:txBody>
          <a:bodyPr>
            <a:normAutofit/>
          </a:bodyPr>
          <a:lstStyle/>
          <a:p>
            <a:pPr marL="0" indent="0">
              <a:buNone/>
            </a:pPr>
            <a:r>
              <a:rPr lang="en-US" dirty="0"/>
              <a:t>Scatter plot matrix shows data points on multiple scatter plots simultaneously, with multiple X and Y variables</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Business Analytics</a:t>
            </a:r>
            <a:endParaRPr lang="en-US" dirty="0"/>
          </a:p>
        </p:txBody>
      </p:sp>
      <p:sp>
        <p:nvSpPr>
          <p:cNvPr id="5" name="Slide Number Placeholder 4"/>
          <p:cNvSpPr>
            <a:spLocks noGrp="1"/>
          </p:cNvSpPr>
          <p:nvPr>
            <p:ph type="sldNum" sz="quarter" idx="12"/>
          </p:nvPr>
        </p:nvSpPr>
        <p:spPr/>
        <p:txBody>
          <a:bodyPr/>
          <a:lstStyle/>
          <a:p>
            <a:pPr>
              <a:defRPr/>
            </a:pPr>
            <a:fld id="{F62CF1F9-7FF8-46FF-BD70-B6298DD535FA}" type="slidenum">
              <a:rPr lang="en-US" smtClean="0"/>
              <a:pPr>
                <a:defRPr/>
              </a:pPr>
              <a:t>7</a:t>
            </a:fld>
            <a:endParaRPr lang="en-US" dirty="0"/>
          </a:p>
        </p:txBody>
      </p:sp>
      <p:pic>
        <p:nvPicPr>
          <p:cNvPr id="10" name="Content Placeholder 4" descr="Scatterplot matrix output">
            <a:extLst>
              <a:ext uri="{FF2B5EF4-FFF2-40B4-BE49-F238E27FC236}">
                <a16:creationId xmlns:a16="http://schemas.microsoft.com/office/drawing/2014/main" id="{1366A1A2-7F6F-4329-F80A-64E83E61E1C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062564" y="2336800"/>
            <a:ext cx="3357260" cy="3598863"/>
          </a:xfrm>
          <a:prstGeom prst="rect">
            <a:avLst/>
          </a:prstGeom>
        </p:spPr>
      </p:pic>
    </p:spTree>
    <p:extLst>
      <p:ext uri="{BB962C8B-B14F-4D97-AF65-F5344CB8AC3E}">
        <p14:creationId xmlns:p14="http://schemas.microsoft.com/office/powerpoint/2010/main" val="322222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07F72-1F51-FAD0-6C4A-310D7674C81E}"/>
              </a:ext>
            </a:extLst>
          </p:cNvPr>
          <p:cNvSpPr>
            <a:spLocks noGrp="1"/>
          </p:cNvSpPr>
          <p:nvPr>
            <p:ph type="title"/>
          </p:nvPr>
        </p:nvSpPr>
        <p:spPr/>
        <p:txBody>
          <a:bodyPr/>
          <a:lstStyle/>
          <a:p>
            <a:r>
              <a:rPr lang="en-US" dirty="0"/>
              <a:t>Week 7 - Review</a:t>
            </a:r>
          </a:p>
        </p:txBody>
      </p:sp>
      <p:sp>
        <p:nvSpPr>
          <p:cNvPr id="3" name="Content Placeholder 2">
            <a:extLst>
              <a:ext uri="{FF2B5EF4-FFF2-40B4-BE49-F238E27FC236}">
                <a16:creationId xmlns:a16="http://schemas.microsoft.com/office/drawing/2014/main" id="{F0749A42-926E-DA98-9CB0-C6ED332BD23F}"/>
              </a:ext>
            </a:extLst>
          </p:cNvPr>
          <p:cNvSpPr>
            <a:spLocks noGrp="1"/>
          </p:cNvSpPr>
          <p:nvPr>
            <p:ph sz="half" idx="1"/>
          </p:nvPr>
        </p:nvSpPr>
        <p:spPr/>
        <p:txBody>
          <a:bodyPr/>
          <a:lstStyle/>
          <a:p>
            <a:pPr marL="0" indent="0">
              <a:buNone/>
            </a:pPr>
            <a:r>
              <a:rPr lang="en-US" dirty="0"/>
              <a:t>Mean plots display the averages of multiple groups</a:t>
            </a:r>
          </a:p>
          <a:p>
            <a:pPr marL="0" indent="0">
              <a:buNone/>
            </a:pPr>
            <a:endParaRPr lang="en-US" dirty="0"/>
          </a:p>
        </p:txBody>
      </p:sp>
      <p:sp>
        <p:nvSpPr>
          <p:cNvPr id="5" name="Footer Placeholder 4">
            <a:extLst>
              <a:ext uri="{FF2B5EF4-FFF2-40B4-BE49-F238E27FC236}">
                <a16:creationId xmlns:a16="http://schemas.microsoft.com/office/drawing/2014/main" id="{8D947119-18CE-472D-26F1-006849EFCA94}"/>
              </a:ext>
            </a:extLst>
          </p:cNvPr>
          <p:cNvSpPr>
            <a:spLocks noGrp="1"/>
          </p:cNvSpPr>
          <p:nvPr>
            <p:ph type="ftr" sz="quarter" idx="11"/>
          </p:nvPr>
        </p:nvSpPr>
        <p:spPr/>
        <p:txBody>
          <a:bodyPr/>
          <a:lstStyle/>
          <a:p>
            <a:pPr>
              <a:defRPr/>
            </a:pPr>
            <a:r>
              <a:rPr lang="en-US"/>
              <a:t>Business Analytics</a:t>
            </a:r>
            <a:endParaRPr lang="en-US" dirty="0"/>
          </a:p>
        </p:txBody>
      </p:sp>
      <p:sp>
        <p:nvSpPr>
          <p:cNvPr id="6" name="Slide Number Placeholder 5">
            <a:extLst>
              <a:ext uri="{FF2B5EF4-FFF2-40B4-BE49-F238E27FC236}">
                <a16:creationId xmlns:a16="http://schemas.microsoft.com/office/drawing/2014/main" id="{39102DFF-F43E-D82A-85E8-560CE2707AF5}"/>
              </a:ext>
            </a:extLst>
          </p:cNvPr>
          <p:cNvSpPr>
            <a:spLocks noGrp="1"/>
          </p:cNvSpPr>
          <p:nvPr>
            <p:ph type="sldNum" sz="quarter" idx="12"/>
          </p:nvPr>
        </p:nvSpPr>
        <p:spPr/>
        <p:txBody>
          <a:bodyPr/>
          <a:lstStyle/>
          <a:p>
            <a:pPr>
              <a:defRPr/>
            </a:pPr>
            <a:fld id="{96DA0179-D891-40AC-8ED5-1A9801C43779}" type="slidenum">
              <a:rPr lang="en-US" smtClean="0"/>
              <a:pPr>
                <a:defRPr/>
              </a:pPr>
              <a:t>8</a:t>
            </a:fld>
            <a:endParaRPr lang="en-US" dirty="0"/>
          </a:p>
        </p:txBody>
      </p:sp>
      <p:pic>
        <p:nvPicPr>
          <p:cNvPr id="7" name="Content Placeholder 4" descr="Plot of means output">
            <a:extLst>
              <a:ext uri="{FF2B5EF4-FFF2-40B4-BE49-F238E27FC236}">
                <a16:creationId xmlns:a16="http://schemas.microsoft.com/office/drawing/2014/main" id="{9A8DFB17-3081-B78C-8DF3-4143CB2977F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070198" y="2336800"/>
            <a:ext cx="3341992" cy="3598863"/>
          </a:xfrm>
          <a:prstGeom prst="rect">
            <a:avLst/>
          </a:prstGeom>
        </p:spPr>
      </p:pic>
    </p:spTree>
    <p:extLst>
      <p:ext uri="{BB962C8B-B14F-4D97-AF65-F5344CB8AC3E}">
        <p14:creationId xmlns:p14="http://schemas.microsoft.com/office/powerpoint/2010/main" val="1480306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07F72-1F51-FAD0-6C4A-310D7674C81E}"/>
              </a:ext>
            </a:extLst>
          </p:cNvPr>
          <p:cNvSpPr>
            <a:spLocks noGrp="1"/>
          </p:cNvSpPr>
          <p:nvPr>
            <p:ph type="title"/>
          </p:nvPr>
        </p:nvSpPr>
        <p:spPr/>
        <p:txBody>
          <a:bodyPr/>
          <a:lstStyle/>
          <a:p>
            <a:r>
              <a:rPr lang="en-US" dirty="0"/>
              <a:t>Week 7 - Review</a:t>
            </a:r>
          </a:p>
        </p:txBody>
      </p:sp>
      <p:sp>
        <p:nvSpPr>
          <p:cNvPr id="3" name="Content Placeholder 2">
            <a:extLst>
              <a:ext uri="{FF2B5EF4-FFF2-40B4-BE49-F238E27FC236}">
                <a16:creationId xmlns:a16="http://schemas.microsoft.com/office/drawing/2014/main" id="{F0749A42-926E-DA98-9CB0-C6ED332BD23F}"/>
              </a:ext>
            </a:extLst>
          </p:cNvPr>
          <p:cNvSpPr>
            <a:spLocks noGrp="1"/>
          </p:cNvSpPr>
          <p:nvPr>
            <p:ph sz="half" idx="1"/>
          </p:nvPr>
        </p:nvSpPr>
        <p:spPr/>
        <p:txBody>
          <a:bodyPr/>
          <a:lstStyle/>
          <a:p>
            <a:pPr marL="0" indent="0">
              <a:buNone/>
            </a:pPr>
            <a:r>
              <a:rPr lang="en-US" dirty="0"/>
              <a:t>XY plots show scatter plots with different groups in each scatter plot</a:t>
            </a:r>
          </a:p>
          <a:p>
            <a:pPr marL="0" indent="0">
              <a:buNone/>
            </a:pPr>
            <a:endParaRPr lang="en-US" dirty="0"/>
          </a:p>
        </p:txBody>
      </p:sp>
      <p:sp>
        <p:nvSpPr>
          <p:cNvPr id="5" name="Footer Placeholder 4">
            <a:extLst>
              <a:ext uri="{FF2B5EF4-FFF2-40B4-BE49-F238E27FC236}">
                <a16:creationId xmlns:a16="http://schemas.microsoft.com/office/drawing/2014/main" id="{8D947119-18CE-472D-26F1-006849EFCA94}"/>
              </a:ext>
            </a:extLst>
          </p:cNvPr>
          <p:cNvSpPr>
            <a:spLocks noGrp="1"/>
          </p:cNvSpPr>
          <p:nvPr>
            <p:ph type="ftr" sz="quarter" idx="11"/>
          </p:nvPr>
        </p:nvSpPr>
        <p:spPr/>
        <p:txBody>
          <a:bodyPr/>
          <a:lstStyle/>
          <a:p>
            <a:pPr>
              <a:defRPr/>
            </a:pPr>
            <a:r>
              <a:rPr lang="en-US"/>
              <a:t>Business Analytics</a:t>
            </a:r>
            <a:endParaRPr lang="en-US" dirty="0"/>
          </a:p>
        </p:txBody>
      </p:sp>
      <p:sp>
        <p:nvSpPr>
          <p:cNvPr id="6" name="Slide Number Placeholder 5">
            <a:extLst>
              <a:ext uri="{FF2B5EF4-FFF2-40B4-BE49-F238E27FC236}">
                <a16:creationId xmlns:a16="http://schemas.microsoft.com/office/drawing/2014/main" id="{39102DFF-F43E-D82A-85E8-560CE2707AF5}"/>
              </a:ext>
            </a:extLst>
          </p:cNvPr>
          <p:cNvSpPr>
            <a:spLocks noGrp="1"/>
          </p:cNvSpPr>
          <p:nvPr>
            <p:ph type="sldNum" sz="quarter" idx="12"/>
          </p:nvPr>
        </p:nvSpPr>
        <p:spPr/>
        <p:txBody>
          <a:bodyPr/>
          <a:lstStyle/>
          <a:p>
            <a:pPr>
              <a:defRPr/>
            </a:pPr>
            <a:fld id="{96DA0179-D891-40AC-8ED5-1A9801C43779}" type="slidenum">
              <a:rPr lang="en-US" smtClean="0"/>
              <a:pPr>
                <a:defRPr/>
              </a:pPr>
              <a:t>9</a:t>
            </a:fld>
            <a:endParaRPr lang="en-US" dirty="0"/>
          </a:p>
        </p:txBody>
      </p:sp>
      <p:pic>
        <p:nvPicPr>
          <p:cNvPr id="9" name="Content Placeholder 4" descr="XY conditioning plot output">
            <a:extLst>
              <a:ext uri="{FF2B5EF4-FFF2-40B4-BE49-F238E27FC236}">
                <a16:creationId xmlns:a16="http://schemas.microsoft.com/office/drawing/2014/main" id="{29214B91-2ADF-DC5B-1614-C1DEDDA9CD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068780" y="2336800"/>
            <a:ext cx="3344828" cy="3598863"/>
          </a:xfrm>
          <a:prstGeom prst="rect">
            <a:avLst/>
          </a:prstGeom>
        </p:spPr>
      </p:pic>
    </p:spTree>
    <p:extLst>
      <p:ext uri="{BB962C8B-B14F-4D97-AF65-F5344CB8AC3E}">
        <p14:creationId xmlns:p14="http://schemas.microsoft.com/office/powerpoint/2010/main" val="111952081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6657</TotalTime>
  <Words>1024</Words>
  <Application>Microsoft Office PowerPoint</Application>
  <PresentationFormat>On-screen Show (4:3)</PresentationFormat>
  <Paragraphs>172</Paragraphs>
  <Slides>27</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Times New Roman</vt:lpstr>
      <vt:lpstr>Trebuchet MS</vt:lpstr>
      <vt:lpstr>Berlin</vt:lpstr>
      <vt:lpstr>SCM 651: Business Analytics</vt:lpstr>
      <vt:lpstr>Agenda</vt:lpstr>
      <vt:lpstr>Homework #3</vt:lpstr>
      <vt:lpstr>Week 7 - Review</vt:lpstr>
      <vt:lpstr>Week 7 - Review</vt:lpstr>
      <vt:lpstr>Week 7 - Review</vt:lpstr>
      <vt:lpstr>Week 7 - Review</vt:lpstr>
      <vt:lpstr>Week 7 - Review</vt:lpstr>
      <vt:lpstr>Week 7 - Review</vt:lpstr>
      <vt:lpstr>Week 7 - Review</vt:lpstr>
      <vt:lpstr>Week 7 - Review</vt:lpstr>
      <vt:lpstr>Week 7 - Review</vt:lpstr>
      <vt:lpstr>Week 7 - Review</vt:lpstr>
      <vt:lpstr>Week 7 - Review</vt:lpstr>
      <vt:lpstr>Week 7 - Review</vt:lpstr>
      <vt:lpstr>Week 7 - Review</vt:lpstr>
      <vt:lpstr>Week 7 - Review</vt:lpstr>
      <vt:lpstr>Week 7 - Review</vt:lpstr>
      <vt:lpstr>Week 7 - Review</vt:lpstr>
      <vt:lpstr>Week 7 - Review</vt:lpstr>
      <vt:lpstr>What's a pirate's favorite programming language?</vt:lpstr>
      <vt:lpstr>What did the Box Plot say to the outlier?</vt:lpstr>
      <vt:lpstr>Alcoholic Statistician</vt:lpstr>
      <vt:lpstr>Article #1: Big Data in Health Care</vt:lpstr>
      <vt:lpstr>Article #1: Big Data in Health Care</vt:lpstr>
      <vt:lpstr>Article #2: A Review of Analytics in Clinical Informatics in Health Care</vt:lpstr>
      <vt:lpstr>Article #2: A Review of Analytics in Clinical Informatics in Health Care</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Whitman Advisory Council</dc:title>
  <dc:creator>Don Harter</dc:creator>
  <cp:lastModifiedBy>Donald Harter</cp:lastModifiedBy>
  <cp:revision>247</cp:revision>
  <cp:lastPrinted>2012-09-07T16:23:41Z</cp:lastPrinted>
  <dcterms:created xsi:type="dcterms:W3CDTF">1999-01-01T06:09:50Z</dcterms:created>
  <dcterms:modified xsi:type="dcterms:W3CDTF">2022-05-17T22:26:19Z</dcterms:modified>
</cp:coreProperties>
</file>