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9" r:id="rId2"/>
    <p:sldId id="340" r:id="rId3"/>
    <p:sldId id="446" r:id="rId4"/>
    <p:sldId id="375" r:id="rId5"/>
    <p:sldId id="346" r:id="rId6"/>
    <p:sldId id="439" r:id="rId7"/>
    <p:sldId id="438" r:id="rId8"/>
    <p:sldId id="440" r:id="rId9"/>
    <p:sldId id="441" r:id="rId10"/>
    <p:sldId id="442" r:id="rId11"/>
    <p:sldId id="443" r:id="rId12"/>
    <p:sldId id="444" r:id="rId13"/>
    <p:sldId id="347" r:id="rId14"/>
    <p:sldId id="433" r:id="rId15"/>
    <p:sldId id="434" r:id="rId16"/>
    <p:sldId id="445" r:id="rId17"/>
    <p:sldId id="435" r:id="rId18"/>
    <p:sldId id="378" r:id="rId19"/>
    <p:sldId id="431" r:id="rId20"/>
    <p:sldId id="350" r:id="rId21"/>
    <p:sldId id="376" r:id="rId22"/>
    <p:sldId id="377" r:id="rId23"/>
    <p:sldId id="386" r:id="rId24"/>
    <p:sldId id="436" r:id="rId25"/>
    <p:sldId id="437" r:id="rId2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upload.wikimedia.org/wikipedia/commons/6/68/Gradient_ascent_(surface).png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tq1C8spV_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RPA_Grand_Challenge_(2005)" TargetMode="External"/><Relationship Id="rId2" Type="http://schemas.openxmlformats.org/officeDocument/2006/relationships/hyperlink" Target="https://www.theverge.com/2016/11/27/13752344/alvinn-self-driving-car-1989-cmu-nav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tsob/learning-to-understand-music-from-shazam-56a60788b62f" TargetMode="External"/><Relationship Id="rId5" Type="http://schemas.openxmlformats.org/officeDocument/2006/relationships/hyperlink" Target="https://machinelearning.apple.com/research/hey-siri" TargetMode="External"/><Relationship Id="rId4" Type="http://schemas.openxmlformats.org/officeDocument/2006/relationships/hyperlink" Target="https://en.wikipedia.org/wiki/DARPA_Grand_Challenge_(2007)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alert.com/ai-cough-analysis-could-detect-covid-19-even-if-you-re-asymptomatic" TargetMode="External"/><Relationship Id="rId3" Type="http://schemas.openxmlformats.org/officeDocument/2006/relationships/hyperlink" Target="https://www.scientificamerican.com/article/ai-conquers-six-player-poker/" TargetMode="External"/><Relationship Id="rId7" Type="http://schemas.openxmlformats.org/officeDocument/2006/relationships/hyperlink" Target="https://www.eenewseurope.com/news/neural-network-covid-19-real-time-xray" TargetMode="External"/><Relationship Id="rId2" Type="http://schemas.openxmlformats.org/officeDocument/2006/relationships/hyperlink" Target="https://www.newscientist.com/article/2110522-googles-neural-networks-invent-their-own-encryp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vescience.com/65832-ai-creates-model-universe-mysteriously.html" TargetMode="External"/><Relationship Id="rId5" Type="http://schemas.openxmlformats.org/officeDocument/2006/relationships/hyperlink" Target="https://www.nytimes.com/2019/05/30/science/deep-mind-artificial-intelligence.html" TargetMode="External"/><Relationship Id="rId4" Type="http://schemas.openxmlformats.org/officeDocument/2006/relationships/hyperlink" Target="https://www.theverge.com/2019/4/13/18309459/openai-five-dota-2-finals-ai-bot-competition-og-e-sports-the-international-champion" TargetMode="External"/><Relationship Id="rId9" Type="http://schemas.openxmlformats.org/officeDocument/2006/relationships/hyperlink" Target="https://spectrum.ieee.org/the-human-os/biomedical/diagnostics/wearables-provide-speedy-covid-scree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Logit &amp; Logistic Function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0A83B26-EB34-3A3C-1F8B-A0D27ABE59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Logit &amp; logistic function</a:t>
            </a:r>
          </a:p>
          <a:p>
            <a:pPr lvl="1"/>
            <a:r>
              <a:rPr lang="en-US" dirty="0"/>
              <a:t>For binary Y-variables, logit creates an s-shaped curve using the logistic function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Always increasing or always decreasing</a:t>
            </a:r>
          </a:p>
          <a:p>
            <a:pPr marL="0" indent="0">
              <a:buNone/>
            </a:pPr>
            <a:endParaRPr lang="en-US" sz="2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Content Placeholder 6" descr="Logit graph with decreasing probability">
            <a:extLst>
              <a:ext uri="{FF2B5EF4-FFF2-40B4-BE49-F238E27FC236}">
                <a16:creationId xmlns:a16="http://schemas.microsoft.com/office/drawing/2014/main" id="{FD0760CB-3093-07CA-F1A5-FFC63C5FD14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22116"/>
            <a:ext cx="2819400" cy="19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Logit curve with increasing probability">
            <a:extLst>
              <a:ext uri="{FF2B5EF4-FFF2-40B4-BE49-F238E27FC236}">
                <a16:creationId xmlns:a16="http://schemas.microsoft.com/office/drawing/2014/main" id="{32E39EAA-136F-77C1-483C-7B7D99C186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165495"/>
            <a:ext cx="2819400" cy="205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90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Logistic Function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0A83B26-EB34-3A3C-1F8B-A0D27ABE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logistic function is: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	f(X) = exp(∑β</a:t>
            </a:r>
            <a:r>
              <a:rPr lang="en-US" sz="2400" baseline="-25000" dirty="0" err="1">
                <a:effectLst/>
                <a:ea typeface="Times New Roman" panose="02020603050405020304" pitchFamily="18" charset="0"/>
              </a:rPr>
              <a:t>i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X</a:t>
            </a:r>
            <a:r>
              <a:rPr lang="en-US" sz="2400" baseline="-25000" dirty="0" err="1">
                <a:effectLst/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) / (1 + exp(∑β</a:t>
            </a:r>
            <a:r>
              <a:rPr lang="en-US" sz="2400" baseline="-25000" dirty="0" err="1">
                <a:effectLst/>
                <a:ea typeface="Times New Roman" panose="02020603050405020304" pitchFamily="18" charset="0"/>
              </a:rPr>
              <a:t>i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X</a:t>
            </a:r>
            <a:r>
              <a:rPr lang="en-US" sz="2400" baseline="-25000" dirty="0" err="1">
                <a:effectLst/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Where: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β</a:t>
            </a:r>
            <a:r>
              <a:rPr lang="en-US" sz="2400" baseline="-25000" dirty="0" err="1">
                <a:effectLst/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= the coefficients in a logit regression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Xi = the variables in a logit regression</a:t>
            </a:r>
          </a:p>
          <a:p>
            <a:endParaRPr lang="en-US" sz="2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8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96B-B549-CE46-4928-872FBEEA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Logistic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845C-52EC-67C7-FEE8-9D7DDF5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A9336-AA87-0098-1079-1C6E2E04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33F4C40-6C39-1FEC-6DD7-9680DE13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00"/>
            <a:ext cx="6888163" cy="3598863"/>
          </a:xfrm>
        </p:spPr>
        <p:txBody>
          <a:bodyPr/>
          <a:lstStyle/>
          <a:p>
            <a:r>
              <a:rPr lang="en-US" sz="2800" dirty="0"/>
              <a:t>Pictorially, this looks like: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148AB21-877B-A544-F0F4-160F4FED3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79396"/>
              </p:ext>
            </p:extLst>
          </p:nvPr>
        </p:nvGraphicFramePr>
        <p:xfrm>
          <a:off x="1744849" y="2743200"/>
          <a:ext cx="5369595" cy="337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5940026" imgH="3980980" progId="Word.Document.12">
                  <p:embed/>
                </p:oleObj>
              </mc:Choice>
              <mc:Fallback>
                <p:oleObj name="Document" r:id="rId3" imgW="5940026" imgH="398098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6BCB3A8-6EC2-4B5F-940D-92E920F08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849" y="2743200"/>
                        <a:ext cx="5369595" cy="337555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79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Uses the logistic function to build relationships</a:t>
            </a:r>
          </a:p>
          <a:p>
            <a:pPr lvl="1"/>
            <a:r>
              <a:rPr lang="en-US" dirty="0"/>
              <a:t>Also has at least three levels, the X input variables, one or more hidden layers of variables, and the Y output variables</a:t>
            </a:r>
          </a:p>
          <a:p>
            <a:pPr lvl="1"/>
            <a:r>
              <a:rPr lang="en-US" dirty="0"/>
              <a:t>To predict the neural network outcome:</a:t>
            </a:r>
          </a:p>
          <a:p>
            <a:pPr lvl="2"/>
            <a:r>
              <a:rPr lang="en-US" sz="1600" dirty="0"/>
              <a:t>First, predict the hidden variables from the inputs, just like a logit prediction</a:t>
            </a:r>
          </a:p>
          <a:p>
            <a:pPr lvl="2"/>
            <a:r>
              <a:rPr lang="en-US" sz="1600" dirty="0"/>
              <a:t>Second, predict the Y output variables from the hidden variables, again like a logit prediction</a:t>
            </a:r>
          </a:p>
          <a:p>
            <a:pPr lvl="1"/>
            <a:r>
              <a:rPr lang="en-US" sz="1800" dirty="0"/>
              <a:t>More than two hidden layers is deep learning</a:t>
            </a:r>
          </a:p>
          <a:p>
            <a:pPr lvl="1"/>
            <a:r>
              <a:rPr lang="en-US" sz="1800"/>
              <a:t>Neural networks can predict probabilities (0-1) or continuous numbers (e.g., house prices)</a:t>
            </a:r>
          </a:p>
          <a:p>
            <a:pPr lvl="2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can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hidden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hidden layers are called 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Outputs can be binary (0-1) or continuous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39AC022-BCE3-0CFA-50B2-31FA43D55D8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32849"/>
              </p:ext>
            </p:extLst>
          </p:nvPr>
        </p:nvGraphicFramePr>
        <p:xfrm>
          <a:off x="3514725" y="2428473"/>
          <a:ext cx="3913188" cy="341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5467320" imgH="4772160" progId="Paint.Picture">
                  <p:embed/>
                </p:oleObj>
              </mc:Choice>
              <mc:Fallback>
                <p:oleObj name="Bitmap Image" r:id="rId3" imgW="5467320" imgH="4772160" progId="Paint.Pictur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5D7745A-2C07-E55D-873D-D31BC9668E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4725" y="2428473"/>
                        <a:ext cx="3913188" cy="3415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24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back propagation algorithm uses gradient search (hill-climbing) to find the best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randomly selects a starting point, then calculates the slope and climbs the hill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there are multiple hills, it sometimes get stuck in a local optimum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Content Placeholder 10">
            <a:hlinkClick r:id="rId2"/>
            <a:extLst>
              <a:ext uri="{FF2B5EF4-FFF2-40B4-BE49-F238E27FC236}">
                <a16:creationId xmlns:a16="http://schemas.microsoft.com/office/drawing/2014/main" id="{429F6C71-2771-4E94-A1D0-6A532D18F6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530752"/>
            <a:ext cx="3913188" cy="3210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04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400" dirty="0"/>
              <a:t>Can have binary or linear outputs</a:t>
            </a:r>
          </a:p>
          <a:p>
            <a:pPr lvl="1"/>
            <a:r>
              <a:rPr lang="en-US" sz="2400" dirty="0"/>
              <a:t>Can have one or more outputs</a:t>
            </a:r>
          </a:p>
          <a:p>
            <a:pPr lvl="1"/>
            <a:r>
              <a:rPr lang="en-US" sz="2400" dirty="0"/>
              <a:t>Can represent any mathematical relationship</a:t>
            </a:r>
          </a:p>
          <a:p>
            <a:pPr lvl="1"/>
            <a:r>
              <a:rPr lang="en-US" sz="2400" dirty="0"/>
              <a:t>Have been used in voice recognition and speech generation (SIRI), photo recognition (law enforcement), and self-driving cars (Tesla)</a:t>
            </a:r>
          </a:p>
          <a:p>
            <a:pPr lvl="1"/>
            <a:r>
              <a:rPr lang="en-US" sz="2400" dirty="0"/>
              <a:t>Fast to make decisions after they have learned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400" dirty="0"/>
              <a:t>Can get stuck in local optima; need to run several times</a:t>
            </a:r>
          </a:p>
          <a:p>
            <a:pPr lvl="1"/>
            <a:r>
              <a:rPr lang="en-US" sz="2400" dirty="0"/>
              <a:t>Slow to learn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Deep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neural networks have two or more hidden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can learn complex patterns such as voice recognition, voice generation, photo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8D1EEC6-E070-3FDB-6679-7DF733154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24971"/>
              </p:ext>
            </p:extLst>
          </p:nvPr>
        </p:nvGraphicFramePr>
        <p:xfrm>
          <a:off x="3381263" y="2880024"/>
          <a:ext cx="5299268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itmap Image" r:id="rId3" imgW="10524960" imgH="5029200" progId="Paint.Picture">
                  <p:embed/>
                </p:oleObj>
              </mc:Choice>
              <mc:Fallback>
                <p:oleObj name="Bitmap Image" r:id="rId3" imgW="10524960" imgH="5029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263" y="2880024"/>
                        <a:ext cx="5299268" cy="251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48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8 – Neural Network Prediction and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In-class example</a:t>
            </a:r>
          </a:p>
          <a:p>
            <a:pPr lvl="1"/>
            <a:r>
              <a:rPr lang="en-US" dirty="0"/>
              <a:t>Logit analysis of Titanic survivor data</a:t>
            </a:r>
          </a:p>
          <a:p>
            <a:pPr lvl="1"/>
            <a:r>
              <a:rPr lang="en-US" dirty="0"/>
              <a:t>Creation of prediction model of logit results</a:t>
            </a:r>
          </a:p>
          <a:p>
            <a:pPr lvl="1"/>
            <a:r>
              <a:rPr lang="en-US" dirty="0"/>
              <a:t>Sensitivity analysis of </a:t>
            </a:r>
            <a:r>
              <a:rPr lang="en-US"/>
              <a:t>logit results</a:t>
            </a:r>
            <a:endParaRPr lang="en-US" dirty="0"/>
          </a:p>
          <a:p>
            <a:pPr lvl="1"/>
            <a:r>
              <a:rPr lang="en-US" dirty="0"/>
              <a:t>Neural network analysis of Titanic survivor data</a:t>
            </a:r>
          </a:p>
          <a:p>
            <a:pPr lvl="1"/>
            <a:r>
              <a:rPr lang="en-US" dirty="0"/>
              <a:t>Creation of a prediction model of neural network results</a:t>
            </a:r>
          </a:p>
          <a:p>
            <a:pPr lvl="1"/>
            <a:r>
              <a:rPr lang="en-US" dirty="0"/>
              <a:t>Sensitivity analysis of neural network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76" y="2336800"/>
            <a:ext cx="2732810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1076" y="3962400"/>
            <a:ext cx="2732810" cy="1973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Review of homework #3</a:t>
            </a:r>
          </a:p>
          <a:p>
            <a:r>
              <a:rPr lang="en-US" dirty="0"/>
              <a:t>Overview of homework #4 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Video of neural network application to game of Go</a:t>
            </a:r>
          </a:p>
          <a:p>
            <a:r>
              <a:rPr lang="en-US" dirty="0"/>
              <a:t>Walkthrough of logit, </a:t>
            </a:r>
            <a:r>
              <a:rPr lang="en-US" dirty="0" err="1"/>
              <a:t>probit</a:t>
            </a:r>
            <a:r>
              <a:rPr lang="en-US" dirty="0"/>
              <a:t> and neural network prediction &amp; sensitivity analysis (time permitting)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An introduction to data mining and other techniques for advanced analytics</a:t>
            </a:r>
          </a:p>
          <a:p>
            <a:r>
              <a:rPr lang="en-US" dirty="0"/>
              <a:t>Recent neural network stories in the news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key differences between statistical analysis and data mining? (page 140)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tools for advanced analytics (page 149-151)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visualization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Text mining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Social network analysis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Contact optimization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do you mitigate the risks of data mining? (page 152)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key differences between statistical analysis and data mining? (page 140)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Creation of a hold-out sample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Use the hold-out sample to test the model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tools for advanced analytics (page 149-151)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visualization: scatter plots and heat maps, geographic data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Text mining: extract structure from unstructured text files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Social network analysis: identify networks of calling circles, influencers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Contact optimization: best solution for customers calling in and marketers calling out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do you mitigate the risks of data mining? (page 152)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Focus on good data quality, strong business focus, sound user training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Gaming</a:t>
            </a:r>
          </a:p>
          <a:p>
            <a:pPr lvl="1"/>
            <a:r>
              <a:rPr lang="en-US" dirty="0"/>
              <a:t>1989: Deep Thought – Carnegie Mellon chess program lost to Gary Kasparov (not Neural Network)</a:t>
            </a:r>
          </a:p>
          <a:p>
            <a:pPr lvl="1"/>
            <a:r>
              <a:rPr lang="en-US" dirty="0"/>
              <a:t>1997: Deep Blue – IBM chess program beat Gary Kasparov (not Neural Network)</a:t>
            </a:r>
          </a:p>
          <a:p>
            <a:pPr lvl="1"/>
            <a:r>
              <a:rPr lang="en-US" dirty="0"/>
              <a:t>2011: IBM Watson beat Jeopardy champions (not Neural Network)</a:t>
            </a:r>
          </a:p>
          <a:p>
            <a:pPr lvl="1"/>
            <a:r>
              <a:rPr lang="en-US" dirty="0"/>
              <a:t>2014: DeepMind set world record for video game Breakout, learned to play Space Invaders, </a:t>
            </a:r>
            <a:r>
              <a:rPr lang="en-US" dirty="0" err="1"/>
              <a:t>Ms</a:t>
            </a:r>
            <a:r>
              <a:rPr lang="en-US" dirty="0"/>
              <a:t> Pac-Man, Q*Bert</a:t>
            </a:r>
          </a:p>
          <a:p>
            <a:pPr lvl="1"/>
            <a:r>
              <a:rPr lang="en-US" dirty="0"/>
              <a:t>2016: Google DeepMind AlphaGo beat Go world champion</a:t>
            </a:r>
          </a:p>
          <a:p>
            <a:pPr lvl="2"/>
            <a:r>
              <a:rPr lang="en-US" dirty="0"/>
              <a:t>Video </a:t>
            </a:r>
            <a:r>
              <a:rPr lang="en-US" dirty="0">
                <a:hlinkClick r:id="rId2"/>
              </a:rPr>
              <a:t>https://www.youtube.com/watch?v=8tq1C8spV_g</a:t>
            </a:r>
            <a:endParaRPr lang="en-US" dirty="0"/>
          </a:p>
          <a:p>
            <a:pPr lvl="1"/>
            <a:r>
              <a:rPr lang="en-US" dirty="0"/>
              <a:t>2017 (Jan): AlphaGo Master won 60 straight Go matches</a:t>
            </a:r>
          </a:p>
          <a:p>
            <a:pPr lvl="1"/>
            <a:r>
              <a:rPr lang="en-US" dirty="0"/>
              <a:t>2017 (Oct): AlphaGo Zero learned game without human intervention; beat all previous versions, winning 100-0</a:t>
            </a:r>
          </a:p>
          <a:p>
            <a:pPr lvl="1"/>
            <a:r>
              <a:rPr lang="en-US" dirty="0"/>
              <a:t>2017 (Dec): AlphaGo Zero generalized to learn chess, shogi, and Go in less than 24 hours, beating all previous champion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Self-driving vehicles</a:t>
            </a:r>
          </a:p>
          <a:p>
            <a:pPr lvl="1"/>
            <a:r>
              <a:rPr lang="en-US" dirty="0"/>
              <a:t>1984-92: Self-driving cars (</a:t>
            </a:r>
            <a:r>
              <a:rPr lang="en-US" dirty="0" err="1"/>
              <a:t>Navlab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ALVINN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2005: </a:t>
            </a:r>
            <a:r>
              <a:rPr lang="en-US" dirty="0">
                <a:hlinkClick r:id="rId3"/>
              </a:rPr>
              <a:t>DARPA Grand Challenge </a:t>
            </a:r>
            <a:r>
              <a:rPr lang="en-US" dirty="0"/>
              <a:t>– self-driving competition over 132 miles (212 km)</a:t>
            </a:r>
          </a:p>
          <a:p>
            <a:pPr lvl="1"/>
            <a:r>
              <a:rPr lang="en-US" dirty="0"/>
              <a:t>2007: </a:t>
            </a:r>
            <a:r>
              <a:rPr lang="en-US" dirty="0">
                <a:hlinkClick r:id="rId4"/>
              </a:rPr>
              <a:t>DARPA Urban Challenge </a:t>
            </a:r>
            <a:r>
              <a:rPr lang="en-US" dirty="0"/>
              <a:t>– self-driving competition through city traffic</a:t>
            </a:r>
          </a:p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2010: </a:t>
            </a:r>
            <a:r>
              <a:rPr lang="en-US" dirty="0">
                <a:hlinkClick r:id="rId5"/>
              </a:rPr>
              <a:t>SIRI</a:t>
            </a:r>
            <a:r>
              <a:rPr lang="en-US" dirty="0"/>
              <a:t> voice assistant</a:t>
            </a:r>
          </a:p>
          <a:p>
            <a:pPr lvl="1"/>
            <a:r>
              <a:rPr lang="en-US" dirty="0"/>
              <a:t>2014: SIRI/</a:t>
            </a:r>
            <a:r>
              <a:rPr lang="en-US" dirty="0">
                <a:hlinkClick r:id="rId6"/>
              </a:rPr>
              <a:t>Shazam</a:t>
            </a:r>
            <a:r>
              <a:rPr lang="en-US" dirty="0"/>
              <a:t> music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Latest Advances</a:t>
            </a:r>
          </a:p>
          <a:p>
            <a:pPr lvl="1"/>
            <a:r>
              <a:rPr lang="en-US" dirty="0"/>
              <a:t>November 2016: </a:t>
            </a:r>
            <a:r>
              <a:rPr lang="en-US" dirty="0">
                <a:hlinkClick r:id="rId2"/>
              </a:rPr>
              <a:t>Google Brain </a:t>
            </a:r>
            <a:r>
              <a:rPr lang="en-US" dirty="0"/>
              <a:t>develops encryption algorithms</a:t>
            </a:r>
          </a:p>
          <a:p>
            <a:pPr lvl="1"/>
            <a:r>
              <a:rPr lang="en-US" dirty="0"/>
              <a:t>March 2017: </a:t>
            </a:r>
            <a:r>
              <a:rPr lang="en-US" dirty="0" err="1">
                <a:hlinkClick r:id="rId3"/>
              </a:rPr>
              <a:t>DeepStack</a:t>
            </a:r>
            <a:r>
              <a:rPr lang="en-US" dirty="0"/>
              <a:t> defeats poker champions, develops intuition</a:t>
            </a:r>
          </a:p>
          <a:p>
            <a:pPr lvl="1"/>
            <a:r>
              <a:rPr lang="en-US" dirty="0"/>
              <a:t>July 2017: Facebook AI develops own language</a:t>
            </a:r>
          </a:p>
          <a:p>
            <a:pPr lvl="1"/>
            <a:r>
              <a:rPr lang="en-US" dirty="0"/>
              <a:t>August 2017: AI defeats world champions in multi-player game (</a:t>
            </a:r>
            <a:r>
              <a:rPr lang="en-US" dirty="0" err="1">
                <a:hlinkClick r:id="rId4"/>
              </a:rPr>
              <a:t>Dota</a:t>
            </a:r>
            <a:r>
              <a:rPr lang="en-US" dirty="0">
                <a:hlinkClick r:id="rId4"/>
              </a:rPr>
              <a:t> 2</a:t>
            </a:r>
            <a:r>
              <a:rPr lang="en-US" dirty="0"/>
              <a:t> [Defense of the Ancients])</a:t>
            </a:r>
          </a:p>
          <a:p>
            <a:pPr lvl="1"/>
            <a:r>
              <a:rPr lang="en-US" dirty="0"/>
              <a:t>May 2019: DeepMind AI uses teamwork to defeat human '</a:t>
            </a:r>
            <a:r>
              <a:rPr lang="en-US" dirty="0">
                <a:hlinkClick r:id="rId5"/>
              </a:rPr>
              <a:t>Quake III</a:t>
            </a:r>
            <a:r>
              <a:rPr lang="en-US" dirty="0"/>
              <a:t>' players</a:t>
            </a:r>
          </a:p>
          <a:p>
            <a:pPr lvl="1"/>
            <a:r>
              <a:rPr lang="en-US" dirty="0"/>
              <a:t>Neural network created a </a:t>
            </a:r>
            <a:r>
              <a:rPr lang="en-US" dirty="0">
                <a:hlinkClick r:id="rId6"/>
              </a:rPr>
              <a:t>3D replica of the universe</a:t>
            </a:r>
            <a:r>
              <a:rPr lang="en-US" dirty="0"/>
              <a:t> – July 2019</a:t>
            </a:r>
          </a:p>
          <a:p>
            <a:pPr lvl="1"/>
            <a:r>
              <a:rPr lang="en-US" dirty="0"/>
              <a:t>Neural network detects Covid-19 in real time by </a:t>
            </a:r>
            <a:r>
              <a:rPr lang="en-US" dirty="0">
                <a:hlinkClick r:id="rId7"/>
              </a:rPr>
              <a:t>Xray</a:t>
            </a:r>
            <a:r>
              <a:rPr lang="en-US" dirty="0"/>
              <a:t> – June 2020</a:t>
            </a:r>
          </a:p>
          <a:p>
            <a:pPr lvl="1"/>
            <a:r>
              <a:rPr lang="en-US" dirty="0"/>
              <a:t>Neural network detects COVID-19 via </a:t>
            </a:r>
            <a:r>
              <a:rPr lang="en-US" dirty="0">
                <a:hlinkClick r:id="rId8"/>
              </a:rPr>
              <a:t>coughs</a:t>
            </a:r>
            <a:r>
              <a:rPr lang="en-US" dirty="0"/>
              <a:t> (MIT) – November 2020</a:t>
            </a:r>
          </a:p>
          <a:p>
            <a:pPr lvl="1"/>
            <a:r>
              <a:rPr lang="en-US" dirty="0"/>
              <a:t>Wearable device app </a:t>
            </a:r>
            <a:r>
              <a:rPr lang="en-US" dirty="0" err="1">
                <a:hlinkClick r:id="rId9"/>
              </a:rPr>
              <a:t>CovidDeep</a:t>
            </a:r>
            <a:r>
              <a:rPr lang="en-US" dirty="0"/>
              <a:t> </a:t>
            </a:r>
            <a:r>
              <a:rPr lang="en-US"/>
              <a:t>detects COVID-19 </a:t>
            </a:r>
            <a:r>
              <a:rPr lang="en-US" dirty="0"/>
              <a:t>– Jan 2021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421" y="5954662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(week 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(week 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 (week 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(week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Choice models have Y-variables that are zero or one, e.g., when a customer enters a store, do they buy a TV or not</a:t>
            </a:r>
          </a:p>
          <a:p>
            <a:r>
              <a:rPr lang="en-US" sz="2400" dirty="0"/>
              <a:t>Some techniques to represent choice models include logit, </a:t>
            </a:r>
            <a:r>
              <a:rPr lang="en-US" sz="2400" dirty="0" err="1"/>
              <a:t>probit</a:t>
            </a:r>
            <a:r>
              <a:rPr lang="en-US" sz="2400" dirty="0"/>
              <a:t>, and neural networks</a:t>
            </a:r>
          </a:p>
          <a:p>
            <a:r>
              <a:rPr lang="en-US" sz="2400" dirty="0"/>
              <a:t>Logit and </a:t>
            </a:r>
            <a:r>
              <a:rPr lang="en-US" sz="2400" dirty="0" err="1"/>
              <a:t>probit</a:t>
            </a:r>
            <a:r>
              <a:rPr lang="en-US" sz="2400" dirty="0"/>
              <a:t> have Y-variables which are binary (zero or one) and predict probabilities</a:t>
            </a:r>
          </a:p>
          <a:p>
            <a:r>
              <a:rPr lang="en-US" sz="2400" dirty="0"/>
              <a:t>Logit and </a:t>
            </a:r>
            <a:r>
              <a:rPr lang="en-US" sz="2400" dirty="0" err="1"/>
              <a:t>probit</a:t>
            </a:r>
            <a:r>
              <a:rPr lang="en-US" sz="2400" dirty="0"/>
              <a:t> have s-shaped curves (monotonic) – always increasing or always decreasing</a:t>
            </a:r>
          </a:p>
          <a:p>
            <a:r>
              <a:rPr lang="en-US" sz="2400" dirty="0"/>
              <a:t>Neural networks are not limited to monotonic behavior or binary Y-variables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Logit vs.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EC4DA-9101-E34B-41B1-EAA0721EB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ea typeface="Times New Roman" panose="02020603050405020304" pitchFamily="18" charset="0"/>
              </a:rPr>
              <a:t>Logit uses the logistic distribution and is more sensitive to extreme values of X</a:t>
            </a:r>
          </a:p>
          <a:p>
            <a:r>
              <a:rPr lang="en-US" sz="1800" dirty="0" err="1">
                <a:ea typeface="Times New Roman" panose="02020603050405020304" pitchFamily="18" charset="0"/>
              </a:rPr>
              <a:t>Probit</a:t>
            </a:r>
            <a:r>
              <a:rPr lang="en-US" sz="1800" dirty="0">
                <a:ea typeface="Times New Roman" panose="02020603050405020304" pitchFamily="18" charset="0"/>
              </a:rPr>
              <a:t> uses the normal distribution and is more sensitive near the mean of X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F6A67AE4-9EA3-63A7-5877-5DAB8E9457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5" y="2438400"/>
            <a:ext cx="4311888" cy="2781989"/>
          </a:xfrm>
        </p:spPr>
      </p:pic>
    </p:spTree>
    <p:extLst>
      <p:ext uri="{BB962C8B-B14F-4D97-AF65-F5344CB8AC3E}">
        <p14:creationId xmlns:p14="http://schemas.microsoft.com/office/powerpoint/2010/main" val="236375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Logit vs.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Logit &amp; </a:t>
            </a:r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Dependent variable is binary (0,1)</a:t>
            </a:r>
          </a:p>
          <a:p>
            <a:pPr lvl="1"/>
            <a:r>
              <a:rPr lang="en-US" dirty="0"/>
              <a:t>Predict probabilities</a:t>
            </a:r>
          </a:p>
          <a:p>
            <a:r>
              <a:rPr lang="en-US" dirty="0"/>
              <a:t>Logit</a:t>
            </a:r>
          </a:p>
          <a:p>
            <a:pPr lvl="1"/>
            <a:r>
              <a:rPr lang="en-US" dirty="0"/>
              <a:t>Logistic distribution</a:t>
            </a:r>
          </a:p>
          <a:p>
            <a:pPr lvl="1"/>
            <a:r>
              <a:rPr lang="en-US" dirty="0"/>
              <a:t>More sensitive in detecting differences at extreme values of your variables</a:t>
            </a:r>
          </a:p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More sensitive in detecting differences at values near the mean of your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Linear Regression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regression finds the line that best fits the data by minimizing the square of the error terms (residuals)</a:t>
            </a:r>
            <a:endParaRPr lang="en-US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C217BA2-E960-67AD-041E-E4E165738A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57388" y="2514600"/>
            <a:ext cx="4669633" cy="2819400"/>
          </a:xfrm>
        </p:spPr>
      </p:pic>
    </p:spTree>
    <p:extLst>
      <p:ext uri="{BB962C8B-B14F-4D97-AF65-F5344CB8AC3E}">
        <p14:creationId xmlns:p14="http://schemas.microsoft.com/office/powerpoint/2010/main" val="314037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Linear Regression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507B093-DA3E-A675-757D-55C7D9F9A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08076"/>
              </p:ext>
            </p:extLst>
          </p:nvPr>
        </p:nvGraphicFramePr>
        <p:xfrm>
          <a:off x="990600" y="3965495"/>
          <a:ext cx="6680341" cy="1970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5102810" imgH="1505150" progId="Word.Document.12">
                  <p:embed/>
                </p:oleObj>
              </mc:Choice>
              <mc:Fallback>
                <p:oleObj name="Document" r:id="rId3" imgW="5102810" imgH="150515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67B136D-8DE4-4B16-B77B-16CACB8E0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965495"/>
                        <a:ext cx="6680341" cy="19704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0A83B26-EB34-3A3C-1F8B-A0D27ABE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00"/>
            <a:ext cx="6888163" cy="3598863"/>
          </a:xfrm>
        </p:spPr>
        <p:txBody>
          <a:bodyPr/>
          <a:lstStyle/>
          <a:p>
            <a:r>
              <a:rPr lang="en-US" dirty="0"/>
              <a:t>The linear regression equation can be represented as:</a:t>
            </a:r>
          </a:p>
          <a:p>
            <a:pPr marL="0" indent="0">
              <a:buNone/>
            </a:pPr>
            <a:r>
              <a:rPr lang="en-US" dirty="0"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Monthly Plant Cost = 37894 + 64.269 * Units Produced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710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5783</TotalTime>
  <Words>1452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Trebuchet MS</vt:lpstr>
      <vt:lpstr>Berlin</vt:lpstr>
      <vt:lpstr>Document</vt:lpstr>
      <vt:lpstr>Bitmap Image</vt:lpstr>
      <vt:lpstr>SCM 651: Business Analytics</vt:lpstr>
      <vt:lpstr>Agenda</vt:lpstr>
      <vt:lpstr>Homework #3</vt:lpstr>
      <vt:lpstr>Homework #4</vt:lpstr>
      <vt:lpstr>Week 8 – Choice Models</vt:lpstr>
      <vt:lpstr>Week 8 – Logit vs. Probit</vt:lpstr>
      <vt:lpstr>Week 8 – Logit vs. Probit</vt:lpstr>
      <vt:lpstr>Week 8 – Linear Regression Review</vt:lpstr>
      <vt:lpstr>Week 8 – Linear Regression Review</vt:lpstr>
      <vt:lpstr>Week 8 – Logit &amp; Logistic Function</vt:lpstr>
      <vt:lpstr>Week 8 – Logistic Function</vt:lpstr>
      <vt:lpstr>Week 8 – Logistic Function</vt:lpstr>
      <vt:lpstr>Week 8 – Neural Networks</vt:lpstr>
      <vt:lpstr>Week 8 - Neural Networks</vt:lpstr>
      <vt:lpstr>Week 8 - Neural Networks</vt:lpstr>
      <vt:lpstr>Week 8 - Neural Networks</vt:lpstr>
      <vt:lpstr>Week 8 – Deep Learning</vt:lpstr>
      <vt:lpstr>Week 8 – Neural Network Prediction and Sensitivity Analysis</vt:lpstr>
      <vt:lpstr>Normal Distribution</vt:lpstr>
      <vt:lpstr>Article #1: An Introduction to Data Mining and Other Techniques for Advanced Analytics</vt:lpstr>
      <vt:lpstr>Article #1: An Introduction to Data Mining and Other Techniques for Advanced Analytics</vt:lpstr>
      <vt:lpstr>Article #1: An Introduction to Data Mining and Other Techniques for Advanced Analytics</vt:lpstr>
      <vt:lpstr>Neural Network Applications</vt:lpstr>
      <vt:lpstr>Neural Network Applications</vt:lpstr>
      <vt:lpstr>Neural Network Applications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BusinessAnalytics</dc:title>
  <dc:creator>Don Harter</dc:creator>
  <cp:lastModifiedBy>Donald Harter</cp:lastModifiedBy>
  <cp:revision>266</cp:revision>
  <cp:lastPrinted>2012-09-07T16:23:41Z</cp:lastPrinted>
  <dcterms:created xsi:type="dcterms:W3CDTF">1999-01-01T06:09:50Z</dcterms:created>
  <dcterms:modified xsi:type="dcterms:W3CDTF">2022-05-26T00:34:59Z</dcterms:modified>
</cp:coreProperties>
</file>