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9" r:id="rId2"/>
    <p:sldId id="340" r:id="rId3"/>
    <p:sldId id="375" r:id="rId4"/>
    <p:sldId id="346" r:id="rId5"/>
    <p:sldId id="432" r:id="rId6"/>
    <p:sldId id="433" r:id="rId7"/>
    <p:sldId id="434" r:id="rId8"/>
    <p:sldId id="438" r:id="rId9"/>
    <p:sldId id="435" r:id="rId10"/>
    <p:sldId id="436" r:id="rId11"/>
    <p:sldId id="437" r:id="rId12"/>
    <p:sldId id="347" r:id="rId13"/>
    <p:sldId id="431" r:id="rId14"/>
    <p:sldId id="439" r:id="rId15"/>
    <p:sldId id="415" r:id="rId16"/>
    <p:sldId id="430" r:id="rId17"/>
    <p:sldId id="350" r:id="rId18"/>
    <p:sldId id="378" r:id="rId19"/>
    <p:sldId id="352" r:id="rId20"/>
    <p:sldId id="379" r:id="rId21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96" d="100"/>
          <a:sy n="96" d="100"/>
        </p:scale>
        <p:origin x="16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Serial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DD6AE-1B0B-98DA-9154-88E6A5078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Problem: error terms are correlated</a:t>
            </a:r>
          </a:p>
          <a:p>
            <a:r>
              <a:rPr lang="en-US" dirty="0"/>
              <a:t>Test: Durbin-Watson</a:t>
            </a:r>
          </a:p>
          <a:p>
            <a:r>
              <a:rPr lang="en-US" dirty="0"/>
              <a:t>Correction: </a:t>
            </a:r>
            <a:r>
              <a:rPr lang="en-US" dirty="0" err="1"/>
              <a:t>Prais-Winsten</a:t>
            </a:r>
            <a:r>
              <a:rPr lang="en-US" dirty="0"/>
              <a:t>, Cochrane-Orcutt, ARCH, rho-differencing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Content Placeholder 6" descr="Scatterplot showing serial correlation">
            <a:extLst>
              <a:ext uri="{FF2B5EF4-FFF2-40B4-BE49-F238E27FC236}">
                <a16:creationId xmlns:a16="http://schemas.microsoft.com/office/drawing/2014/main" id="{EE5C679D-09E8-3CA9-9456-A0E9FDDB6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t="1330" r="808" b="870"/>
          <a:stretch/>
        </p:blipFill>
        <p:spPr bwMode="auto">
          <a:xfrm>
            <a:off x="4060825" y="2929085"/>
            <a:ext cx="3360738" cy="24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Outliers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DD6AE-1B0B-98DA-9154-88E6A5078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Problem: outliers are data points far from the line, artificially influencing the slope</a:t>
            </a:r>
          </a:p>
          <a:p>
            <a:r>
              <a:rPr lang="en-US" dirty="0"/>
              <a:t>Test: Bonferroni</a:t>
            </a:r>
          </a:p>
          <a:p>
            <a:r>
              <a:rPr lang="en-US" dirty="0"/>
              <a:t>Correction: drop outliers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" name="Content Placeholder 6" descr="Scatterplot with outlier">
            <a:extLst>
              <a:ext uri="{FF2B5EF4-FFF2-40B4-BE49-F238E27FC236}">
                <a16:creationId xmlns:a16="http://schemas.microsoft.com/office/drawing/2014/main" id="{11A5A686-3007-26AD-DF4C-AB8C1D9B51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t="1116" r="817" b="1799"/>
          <a:stretch/>
        </p:blipFill>
        <p:spPr bwMode="auto">
          <a:xfrm>
            <a:off x="4060825" y="2929438"/>
            <a:ext cx="3360738" cy="2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1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Data Mining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58DD5-CBDA-8EC8-5E51-E00B65B95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Rattle is a data mining package in R which can create summary statistics including:</a:t>
            </a:r>
          </a:p>
          <a:p>
            <a:r>
              <a:rPr lang="en-US" dirty="0"/>
              <a:t>Quartiles across multiple variables simultaneously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Content Placeholder 7" descr="Summary statistics from rattle">
            <a:extLst>
              <a:ext uri="{FF2B5EF4-FFF2-40B4-BE49-F238E27FC236}">
                <a16:creationId xmlns:a16="http://schemas.microsoft.com/office/drawing/2014/main" id="{71353A0C-EAEB-9EB3-BDC1-A46348FDDF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2703170"/>
            <a:ext cx="3360738" cy="28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</a:t>
            </a:r>
            <a:r>
              <a:rPr lang="en-US" dirty="0" err="1"/>
              <a:t>Benford’s</a:t>
            </a:r>
            <a:r>
              <a:rPr lang="en-US" dirty="0"/>
              <a:t> Law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D0C8B-2215-C819-2827-80C827E392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Benford’s</a:t>
            </a:r>
            <a:r>
              <a:rPr lang="en-US" dirty="0"/>
              <a:t> law states that financial numbers tend to start with smaller digits.</a:t>
            </a:r>
          </a:p>
          <a:p>
            <a:r>
              <a:rPr lang="en-US" dirty="0"/>
              <a:t>Deviations from this distribution are often a signal of fraud.</a:t>
            </a:r>
          </a:p>
          <a:p>
            <a:r>
              <a:rPr lang="en-US" dirty="0" err="1"/>
              <a:t>Benford’s</a:t>
            </a:r>
            <a:r>
              <a:rPr lang="en-US" dirty="0"/>
              <a:t> law can detect fraud in expense reports, accounts receivable, accounts payable, financial statements, and income tax returns.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FE31B7-5FBF-9957-1BA8-C127E0C9A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00796" y="2336800"/>
            <a:ext cx="3280796" cy="35988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5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</a:t>
            </a:r>
            <a:r>
              <a:rPr lang="en-US" dirty="0" err="1"/>
              <a:t>Benford’s</a:t>
            </a:r>
            <a:r>
              <a:rPr lang="en-US" dirty="0"/>
              <a:t> Law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D0C8B-2215-C819-2827-80C827E392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Deviations from </a:t>
            </a:r>
            <a:r>
              <a:rPr lang="en-US" dirty="0" err="1"/>
              <a:t>Benford’s</a:t>
            </a:r>
            <a:r>
              <a:rPr lang="en-US" dirty="0"/>
              <a:t> distribution can signal fraud.</a:t>
            </a:r>
          </a:p>
          <a:p>
            <a:r>
              <a:rPr lang="en-US" dirty="0"/>
              <a:t>The graph on the right shows the first digit of income on tax returns</a:t>
            </a:r>
          </a:p>
          <a:p>
            <a:r>
              <a:rPr lang="en-US" dirty="0"/>
              <a:t>Group 1 returns were found to be fraudulent; group 0 were not fraudulent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" name="Content Placeholder 9" descr="Output of Benford curve">
            <a:extLst>
              <a:ext uri="{FF2B5EF4-FFF2-40B4-BE49-F238E27FC236}">
                <a16:creationId xmlns:a16="http://schemas.microsoft.com/office/drawing/2014/main" id="{EC22646F-75F1-D837-89F7-E0EA9E3D2A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401577"/>
            <a:ext cx="3360738" cy="3469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95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1BC1-4146-4DED-8B56-655C77FE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/>
              <a:t>Why are open-source statistical programming languages 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9232-26AC-43AE-A9B3-FA9F1EC5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they 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43B6A-179A-46A4-B0ED-99F0CB19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D6032-56DD-4CF7-B8C8-2342C385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98" y="2336800"/>
            <a:ext cx="2639166" cy="35988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7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What Businesses Can Learn from Sports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What Businesses Can Learn from Sports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Describe the five key lessons of analytics in sports (give an example of each)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What Businesses Can Learn from Sports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What Businesses Can Learn from Sports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Describe the five key lessons of analytics in sports (give an example of each)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Align leadership at multiple levels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Player acquisition, player payment, strategies for performance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Focus on human dimension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Individual-level game performance 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Performance in context (plus/minus analysis)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Exploit locational data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NYY player acquisition based on homerun measurement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Broader ecosystem (partnerships)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Business operations, dynamic ticket pricing, digital strategy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Support “analytic amateurs”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Players becoming analytics specialists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Team GB: Using Analytics (and Intuition) to Improve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GB: Using Analytics (and Intuition) to Improve Performance</a:t>
            </a:r>
          </a:p>
          <a:p>
            <a:pPr lvl="1"/>
            <a:r>
              <a:rPr lang="en-US" dirty="0"/>
              <a:t>What is the value of predicting team performance? (page 2)</a:t>
            </a:r>
          </a:p>
          <a:p>
            <a:pPr lvl="1"/>
            <a:r>
              <a:rPr lang="en-US" dirty="0"/>
              <a:t>What is the biggest challenge? (page 2)</a:t>
            </a:r>
          </a:p>
          <a:p>
            <a:pPr lvl="1"/>
            <a:r>
              <a:rPr lang="en-US" dirty="0"/>
              <a:t>What are some of the barriers? (page 3)</a:t>
            </a:r>
          </a:p>
          <a:p>
            <a:pPr lvl="1"/>
            <a:r>
              <a:rPr lang="en-US" dirty="0"/>
              <a:t>Where is the power of the data? (page 5)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homework #4 (Logit, </a:t>
            </a:r>
            <a:r>
              <a:rPr lang="en-US" dirty="0" err="1"/>
              <a:t>Probit</a:t>
            </a:r>
            <a:r>
              <a:rPr lang="en-US" dirty="0"/>
              <a:t>, Neural networks)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What Businesses Can Learn from Sports Analytics?</a:t>
            </a:r>
          </a:p>
          <a:p>
            <a:pPr lvl="1"/>
            <a:r>
              <a:rPr lang="en-US" dirty="0"/>
              <a:t>Team GB: Using Analytics (and Intuition) to Improve Performance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Team GB: Using Analytics (and Intuition) to Improve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GB: Using Analytics (and Intuition) to Improve Performance</a:t>
            </a:r>
          </a:p>
          <a:p>
            <a:pPr lvl="1"/>
            <a:r>
              <a:rPr lang="en-US" dirty="0"/>
              <a:t>What is the value of predicting team performance? (page 2)</a:t>
            </a:r>
          </a:p>
          <a:p>
            <a:pPr lvl="2"/>
            <a:r>
              <a:rPr lang="en-US" sz="1600" dirty="0"/>
              <a:t>Priorities: GB only funds sports which are likely to produce medals</a:t>
            </a:r>
          </a:p>
          <a:p>
            <a:pPr lvl="1"/>
            <a:r>
              <a:rPr lang="en-US" dirty="0"/>
              <a:t>What is the biggest challenge? (page 2)</a:t>
            </a:r>
          </a:p>
          <a:p>
            <a:pPr lvl="2"/>
            <a:r>
              <a:rPr lang="en-US" sz="1600" dirty="0"/>
              <a:t>Difficulty in collecting data – some sports are hard to collect</a:t>
            </a:r>
          </a:p>
          <a:p>
            <a:pPr lvl="1"/>
            <a:r>
              <a:rPr lang="en-US" dirty="0"/>
              <a:t>What are some of the barriers? (page 3)</a:t>
            </a:r>
          </a:p>
          <a:p>
            <a:pPr lvl="2"/>
            <a:r>
              <a:rPr lang="en-US" sz="1600" dirty="0"/>
              <a:t>Elite coaches rely on experience, rather than data</a:t>
            </a:r>
          </a:p>
          <a:p>
            <a:pPr lvl="1"/>
            <a:r>
              <a:rPr lang="en-US" dirty="0"/>
              <a:t>Where is the power of the data? (page 5)</a:t>
            </a:r>
          </a:p>
          <a:p>
            <a:pPr lvl="2"/>
            <a:r>
              <a:rPr lang="en-US" sz="1600" dirty="0"/>
              <a:t>Longitudinal data rather than snapshots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3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Logit and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analysis (see week 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Moderating effects (week 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Final logit &amp;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models with interaction effects (moderating effects), prediction of outcome, sensitivity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prediction model and sensitivity analysis (new material in handout in week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Regression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assumptions of linear regression.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relationships are linear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X variables (explanatory variables) are not correlated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Distribution of residuals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The error terms have constant variance.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The errors terms are not correlated.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There are no outliers.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Regression 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DD6AE-1B0B-98DA-9154-88E6A5078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Violations</a:t>
            </a:r>
          </a:p>
          <a:p>
            <a:r>
              <a:rPr lang="en-US" sz="2400" dirty="0"/>
              <a:t>Nonlinearity</a:t>
            </a:r>
          </a:p>
          <a:p>
            <a:r>
              <a:rPr lang="en-US" sz="2400" dirty="0"/>
              <a:t>Multicollinearity</a:t>
            </a:r>
          </a:p>
          <a:p>
            <a:r>
              <a:rPr lang="en-US" sz="2400" dirty="0"/>
              <a:t>Heteroscedasticity</a:t>
            </a:r>
          </a:p>
          <a:p>
            <a:r>
              <a:rPr lang="en-US" sz="2400" dirty="0"/>
              <a:t>Serial correlation</a:t>
            </a:r>
          </a:p>
          <a:p>
            <a:r>
              <a:rPr lang="en-US" sz="2400" dirty="0"/>
              <a:t>Outliers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BFC9E9-3E8C-C310-8879-A051457F1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Test</a:t>
            </a:r>
          </a:p>
          <a:p>
            <a:r>
              <a:rPr lang="en-US" sz="2400" dirty="0"/>
              <a:t>RESET</a:t>
            </a:r>
          </a:p>
          <a:p>
            <a:r>
              <a:rPr lang="en-US" sz="2400" dirty="0"/>
              <a:t>Variance inflation</a:t>
            </a:r>
            <a:br>
              <a:rPr lang="en-US" sz="2400" dirty="0"/>
            </a:br>
            <a:r>
              <a:rPr lang="en-US" sz="2400" dirty="0"/>
              <a:t>factor (VIF)</a:t>
            </a:r>
          </a:p>
          <a:p>
            <a:r>
              <a:rPr lang="en-US" sz="2400" dirty="0"/>
              <a:t>Breusch-Pagan</a:t>
            </a:r>
          </a:p>
          <a:p>
            <a:r>
              <a:rPr lang="en-US" sz="2400" dirty="0"/>
              <a:t>Durbin-Watson</a:t>
            </a:r>
          </a:p>
          <a:p>
            <a:r>
              <a:rPr lang="en-US" sz="2400" dirty="0"/>
              <a:t>Bonferroni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0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Regression 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DD6AE-1B0B-98DA-9154-88E6A5078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Violations</a:t>
            </a:r>
          </a:p>
          <a:p>
            <a:r>
              <a:rPr lang="en-US" sz="2400" dirty="0"/>
              <a:t>Nonlinearity</a:t>
            </a:r>
          </a:p>
          <a:p>
            <a:r>
              <a:rPr lang="en-US" sz="2400" dirty="0"/>
              <a:t>Multicollinearity</a:t>
            </a:r>
          </a:p>
          <a:p>
            <a:r>
              <a:rPr lang="en-US" sz="2400" dirty="0"/>
              <a:t>Heteroscedasticity</a:t>
            </a:r>
          </a:p>
          <a:p>
            <a:r>
              <a:rPr lang="en-US" sz="2400" dirty="0"/>
              <a:t>Serial correlation</a:t>
            </a:r>
          </a:p>
          <a:p>
            <a:r>
              <a:rPr lang="en-US" sz="2400" dirty="0"/>
              <a:t>Outliers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BFC9E9-3E8C-C310-8879-A051457F1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Correction</a:t>
            </a:r>
          </a:p>
          <a:p>
            <a:r>
              <a:rPr lang="en-US" sz="2400"/>
              <a:t>Box-Cox, Box-Tidwell</a:t>
            </a:r>
            <a:endParaRPr lang="en-US" sz="2400" dirty="0"/>
          </a:p>
          <a:p>
            <a:r>
              <a:rPr lang="en-US" sz="2400" dirty="0"/>
              <a:t>Factor analysis</a:t>
            </a:r>
          </a:p>
          <a:p>
            <a:r>
              <a:rPr lang="en-US" sz="2400" dirty="0"/>
              <a:t>Huber regression</a:t>
            </a:r>
          </a:p>
          <a:p>
            <a:r>
              <a:rPr lang="en-US" sz="2400" dirty="0" err="1"/>
              <a:t>Prais-Winsten</a:t>
            </a:r>
            <a:endParaRPr lang="en-US" sz="2400" dirty="0"/>
          </a:p>
          <a:p>
            <a:r>
              <a:rPr lang="en-US" sz="2400" dirty="0"/>
              <a:t>Drop outlier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4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Non-linearity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DD6AE-1B0B-98DA-9154-88E6A5078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Problem: data is nonlinear</a:t>
            </a:r>
          </a:p>
          <a:p>
            <a:r>
              <a:rPr lang="en-US" dirty="0"/>
              <a:t>Test: RESET</a:t>
            </a:r>
          </a:p>
          <a:p>
            <a:r>
              <a:rPr lang="en-US" dirty="0"/>
              <a:t>Correction: Box-Cox and Box-Tidwell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Content Placeholder 6" descr="Scatterplot of non-linear data">
            <a:extLst>
              <a:ext uri="{FF2B5EF4-FFF2-40B4-BE49-F238E27FC236}">
                <a16:creationId xmlns:a16="http://schemas.microsoft.com/office/drawing/2014/main" id="{8D0EAFA3-AF04-B7A6-11C9-9F7D907FC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" t="1042" r="1451" b="1216"/>
          <a:stretch/>
        </p:blipFill>
        <p:spPr bwMode="auto">
          <a:xfrm>
            <a:off x="4060825" y="2919444"/>
            <a:ext cx="3360738" cy="24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Multi-collinearity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DD6AE-1B0B-98DA-9154-88E6A5078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Problem: X-variables are correlated</a:t>
            </a:r>
          </a:p>
          <a:p>
            <a:r>
              <a:rPr lang="en-US" dirty="0"/>
              <a:t>Test: variance inflation factor (VIF)</a:t>
            </a:r>
          </a:p>
          <a:p>
            <a:r>
              <a:rPr lang="en-US" dirty="0"/>
              <a:t>Correction: factor analysis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Content Placeholder 6" descr="Scatterplot showing multi-collinearity">
            <a:extLst>
              <a:ext uri="{FF2B5EF4-FFF2-40B4-BE49-F238E27FC236}">
                <a16:creationId xmlns:a16="http://schemas.microsoft.com/office/drawing/2014/main" id="{78CFE367-703C-6E79-E08D-753154A74A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439" r="610" b="1521"/>
          <a:stretch/>
        </p:blipFill>
        <p:spPr bwMode="auto">
          <a:xfrm>
            <a:off x="4060825" y="2917568"/>
            <a:ext cx="3360738" cy="24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Heteroscedasticity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DD6AE-1B0B-98DA-9154-88E6A5078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Problem: magnitude of residuals changes as X changes (nonconstant variance)</a:t>
            </a:r>
          </a:p>
          <a:p>
            <a:r>
              <a:rPr lang="en-US" dirty="0"/>
              <a:t>Test: Breusch-Pagan</a:t>
            </a:r>
          </a:p>
          <a:p>
            <a:r>
              <a:rPr lang="en-US" dirty="0"/>
              <a:t>Correction: Huber regression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4734C8-CAFB-AE4E-A91B-8F42EB7614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2992647"/>
            <a:ext cx="3360738" cy="22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653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5494</TotalTime>
  <Words>820</Words>
  <Application>Microsoft Office PowerPoint</Application>
  <PresentationFormat>On-screen Show (4:3)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#4</vt:lpstr>
      <vt:lpstr>Week 8 – Regression Assumptions</vt:lpstr>
      <vt:lpstr>Week 8 – Regression Assumptions</vt:lpstr>
      <vt:lpstr>Week 8 – Regression Assumptions</vt:lpstr>
      <vt:lpstr>Week 8 – Non-linearity</vt:lpstr>
      <vt:lpstr>Week 8 – Multi-collinearity</vt:lpstr>
      <vt:lpstr>Week 8 – Heteroscedasticity</vt:lpstr>
      <vt:lpstr>Week 8 – Serial Correlation</vt:lpstr>
      <vt:lpstr>Week 8 – Outliers</vt:lpstr>
      <vt:lpstr>Week 8 – Data Mining</vt:lpstr>
      <vt:lpstr>Week 8 – Benford’s Law</vt:lpstr>
      <vt:lpstr>Week 8 – Benford’s Law</vt:lpstr>
      <vt:lpstr>Why are open-source statistical programming languages the best?</vt:lpstr>
      <vt:lpstr>Outliers</vt:lpstr>
      <vt:lpstr>Article #1: What Businesses Can Learn from Sports Analytics</vt:lpstr>
      <vt:lpstr>Article #1: What Businesses Can Learn from Sports Analytics</vt:lpstr>
      <vt:lpstr>Article #2: Team GB: Using Analytics (and Intuition) to Improve Performance</vt:lpstr>
      <vt:lpstr>Article #2: Team GB: Using Analytics (and Intuition) to Improve Performance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256</cp:revision>
  <cp:lastPrinted>2012-09-07T16:23:41Z</cp:lastPrinted>
  <dcterms:created xsi:type="dcterms:W3CDTF">1999-01-01T06:09:50Z</dcterms:created>
  <dcterms:modified xsi:type="dcterms:W3CDTF">2022-06-01T22:17:50Z</dcterms:modified>
</cp:coreProperties>
</file>