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7"/>
  </p:notesMasterIdLst>
  <p:sldIdLst>
    <p:sldId id="283" r:id="rId2"/>
    <p:sldId id="266" r:id="rId3"/>
    <p:sldId id="256" r:id="rId4"/>
    <p:sldId id="267" r:id="rId5"/>
    <p:sldId id="272" r:id="rId6"/>
    <p:sldId id="268" r:id="rId7"/>
    <p:sldId id="259" r:id="rId8"/>
    <p:sldId id="260" r:id="rId9"/>
    <p:sldId id="281" r:id="rId10"/>
    <p:sldId id="269" r:id="rId11"/>
    <p:sldId id="270" r:id="rId12"/>
    <p:sldId id="265" r:id="rId13"/>
    <p:sldId id="271" r:id="rId14"/>
    <p:sldId id="278" r:id="rId15"/>
    <p:sldId id="274" r:id="rId16"/>
    <p:sldId id="277" r:id="rId17"/>
    <p:sldId id="282" r:id="rId18"/>
    <p:sldId id="285" r:id="rId19"/>
    <p:sldId id="276" r:id="rId20"/>
    <p:sldId id="280" r:id="rId21"/>
    <p:sldId id="279" r:id="rId22"/>
    <p:sldId id="262" r:id="rId23"/>
    <p:sldId id="264" r:id="rId24"/>
    <p:sldId id="261"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D46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2"/>
    <p:restoredTop sz="94673"/>
  </p:normalViewPr>
  <p:slideViewPr>
    <p:cSldViewPr snapToGrid="0">
      <p:cViewPr varScale="1">
        <p:scale>
          <a:sx n="129" d="100"/>
          <a:sy n="129" d="100"/>
        </p:scale>
        <p:origin x="80" y="176"/>
      </p:cViewPr>
      <p:guideLst>
        <p:guide orient="horz" pos="2160"/>
        <p:guide pos="3840"/>
      </p:guideLst>
    </p:cSldViewPr>
  </p:slideViewPr>
  <p:notesTextViewPr>
    <p:cViewPr>
      <p:scale>
        <a:sx n="1" d="1"/>
        <a:sy n="1" d="1"/>
      </p:scale>
      <p:origin x="0" y="0"/>
    </p:cViewPr>
  </p:notesTextViewPr>
  <p:sorterViewPr>
    <p:cViewPr>
      <p:scale>
        <a:sx n="100" d="100"/>
        <a:sy n="100" d="100"/>
      </p:scale>
      <p:origin x="0" y="-20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A7D2A-772B-D044-A813-FC423AAEC288}" type="datetimeFigureOut">
              <a:rPr lang="en-US" smtClean="0"/>
              <a:t>12/18/22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A714F-97A0-9D4A-98A8-B2174679AE7E}" type="slidenum">
              <a:rPr lang="en-US" smtClean="0"/>
              <a:t>‹#›</a:t>
            </a:fld>
            <a:endParaRPr lang="en-US"/>
          </a:p>
        </p:txBody>
      </p:sp>
    </p:spTree>
    <p:extLst>
      <p:ext uri="{BB962C8B-B14F-4D97-AF65-F5344CB8AC3E}">
        <p14:creationId xmlns:p14="http://schemas.microsoft.com/office/powerpoint/2010/main" val="100627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A714F-97A0-9D4A-98A8-B2174679AE7E}" type="slidenum">
              <a:rPr lang="en-US" smtClean="0"/>
              <a:t>15</a:t>
            </a:fld>
            <a:endParaRPr lang="en-US"/>
          </a:p>
        </p:txBody>
      </p:sp>
    </p:spTree>
    <p:extLst>
      <p:ext uri="{BB962C8B-B14F-4D97-AF65-F5344CB8AC3E}">
        <p14:creationId xmlns:p14="http://schemas.microsoft.com/office/powerpoint/2010/main" val="131819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310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652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8967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977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5652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692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10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386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908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608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777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648828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F92B57A8-34E7-C292-8E8A-F0F522D921D3}"/>
              </a:ext>
            </a:extLst>
          </p:cNvPr>
          <p:cNvSpPr txBox="1">
            <a:spLocks/>
          </p:cNvSpPr>
          <p:nvPr/>
        </p:nvSpPr>
        <p:spPr>
          <a:xfrm>
            <a:off x="-76200" y="-142875"/>
            <a:ext cx="12344400" cy="7067549"/>
          </a:xfrm>
          <a:prstGeom prst="rect">
            <a:avLst/>
          </a:prstGeom>
          <a:solidFill>
            <a:srgbClr val="1DD46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400" b="1" dirty="0">
              <a:solidFill>
                <a:schemeClr val="bg1"/>
              </a:solidFill>
            </a:endParaRPr>
          </a:p>
        </p:txBody>
      </p:sp>
      <p:sp>
        <p:nvSpPr>
          <p:cNvPr id="3" name="Title 5">
            <a:extLst>
              <a:ext uri="{FF2B5EF4-FFF2-40B4-BE49-F238E27FC236}">
                <a16:creationId xmlns:a16="http://schemas.microsoft.com/office/drawing/2014/main" id="{5F29C3FD-AC3E-98C9-23FA-C636F9B48874}"/>
              </a:ext>
            </a:extLst>
          </p:cNvPr>
          <p:cNvSpPr txBox="1">
            <a:spLocks/>
          </p:cNvSpPr>
          <p:nvPr/>
        </p:nvSpPr>
        <p:spPr>
          <a:xfrm>
            <a:off x="80961" y="3040033"/>
            <a:ext cx="12030075" cy="701731"/>
          </a:xfrm>
          <a:prstGeom prst="rect">
            <a:avLst/>
          </a:prstGeom>
          <a:solidFill>
            <a:srgbClr val="1DD460"/>
          </a:solidFill>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Data Admin Concepts and Database Management</a:t>
            </a:r>
          </a:p>
        </p:txBody>
      </p:sp>
      <p:sp>
        <p:nvSpPr>
          <p:cNvPr id="4" name="Title 5">
            <a:extLst>
              <a:ext uri="{FF2B5EF4-FFF2-40B4-BE49-F238E27FC236}">
                <a16:creationId xmlns:a16="http://schemas.microsoft.com/office/drawing/2014/main" id="{94AE4D36-D89C-4082-DD50-EADE34180092}"/>
              </a:ext>
            </a:extLst>
          </p:cNvPr>
          <p:cNvSpPr txBox="1">
            <a:spLocks/>
          </p:cNvSpPr>
          <p:nvPr/>
        </p:nvSpPr>
        <p:spPr>
          <a:xfrm>
            <a:off x="1704974" y="5164138"/>
            <a:ext cx="8782050" cy="923330"/>
          </a:xfrm>
          <a:prstGeom prst="rect">
            <a:avLst/>
          </a:prstGeom>
          <a:solidFill>
            <a:srgbClr val="1DD460"/>
          </a:solidFill>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rPr>
              <a:t>Final Project 2022/12/18</a:t>
            </a:r>
          </a:p>
          <a:p>
            <a:pPr algn="ctr"/>
            <a:endParaRPr lang="en-US" sz="2000" b="1" dirty="0">
              <a:solidFill>
                <a:schemeClr val="bg1"/>
              </a:solidFill>
            </a:endParaRPr>
          </a:p>
          <a:p>
            <a:pPr algn="ctr"/>
            <a:r>
              <a:rPr lang="en-US" sz="2000" b="1" dirty="0">
                <a:solidFill>
                  <a:schemeClr val="bg1"/>
                </a:solidFill>
              </a:rPr>
              <a:t>Tim Tieng, Peter </a:t>
            </a:r>
            <a:r>
              <a:rPr lang="en-US" sz="2000" b="1" dirty="0" err="1">
                <a:solidFill>
                  <a:schemeClr val="bg1"/>
                </a:solidFill>
              </a:rPr>
              <a:t>Broecker</a:t>
            </a:r>
            <a:r>
              <a:rPr lang="en-US" sz="2000" b="1" dirty="0">
                <a:solidFill>
                  <a:schemeClr val="bg1"/>
                </a:solidFill>
              </a:rPr>
              <a:t>, Gustavo Gyotoku</a:t>
            </a:r>
          </a:p>
        </p:txBody>
      </p:sp>
    </p:spTree>
    <p:extLst>
      <p:ext uri="{BB962C8B-B14F-4D97-AF65-F5344CB8AC3E}">
        <p14:creationId xmlns:p14="http://schemas.microsoft.com/office/powerpoint/2010/main" val="8672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SQL Script - Up/Down</a:t>
            </a:r>
            <a:r>
              <a:rPr lang="en-US" sz="4000" b="1" dirty="0">
                <a:solidFill>
                  <a:srgbClr val="1DD460"/>
                </a:solidFill>
              </a:rPr>
              <a:t>s Script</a:t>
            </a:r>
            <a:endParaRPr lang="en-US" sz="4000" b="1" dirty="0">
              <a:solidFill>
                <a:srgbClr val="1DD460"/>
              </a:solidFill>
              <a:cs typeface="Calibri Light"/>
            </a:endParaRPr>
          </a:p>
        </p:txBody>
      </p:sp>
      <p:pic>
        <p:nvPicPr>
          <p:cNvPr id="68" name="Picture 67">
            <a:extLst>
              <a:ext uri="{FF2B5EF4-FFF2-40B4-BE49-F238E27FC236}">
                <a16:creationId xmlns:a16="http://schemas.microsoft.com/office/drawing/2014/main" id="{518F7799-ACB9-3B52-167C-E05938514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274" y="1235776"/>
            <a:ext cx="3726611" cy="5486400"/>
          </a:xfrm>
          <a:prstGeom prst="rect">
            <a:avLst/>
          </a:prstGeom>
          <a:ln>
            <a:noFill/>
          </a:ln>
          <a:effectLst>
            <a:outerShdw blurRad="190500" algn="tl" rotWithShape="0">
              <a:srgbClr val="000000">
                <a:alpha val="70000"/>
              </a:srgbClr>
            </a:outerShdw>
          </a:effectLst>
        </p:spPr>
      </p:pic>
      <p:pic>
        <p:nvPicPr>
          <p:cNvPr id="70" name="Picture 69">
            <a:extLst>
              <a:ext uri="{FF2B5EF4-FFF2-40B4-BE49-F238E27FC236}">
                <a16:creationId xmlns:a16="http://schemas.microsoft.com/office/drawing/2014/main" id="{65C92438-D3F5-91B9-6B37-1A161F9CB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016" y="1235776"/>
            <a:ext cx="3472710" cy="5486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8945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SQL Script – Create/Alter Tables</a:t>
            </a:r>
            <a:endParaRPr lang="en-US" sz="4000" b="1" dirty="0">
              <a:solidFill>
                <a:srgbClr val="1DD460"/>
              </a:solidFill>
              <a:cs typeface="Calibri Light"/>
            </a:endParaRPr>
          </a:p>
        </p:txBody>
      </p:sp>
      <p:pic>
        <p:nvPicPr>
          <p:cNvPr id="24" name="Picture 23">
            <a:extLst>
              <a:ext uri="{FF2B5EF4-FFF2-40B4-BE49-F238E27FC236}">
                <a16:creationId xmlns:a16="http://schemas.microsoft.com/office/drawing/2014/main" id="{437D7969-B45A-7FE3-28C1-A69702409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949" y="1251995"/>
            <a:ext cx="3003961" cy="5486400"/>
          </a:xfrm>
          <a:prstGeom prst="rect">
            <a:avLst/>
          </a:prstGeom>
        </p:spPr>
      </p:pic>
      <p:pic>
        <p:nvPicPr>
          <p:cNvPr id="26" name="Picture 25">
            <a:extLst>
              <a:ext uri="{FF2B5EF4-FFF2-40B4-BE49-F238E27FC236}">
                <a16:creationId xmlns:a16="http://schemas.microsoft.com/office/drawing/2014/main" id="{4CB7E9A6-C01E-1599-D700-31120FDFA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911" y="1251995"/>
            <a:ext cx="3062177" cy="5486400"/>
          </a:xfrm>
          <a:prstGeom prst="rect">
            <a:avLst/>
          </a:prstGeom>
        </p:spPr>
      </p:pic>
      <p:pic>
        <p:nvPicPr>
          <p:cNvPr id="28" name="Picture 27">
            <a:extLst>
              <a:ext uri="{FF2B5EF4-FFF2-40B4-BE49-F238E27FC236}">
                <a16:creationId xmlns:a16="http://schemas.microsoft.com/office/drawing/2014/main" id="{E15ED54D-1ADF-FC8B-81FC-CDDA8BED1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3089" y="1251995"/>
            <a:ext cx="3062178" cy="5486400"/>
          </a:xfrm>
          <a:prstGeom prst="rect">
            <a:avLst/>
          </a:prstGeom>
        </p:spPr>
      </p:pic>
    </p:spTree>
    <p:extLst>
      <p:ext uri="{BB962C8B-B14F-4D97-AF65-F5344CB8AC3E}">
        <p14:creationId xmlns:p14="http://schemas.microsoft.com/office/powerpoint/2010/main" val="45042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SQL Script – Insert Values</a:t>
            </a:r>
            <a:endParaRPr lang="en-US" sz="4000" b="1" dirty="0">
              <a:solidFill>
                <a:srgbClr val="1DD460"/>
              </a:solidFill>
              <a:cs typeface="Calibri Light"/>
            </a:endParaRPr>
          </a:p>
        </p:txBody>
      </p:sp>
      <p:pic>
        <p:nvPicPr>
          <p:cNvPr id="15" name="Picture 14">
            <a:extLst>
              <a:ext uri="{FF2B5EF4-FFF2-40B4-BE49-F238E27FC236}">
                <a16:creationId xmlns:a16="http://schemas.microsoft.com/office/drawing/2014/main" id="{5DC6C5AB-9CD6-4FDB-1BEE-B4DE7114B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357" y="1257300"/>
            <a:ext cx="3554743" cy="5486400"/>
          </a:xfrm>
          <a:prstGeom prst="rect">
            <a:avLst/>
          </a:prstGeom>
        </p:spPr>
      </p:pic>
      <p:pic>
        <p:nvPicPr>
          <p:cNvPr id="17" name="Picture 16">
            <a:extLst>
              <a:ext uri="{FF2B5EF4-FFF2-40B4-BE49-F238E27FC236}">
                <a16:creationId xmlns:a16="http://schemas.microsoft.com/office/drawing/2014/main" id="{EBAEE27A-2394-765F-34AD-1AF7FCE1B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1" y="1257300"/>
            <a:ext cx="4476157" cy="5486400"/>
          </a:xfrm>
          <a:prstGeom prst="rect">
            <a:avLst/>
          </a:prstGeom>
        </p:spPr>
      </p:pic>
    </p:spTree>
    <p:extLst>
      <p:ext uri="{BB962C8B-B14F-4D97-AF65-F5344CB8AC3E}">
        <p14:creationId xmlns:p14="http://schemas.microsoft.com/office/powerpoint/2010/main" val="214624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SQL Script – Insert Values (Continue)</a:t>
            </a:r>
            <a:r>
              <a:rPr lang="en-US" sz="4000" b="1" dirty="0">
                <a:solidFill>
                  <a:srgbClr val="1DD460"/>
                </a:solidFill>
              </a:rPr>
              <a:t>Script</a:t>
            </a:r>
            <a:endParaRPr lang="en-US" sz="4000" b="1" dirty="0">
              <a:solidFill>
                <a:srgbClr val="1DD460"/>
              </a:solidFill>
              <a:cs typeface="Calibri Light"/>
            </a:endParaRPr>
          </a:p>
        </p:txBody>
      </p:sp>
      <p:pic>
        <p:nvPicPr>
          <p:cNvPr id="6" name="Picture 5">
            <a:extLst>
              <a:ext uri="{FF2B5EF4-FFF2-40B4-BE49-F238E27FC236}">
                <a16:creationId xmlns:a16="http://schemas.microsoft.com/office/drawing/2014/main" id="{BE41DE78-ED1A-A6A1-6FD6-BA3A728F6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917" y="1247775"/>
            <a:ext cx="4120165" cy="5486400"/>
          </a:xfrm>
          <a:prstGeom prst="rect">
            <a:avLst/>
          </a:prstGeom>
        </p:spPr>
      </p:pic>
    </p:spTree>
    <p:extLst>
      <p:ext uri="{BB962C8B-B14F-4D97-AF65-F5344CB8AC3E}">
        <p14:creationId xmlns:p14="http://schemas.microsoft.com/office/powerpoint/2010/main" val="21760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SQL Script – Test Script</a:t>
            </a:r>
            <a:endParaRPr lang="en-US" sz="4000" b="1" dirty="0">
              <a:solidFill>
                <a:srgbClr val="1DD460"/>
              </a:solidFill>
              <a:cs typeface="Calibri Light"/>
            </a:endParaRPr>
          </a:p>
        </p:txBody>
      </p:sp>
      <p:pic>
        <p:nvPicPr>
          <p:cNvPr id="10" name="Picture 9">
            <a:extLst>
              <a:ext uri="{FF2B5EF4-FFF2-40B4-BE49-F238E27FC236}">
                <a16:creationId xmlns:a16="http://schemas.microsoft.com/office/drawing/2014/main" id="{952A96CA-2F66-6B6B-696E-C4D51DCD8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424" y="1276350"/>
            <a:ext cx="6295152" cy="5486400"/>
          </a:xfrm>
          <a:prstGeom prst="rect">
            <a:avLst/>
          </a:prstGeom>
        </p:spPr>
      </p:pic>
    </p:spTree>
    <p:extLst>
      <p:ext uri="{BB962C8B-B14F-4D97-AF65-F5344CB8AC3E}">
        <p14:creationId xmlns:p14="http://schemas.microsoft.com/office/powerpoint/2010/main" val="19207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cs typeface="Calibri Light"/>
              </a:rPr>
              <a:t>     Application</a:t>
            </a:r>
            <a:endParaRPr lang="en-US" sz="4000" b="1" dirty="0">
              <a:solidFill>
                <a:srgbClr val="1DD460"/>
              </a:solidFill>
              <a:cs typeface="Calibri Light"/>
            </a:endParaRPr>
          </a:p>
        </p:txBody>
      </p:sp>
      <p:pic>
        <p:nvPicPr>
          <p:cNvPr id="5" name="Picture 4">
            <a:extLst>
              <a:ext uri="{FF2B5EF4-FFF2-40B4-BE49-F238E27FC236}">
                <a16:creationId xmlns:a16="http://schemas.microsoft.com/office/drawing/2014/main" id="{CFFE191A-76C1-7087-E384-D8AD1BD11E51}"/>
              </a:ext>
            </a:extLst>
          </p:cNvPr>
          <p:cNvPicPr>
            <a:picLocks noChangeAspect="1"/>
          </p:cNvPicPr>
          <p:nvPr/>
        </p:nvPicPr>
        <p:blipFill>
          <a:blip r:embed="rId3"/>
          <a:stretch>
            <a:fillRect/>
          </a:stretch>
        </p:blipFill>
        <p:spPr>
          <a:xfrm>
            <a:off x="157929" y="1251193"/>
            <a:ext cx="8257216" cy="5486400"/>
          </a:xfrm>
          <a:prstGeom prst="rect">
            <a:avLst/>
          </a:prstGeom>
        </p:spPr>
      </p:pic>
      <p:sp>
        <p:nvSpPr>
          <p:cNvPr id="6" name="Text Placeholder 3">
            <a:extLst>
              <a:ext uri="{FF2B5EF4-FFF2-40B4-BE49-F238E27FC236}">
                <a16:creationId xmlns:a16="http://schemas.microsoft.com/office/drawing/2014/main" id="{BC7D1C59-7FE2-E1F4-7950-C70318A0DC68}"/>
              </a:ext>
            </a:extLst>
          </p:cNvPr>
          <p:cNvSpPr txBox="1">
            <a:spLocks/>
          </p:cNvSpPr>
          <p:nvPr/>
        </p:nvSpPr>
        <p:spPr>
          <a:xfrm>
            <a:off x="8753475" y="3348402"/>
            <a:ext cx="3280596" cy="1291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The user settings are stored within the “Settings” table.</a:t>
            </a:r>
          </a:p>
        </p:txBody>
      </p:sp>
    </p:spTree>
    <p:extLst>
      <p:ext uri="{BB962C8B-B14F-4D97-AF65-F5344CB8AC3E}">
        <p14:creationId xmlns:p14="http://schemas.microsoft.com/office/powerpoint/2010/main" val="376201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Application (Continue)</a:t>
            </a:r>
            <a:endParaRPr lang="en-US" sz="4000" b="1" dirty="0">
              <a:solidFill>
                <a:srgbClr val="1DD460"/>
              </a:solidFill>
              <a:cs typeface="Calibri Light"/>
            </a:endParaRPr>
          </a:p>
        </p:txBody>
      </p:sp>
      <p:pic>
        <p:nvPicPr>
          <p:cNvPr id="4" name="Picture 3">
            <a:extLst>
              <a:ext uri="{FF2B5EF4-FFF2-40B4-BE49-F238E27FC236}">
                <a16:creationId xmlns:a16="http://schemas.microsoft.com/office/drawing/2014/main" id="{4F709D08-9D19-6F5E-0FBA-B68FF6841963}"/>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Lst>
          </a:blip>
          <a:stretch>
            <a:fillRect/>
          </a:stretch>
        </p:blipFill>
        <p:spPr>
          <a:xfrm>
            <a:off x="719904" y="1413433"/>
            <a:ext cx="5376096" cy="2569046"/>
          </a:xfrm>
          <a:prstGeom prst="rect">
            <a:avLst/>
          </a:prstGeom>
        </p:spPr>
      </p:pic>
      <p:sp>
        <p:nvSpPr>
          <p:cNvPr id="5" name="Rectangle 4">
            <a:extLst>
              <a:ext uri="{FF2B5EF4-FFF2-40B4-BE49-F238E27FC236}">
                <a16:creationId xmlns:a16="http://schemas.microsoft.com/office/drawing/2014/main" id="{FF9D3448-5839-F7E5-4A9B-A9C25C003156}"/>
              </a:ext>
            </a:extLst>
          </p:cNvPr>
          <p:cNvSpPr/>
          <p:nvPr/>
        </p:nvSpPr>
        <p:spPr>
          <a:xfrm>
            <a:off x="1295400" y="3419475"/>
            <a:ext cx="457200" cy="45720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3">
            <a:extLst>
              <a:ext uri="{FF2B5EF4-FFF2-40B4-BE49-F238E27FC236}">
                <a16:creationId xmlns:a16="http://schemas.microsoft.com/office/drawing/2014/main" id="{6602CB4F-7792-174D-E080-62429044379A}"/>
              </a:ext>
            </a:extLst>
          </p:cNvPr>
          <p:cNvSpPr txBox="1">
            <a:spLocks/>
          </p:cNvSpPr>
          <p:nvPr/>
        </p:nvSpPr>
        <p:spPr>
          <a:xfrm>
            <a:off x="5029201" y="4919663"/>
            <a:ext cx="6496050" cy="1252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When the User clicks on the heart, then he or she has liked a song. The RDMS saves that as a BIT. One for “liked”, and 0 for “not liked”.</a:t>
            </a:r>
          </a:p>
          <a:p>
            <a:pPr marL="0" indent="0">
              <a:buNone/>
            </a:pPr>
            <a:endParaRPr lang="en-US" sz="2600" dirty="0">
              <a:solidFill>
                <a:schemeClr val="bg2">
                  <a:lumMod val="50000"/>
                </a:schemeClr>
              </a:solidFill>
            </a:endParaRPr>
          </a:p>
        </p:txBody>
      </p:sp>
      <p:cxnSp>
        <p:nvCxnSpPr>
          <p:cNvPr id="7" name="Straight Arrow Connector 6">
            <a:extLst>
              <a:ext uri="{FF2B5EF4-FFF2-40B4-BE49-F238E27FC236}">
                <a16:creationId xmlns:a16="http://schemas.microsoft.com/office/drawing/2014/main" id="{18C0ED99-4A6E-A924-014A-C6ECA89EBAB5}"/>
              </a:ext>
            </a:extLst>
          </p:cNvPr>
          <p:cNvCxnSpPr>
            <a:cxnSpLocks/>
            <a:stCxn id="6" idx="1"/>
          </p:cNvCxnSpPr>
          <p:nvPr/>
        </p:nvCxnSpPr>
        <p:spPr>
          <a:xfrm flipH="1" flipV="1">
            <a:off x="1685925" y="4076700"/>
            <a:ext cx="3343276" cy="146923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8379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Application (Continue)</a:t>
            </a:r>
            <a:endParaRPr lang="en-US" sz="4000" b="1" dirty="0">
              <a:solidFill>
                <a:srgbClr val="1DD460"/>
              </a:solidFill>
              <a:cs typeface="Calibri Light"/>
            </a:endParaRPr>
          </a:p>
        </p:txBody>
      </p:sp>
      <p:sp>
        <p:nvSpPr>
          <p:cNvPr id="6" name="Text Placeholder 3">
            <a:extLst>
              <a:ext uri="{FF2B5EF4-FFF2-40B4-BE49-F238E27FC236}">
                <a16:creationId xmlns:a16="http://schemas.microsoft.com/office/drawing/2014/main" id="{6602CB4F-7792-174D-E080-62429044379A}"/>
              </a:ext>
            </a:extLst>
          </p:cNvPr>
          <p:cNvSpPr txBox="1">
            <a:spLocks/>
          </p:cNvSpPr>
          <p:nvPr/>
        </p:nvSpPr>
        <p:spPr>
          <a:xfrm>
            <a:off x="8343899" y="3346704"/>
            <a:ext cx="3448051" cy="127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When the user creates a playlist, it is stored in the “Playlists” table.</a:t>
            </a:r>
          </a:p>
        </p:txBody>
      </p:sp>
      <p:sp>
        <p:nvSpPr>
          <p:cNvPr id="3" name="Rectangle 2">
            <a:extLst>
              <a:ext uri="{FF2B5EF4-FFF2-40B4-BE49-F238E27FC236}">
                <a16:creationId xmlns:a16="http://schemas.microsoft.com/office/drawing/2014/main" id="{E93C0381-072A-50F0-1553-BD29C9ED3F0B}"/>
              </a:ext>
            </a:extLst>
          </p:cNvPr>
          <p:cNvSpPr/>
          <p:nvPr/>
        </p:nvSpPr>
        <p:spPr>
          <a:xfrm>
            <a:off x="1304925" y="3429000"/>
            <a:ext cx="457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1E2C467-99D5-2C69-B46A-BD2F0522E6C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722376" y="1417320"/>
            <a:ext cx="7495914" cy="3910012"/>
          </a:xfrm>
          <a:prstGeom prst="rect">
            <a:avLst/>
          </a:prstGeom>
        </p:spPr>
      </p:pic>
      <p:sp>
        <p:nvSpPr>
          <p:cNvPr id="11" name="Rectangle 10">
            <a:extLst>
              <a:ext uri="{FF2B5EF4-FFF2-40B4-BE49-F238E27FC236}">
                <a16:creationId xmlns:a16="http://schemas.microsoft.com/office/drawing/2014/main" id="{9927D9CD-51D3-7E35-927B-2A1804FCF975}"/>
              </a:ext>
            </a:extLst>
          </p:cNvPr>
          <p:cNvSpPr/>
          <p:nvPr/>
        </p:nvSpPr>
        <p:spPr>
          <a:xfrm>
            <a:off x="789051" y="2606040"/>
            <a:ext cx="1296924" cy="45720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F87EA6-4089-957F-84BB-B3C04A196499}"/>
              </a:ext>
            </a:extLst>
          </p:cNvPr>
          <p:cNvSpPr/>
          <p:nvPr/>
        </p:nvSpPr>
        <p:spPr>
          <a:xfrm>
            <a:off x="789051" y="3638550"/>
            <a:ext cx="1296924" cy="96821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94934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Application (Continue)</a:t>
            </a:r>
            <a:endParaRPr lang="en-US" sz="4000" b="1" dirty="0">
              <a:solidFill>
                <a:srgbClr val="1DD460"/>
              </a:solidFill>
              <a:cs typeface="Calibri Light"/>
            </a:endParaRPr>
          </a:p>
        </p:txBody>
      </p:sp>
      <p:sp>
        <p:nvSpPr>
          <p:cNvPr id="6" name="Text Placeholder 3">
            <a:extLst>
              <a:ext uri="{FF2B5EF4-FFF2-40B4-BE49-F238E27FC236}">
                <a16:creationId xmlns:a16="http://schemas.microsoft.com/office/drawing/2014/main" id="{6602CB4F-7792-174D-E080-62429044379A}"/>
              </a:ext>
            </a:extLst>
          </p:cNvPr>
          <p:cNvSpPr txBox="1">
            <a:spLocks/>
          </p:cNvSpPr>
          <p:nvPr/>
        </p:nvSpPr>
        <p:spPr>
          <a:xfrm>
            <a:off x="8343899" y="3346704"/>
            <a:ext cx="3448051" cy="127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When the user creates a playlist, it is stored in the “Playlists” table.</a:t>
            </a:r>
          </a:p>
        </p:txBody>
      </p:sp>
    </p:spTree>
    <p:extLst>
      <p:ext uri="{BB962C8B-B14F-4D97-AF65-F5344CB8AC3E}">
        <p14:creationId xmlns:p14="http://schemas.microsoft.com/office/powerpoint/2010/main" val="355271398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Business Questions</a:t>
            </a:r>
            <a:endParaRPr lang="en-US" sz="4000" b="1" dirty="0">
              <a:solidFill>
                <a:schemeClr val="bg1"/>
              </a:solidFill>
              <a:cs typeface="Calibri Light"/>
            </a:endParaRPr>
          </a:p>
        </p:txBody>
      </p:sp>
      <p:sp>
        <p:nvSpPr>
          <p:cNvPr id="3" name="TextBox 2">
            <a:extLst>
              <a:ext uri="{FF2B5EF4-FFF2-40B4-BE49-F238E27FC236}">
                <a16:creationId xmlns:a16="http://schemas.microsoft.com/office/drawing/2014/main" id="{C7F3FF82-093A-F63F-D95B-577783F4D2A1}"/>
              </a:ext>
            </a:extLst>
          </p:cNvPr>
          <p:cNvSpPr txBox="1"/>
          <p:nvPr/>
        </p:nvSpPr>
        <p:spPr>
          <a:xfrm>
            <a:off x="201448" y="1248104"/>
            <a:ext cx="116993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Questions to better understand the user base, these queries could help improve recommendations based on user habits and user preferences.  Good recommendations of songs, artists, and podcasts can increase user engagement and provide a better experience.</a:t>
            </a:r>
            <a:endParaRPr lang="en-US" dirty="0">
              <a:cs typeface="Calibri"/>
            </a:endParaRPr>
          </a:p>
        </p:txBody>
      </p:sp>
      <p:sp>
        <p:nvSpPr>
          <p:cNvPr id="5" name="TextBox 4">
            <a:extLst>
              <a:ext uri="{FF2B5EF4-FFF2-40B4-BE49-F238E27FC236}">
                <a16:creationId xmlns:a16="http://schemas.microsoft.com/office/drawing/2014/main" id="{8432CD59-946C-48F6-05FA-BC4103A08CE6}"/>
              </a:ext>
            </a:extLst>
          </p:cNvPr>
          <p:cNvSpPr txBox="1"/>
          <p:nvPr/>
        </p:nvSpPr>
        <p:spPr>
          <a:xfrm>
            <a:off x="201448" y="1999539"/>
            <a:ext cx="5894552" cy="646331"/>
          </a:xfrm>
          <a:prstGeom prst="rect">
            <a:avLst/>
          </a:prstGeom>
          <a:noFill/>
        </p:spPr>
        <p:txBody>
          <a:bodyPr wrap="square">
            <a:spAutoFit/>
          </a:bodyPr>
          <a:lstStyle/>
          <a:p>
            <a:endParaRPr lang="en-US" dirty="0">
              <a:cs typeface="Calibri"/>
            </a:endParaRPr>
          </a:p>
          <a:p>
            <a:pPr marL="285750" indent="-285750">
              <a:buFont typeface="Arial"/>
              <a:buChar char="•"/>
            </a:pPr>
            <a:r>
              <a:rPr lang="en-US" dirty="0">
                <a:cs typeface="Calibri"/>
              </a:rPr>
              <a:t>What are the most liked songs based genre? </a:t>
            </a:r>
          </a:p>
        </p:txBody>
      </p:sp>
      <p:pic>
        <p:nvPicPr>
          <p:cNvPr id="11" name="Picture 10">
            <a:extLst>
              <a:ext uri="{FF2B5EF4-FFF2-40B4-BE49-F238E27FC236}">
                <a16:creationId xmlns:a16="http://schemas.microsoft.com/office/drawing/2014/main" id="{954DAD68-F918-FCA7-B68B-407D772535E1}"/>
              </a:ext>
            </a:extLst>
          </p:cNvPr>
          <p:cNvPicPr>
            <a:picLocks noChangeAspect="1"/>
          </p:cNvPicPr>
          <p:nvPr/>
        </p:nvPicPr>
        <p:blipFill>
          <a:blip r:embed="rId2"/>
          <a:stretch>
            <a:fillRect/>
          </a:stretch>
        </p:blipFill>
        <p:spPr>
          <a:xfrm>
            <a:off x="481726" y="3049125"/>
            <a:ext cx="6065396"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7CE3DFC1-02C2-1C94-7433-AB4BBDBE3692}"/>
              </a:ext>
            </a:extLst>
          </p:cNvPr>
          <p:cNvPicPr>
            <a:picLocks noChangeAspect="1"/>
          </p:cNvPicPr>
          <p:nvPr/>
        </p:nvPicPr>
        <p:blipFill>
          <a:blip r:embed="rId3"/>
          <a:stretch>
            <a:fillRect/>
          </a:stretch>
        </p:blipFill>
        <p:spPr>
          <a:xfrm>
            <a:off x="6906766" y="3049125"/>
            <a:ext cx="4994008" cy="2971800"/>
          </a:xfrm>
          <a:prstGeom prst="rect">
            <a:avLst/>
          </a:prstGeom>
        </p:spPr>
      </p:pic>
    </p:spTree>
    <p:extLst>
      <p:ext uri="{BB962C8B-B14F-4D97-AF65-F5344CB8AC3E}">
        <p14:creationId xmlns:p14="http://schemas.microsoft.com/office/powerpoint/2010/main" val="15172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7A8851-FC4A-6C7C-72E6-6B99B5EB1775}"/>
              </a:ext>
            </a:extLst>
          </p:cNvPr>
          <p:cNvSpPr>
            <a:spLocks noGrp="1"/>
          </p:cNvSpPr>
          <p:nvPr>
            <p:ph type="title"/>
          </p:nvPr>
        </p:nvSpPr>
        <p:spPr>
          <a:xfrm>
            <a:off x="-76200" y="-6350"/>
            <a:ext cx="12344400" cy="1143000"/>
          </a:xfrm>
          <a:solidFill>
            <a:srgbClr val="1DD460"/>
          </a:solidFill>
        </p:spPr>
        <p:txBody>
          <a:bodyPr>
            <a:normAutofit/>
          </a:bodyPr>
          <a:lstStyle/>
          <a:p>
            <a:r>
              <a:rPr lang="en-US" sz="4000" b="1" dirty="0">
                <a:solidFill>
                  <a:schemeClr val="bg1"/>
                </a:solidFill>
              </a:rPr>
              <a:t>     Table of Content</a:t>
            </a:r>
          </a:p>
        </p:txBody>
      </p:sp>
      <p:sp>
        <p:nvSpPr>
          <p:cNvPr id="3" name="Content Placeholder 2">
            <a:extLst>
              <a:ext uri="{FF2B5EF4-FFF2-40B4-BE49-F238E27FC236}">
                <a16:creationId xmlns:a16="http://schemas.microsoft.com/office/drawing/2014/main" id="{DF002F5F-A665-7BF0-7125-16DCB4D8D0ED}"/>
              </a:ext>
            </a:extLst>
          </p:cNvPr>
          <p:cNvSpPr>
            <a:spLocks noGrp="1"/>
          </p:cNvSpPr>
          <p:nvPr>
            <p:ph sz="half" idx="2"/>
          </p:nvPr>
        </p:nvSpPr>
        <p:spPr>
          <a:xfrm>
            <a:off x="839788" y="1488701"/>
            <a:ext cx="10512424" cy="4708899"/>
          </a:xfrm>
        </p:spPr>
        <p:txBody>
          <a:bodyPr>
            <a:normAutofit/>
          </a:bodyPr>
          <a:lstStyle/>
          <a:p>
            <a:pPr>
              <a:lnSpc>
                <a:spcPct val="100000"/>
              </a:lnSpc>
            </a:pPr>
            <a:r>
              <a:rPr lang="en-US" sz="2600" dirty="0">
                <a:cs typeface="Calibri Light"/>
              </a:rPr>
              <a:t>Conceptual ER Model</a:t>
            </a:r>
          </a:p>
          <a:p>
            <a:pPr>
              <a:lnSpc>
                <a:spcPct val="100000"/>
              </a:lnSpc>
            </a:pPr>
            <a:r>
              <a:rPr lang="en-US" sz="2600" dirty="0">
                <a:cs typeface="Calibri Light"/>
              </a:rPr>
              <a:t>ERD Model</a:t>
            </a:r>
          </a:p>
          <a:p>
            <a:pPr>
              <a:lnSpc>
                <a:spcPct val="100000"/>
              </a:lnSpc>
            </a:pPr>
            <a:r>
              <a:rPr lang="en-US" sz="2600" dirty="0">
                <a:cs typeface="Calibri Light"/>
              </a:rPr>
              <a:t>SQL Script – Up/Down</a:t>
            </a:r>
          </a:p>
          <a:p>
            <a:pPr>
              <a:lnSpc>
                <a:spcPct val="100000"/>
              </a:lnSpc>
            </a:pPr>
            <a:r>
              <a:rPr lang="en-US" sz="2600" dirty="0"/>
              <a:t>SQL Script – Create Tables</a:t>
            </a:r>
          </a:p>
          <a:p>
            <a:pPr>
              <a:lnSpc>
                <a:spcPct val="100000"/>
              </a:lnSpc>
            </a:pPr>
            <a:r>
              <a:rPr lang="en-US" sz="2600" dirty="0"/>
              <a:t>SQL Script – Insert Tables</a:t>
            </a:r>
          </a:p>
          <a:p>
            <a:pPr>
              <a:lnSpc>
                <a:spcPct val="100000"/>
              </a:lnSpc>
            </a:pPr>
            <a:r>
              <a:rPr lang="en-US" sz="2600" dirty="0">
                <a:cs typeface="Calibri Light"/>
              </a:rPr>
              <a:t>SQL Script – Test Script</a:t>
            </a:r>
          </a:p>
          <a:p>
            <a:pPr>
              <a:lnSpc>
                <a:spcPct val="100000"/>
              </a:lnSpc>
            </a:pPr>
            <a:r>
              <a:rPr lang="en-US" sz="2600" dirty="0">
                <a:cs typeface="Calibri Light"/>
              </a:rPr>
              <a:t>Team Project Progress Board</a:t>
            </a:r>
          </a:p>
          <a:p>
            <a:pPr>
              <a:lnSpc>
                <a:spcPct val="100000"/>
              </a:lnSpc>
            </a:pPr>
            <a:r>
              <a:rPr lang="en-US" sz="2600" dirty="0">
                <a:cs typeface="Calibri Light"/>
              </a:rPr>
              <a:t>APPENDIX</a:t>
            </a:r>
          </a:p>
        </p:txBody>
      </p:sp>
    </p:spTree>
    <p:extLst>
      <p:ext uri="{BB962C8B-B14F-4D97-AF65-F5344CB8AC3E}">
        <p14:creationId xmlns:p14="http://schemas.microsoft.com/office/powerpoint/2010/main" val="3812389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Business Questions</a:t>
            </a:r>
            <a:endParaRPr lang="en-US" sz="4000" b="1" dirty="0">
              <a:solidFill>
                <a:schemeClr val="bg1"/>
              </a:solidFill>
              <a:cs typeface="Calibri Light"/>
            </a:endParaRPr>
          </a:p>
        </p:txBody>
      </p:sp>
      <p:sp>
        <p:nvSpPr>
          <p:cNvPr id="3" name="TextBox 2">
            <a:extLst>
              <a:ext uri="{FF2B5EF4-FFF2-40B4-BE49-F238E27FC236}">
                <a16:creationId xmlns:a16="http://schemas.microsoft.com/office/drawing/2014/main" id="{C7F3FF82-093A-F63F-D95B-577783F4D2A1}"/>
              </a:ext>
            </a:extLst>
          </p:cNvPr>
          <p:cNvSpPr txBox="1"/>
          <p:nvPr/>
        </p:nvSpPr>
        <p:spPr>
          <a:xfrm>
            <a:off x="201448" y="1248104"/>
            <a:ext cx="116993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Questions to better understand the user base, these queries could help improve recommendations based on user habits and user preferences.  </a:t>
            </a:r>
          </a:p>
          <a:p>
            <a:endParaRPr lang="en-US" dirty="0">
              <a:cs typeface="Calibri"/>
            </a:endParaRPr>
          </a:p>
        </p:txBody>
      </p:sp>
      <p:sp>
        <p:nvSpPr>
          <p:cNvPr id="5" name="TextBox 4">
            <a:extLst>
              <a:ext uri="{FF2B5EF4-FFF2-40B4-BE49-F238E27FC236}">
                <a16:creationId xmlns:a16="http://schemas.microsoft.com/office/drawing/2014/main" id="{056C509D-0ED4-08AA-63D9-E47D095EA0FD}"/>
              </a:ext>
            </a:extLst>
          </p:cNvPr>
          <p:cNvSpPr txBox="1"/>
          <p:nvPr/>
        </p:nvSpPr>
        <p:spPr>
          <a:xfrm>
            <a:off x="201448" y="2276538"/>
            <a:ext cx="6172200" cy="369332"/>
          </a:xfrm>
          <a:prstGeom prst="rect">
            <a:avLst/>
          </a:prstGeom>
          <a:noFill/>
        </p:spPr>
        <p:txBody>
          <a:bodyPr wrap="square">
            <a:spAutoFit/>
          </a:bodyPr>
          <a:lstStyle/>
          <a:p>
            <a:pPr marL="285750" indent="-285750">
              <a:buFont typeface="Arial"/>
              <a:buChar char="•"/>
            </a:pPr>
            <a:r>
              <a:rPr lang="en-US" dirty="0">
                <a:cs typeface="Calibri"/>
              </a:rPr>
              <a:t>What is the language preference for each user?</a:t>
            </a:r>
          </a:p>
        </p:txBody>
      </p:sp>
      <p:pic>
        <p:nvPicPr>
          <p:cNvPr id="7" name="Picture 6">
            <a:extLst>
              <a:ext uri="{FF2B5EF4-FFF2-40B4-BE49-F238E27FC236}">
                <a16:creationId xmlns:a16="http://schemas.microsoft.com/office/drawing/2014/main" id="{B909B52A-5551-62F9-1E3E-03FEC9B1A4D0}"/>
              </a:ext>
            </a:extLst>
          </p:cNvPr>
          <p:cNvPicPr>
            <a:picLocks noChangeAspect="1"/>
          </p:cNvPicPr>
          <p:nvPr/>
        </p:nvPicPr>
        <p:blipFill>
          <a:blip r:embed="rId2"/>
          <a:stretch>
            <a:fillRect/>
          </a:stretch>
        </p:blipFill>
        <p:spPr>
          <a:xfrm>
            <a:off x="570895" y="3095296"/>
            <a:ext cx="6169970" cy="251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5D17D25D-194E-633F-C9BC-91DFC7B3288E}"/>
              </a:ext>
            </a:extLst>
          </p:cNvPr>
          <p:cNvPicPr>
            <a:picLocks noChangeAspect="1"/>
          </p:cNvPicPr>
          <p:nvPr/>
        </p:nvPicPr>
        <p:blipFill>
          <a:blip r:embed="rId3"/>
          <a:stretch>
            <a:fillRect/>
          </a:stretch>
        </p:blipFill>
        <p:spPr>
          <a:xfrm>
            <a:off x="7247049" y="3095296"/>
            <a:ext cx="4374056" cy="2514600"/>
          </a:xfrm>
          <a:prstGeom prst="rect">
            <a:avLst/>
          </a:prstGeom>
        </p:spPr>
      </p:pic>
    </p:spTree>
    <p:extLst>
      <p:ext uri="{BB962C8B-B14F-4D97-AF65-F5344CB8AC3E}">
        <p14:creationId xmlns:p14="http://schemas.microsoft.com/office/powerpoint/2010/main" val="397856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5675-185C-2D2B-3412-85C32FC17B3C}"/>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Business Questions</a:t>
            </a:r>
            <a:endParaRPr lang="en-US" sz="4000" b="1" dirty="0">
              <a:solidFill>
                <a:schemeClr val="bg1"/>
              </a:solidFill>
              <a:cs typeface="Calibri Light"/>
            </a:endParaRPr>
          </a:p>
        </p:txBody>
      </p:sp>
      <p:sp>
        <p:nvSpPr>
          <p:cNvPr id="3" name="TextBox 2">
            <a:extLst>
              <a:ext uri="{FF2B5EF4-FFF2-40B4-BE49-F238E27FC236}">
                <a16:creationId xmlns:a16="http://schemas.microsoft.com/office/drawing/2014/main" id="{C7F3FF82-093A-F63F-D95B-577783F4D2A1}"/>
              </a:ext>
            </a:extLst>
          </p:cNvPr>
          <p:cNvSpPr txBox="1"/>
          <p:nvPr/>
        </p:nvSpPr>
        <p:spPr>
          <a:xfrm>
            <a:off x="201448" y="1248104"/>
            <a:ext cx="116993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Questions to better understand the user base, these queries could help improve recommendations based on user habits and user preferences.  </a:t>
            </a:r>
          </a:p>
          <a:p>
            <a:endParaRPr lang="en-US" dirty="0">
              <a:cs typeface="Calibri"/>
            </a:endParaRPr>
          </a:p>
        </p:txBody>
      </p:sp>
      <p:sp>
        <p:nvSpPr>
          <p:cNvPr id="7" name="TextBox 6">
            <a:extLst>
              <a:ext uri="{FF2B5EF4-FFF2-40B4-BE49-F238E27FC236}">
                <a16:creationId xmlns:a16="http://schemas.microsoft.com/office/drawing/2014/main" id="{8D4E3588-E315-AFF8-8389-16805754DE72}"/>
              </a:ext>
            </a:extLst>
          </p:cNvPr>
          <p:cNvSpPr txBox="1"/>
          <p:nvPr/>
        </p:nvSpPr>
        <p:spPr>
          <a:xfrm>
            <a:off x="201448" y="2199903"/>
            <a:ext cx="6172200" cy="369332"/>
          </a:xfrm>
          <a:prstGeom prst="rect">
            <a:avLst/>
          </a:prstGeom>
          <a:noFill/>
        </p:spPr>
        <p:txBody>
          <a:bodyPr wrap="square">
            <a:spAutoFit/>
          </a:bodyPr>
          <a:lstStyle/>
          <a:p>
            <a:pPr marL="285750" indent="-285750">
              <a:buFont typeface="Arial"/>
              <a:buChar char="•"/>
            </a:pPr>
            <a:r>
              <a:rPr lang="en-US" dirty="0">
                <a:cs typeface="Calibri"/>
              </a:rPr>
              <a:t>What users listen to both music and podcasts? </a:t>
            </a:r>
          </a:p>
        </p:txBody>
      </p:sp>
      <p:pic>
        <p:nvPicPr>
          <p:cNvPr id="11" name="Picture 10">
            <a:extLst>
              <a:ext uri="{FF2B5EF4-FFF2-40B4-BE49-F238E27FC236}">
                <a16:creationId xmlns:a16="http://schemas.microsoft.com/office/drawing/2014/main" id="{C9443C99-EBC6-D3E0-EEFC-0399F7BE7BDE}"/>
              </a:ext>
            </a:extLst>
          </p:cNvPr>
          <p:cNvPicPr>
            <a:picLocks noChangeAspect="1"/>
          </p:cNvPicPr>
          <p:nvPr/>
        </p:nvPicPr>
        <p:blipFill>
          <a:blip r:embed="rId2"/>
          <a:stretch>
            <a:fillRect/>
          </a:stretch>
        </p:blipFill>
        <p:spPr>
          <a:xfrm>
            <a:off x="396710" y="2904796"/>
            <a:ext cx="5781675" cy="2705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404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006-103F-8C8C-D5C8-E2DD1CE86079}"/>
              </a:ext>
            </a:extLst>
          </p:cNvPr>
          <p:cNvSpPr>
            <a:spLocks noGrp="1"/>
          </p:cNvSpPr>
          <p:nvPr>
            <p:ph type="title"/>
          </p:nvPr>
        </p:nvSpPr>
        <p:spPr>
          <a:xfrm>
            <a:off x="-98933" y="0"/>
            <a:ext cx="12344400" cy="1143000"/>
          </a:xfrm>
          <a:solidFill>
            <a:srgbClr val="1DD460"/>
          </a:solidFill>
        </p:spPr>
        <p:txBody>
          <a:bodyPr>
            <a:normAutofit/>
          </a:bodyPr>
          <a:lstStyle/>
          <a:p>
            <a:r>
              <a:rPr lang="en-US" sz="4000" b="1" dirty="0">
                <a:solidFill>
                  <a:schemeClr val="bg1"/>
                </a:solidFill>
                <a:cs typeface="Calibri Light"/>
              </a:rPr>
              <a:t>     Team Project Progress Board</a:t>
            </a:r>
            <a:endParaRPr lang="en-US" sz="4000" b="1" dirty="0">
              <a:solidFill>
                <a:schemeClr val="bg1"/>
              </a:solidFill>
            </a:endParaRPr>
          </a:p>
        </p:txBody>
      </p:sp>
      <p:graphicFrame>
        <p:nvGraphicFramePr>
          <p:cNvPr id="7" name="Content Placeholder 6">
            <a:extLst>
              <a:ext uri="{FF2B5EF4-FFF2-40B4-BE49-F238E27FC236}">
                <a16:creationId xmlns:a16="http://schemas.microsoft.com/office/drawing/2014/main" id="{64CEC16F-0929-CEE9-D7D9-181A2CD1A791}"/>
              </a:ext>
            </a:extLst>
          </p:cNvPr>
          <p:cNvGraphicFramePr>
            <a:graphicFrameLocks noGrp="1"/>
          </p:cNvGraphicFramePr>
          <p:nvPr>
            <p:ph idx="1"/>
            <p:extLst>
              <p:ext uri="{D42A27DB-BD31-4B8C-83A1-F6EECF244321}">
                <p14:modId xmlns:p14="http://schemas.microsoft.com/office/powerpoint/2010/main" val="2945066232"/>
              </p:ext>
            </p:extLst>
          </p:nvPr>
        </p:nvGraphicFramePr>
        <p:xfrm>
          <a:off x="90488" y="1371600"/>
          <a:ext cx="12011023" cy="5319164"/>
        </p:xfrm>
        <a:graphic>
          <a:graphicData uri="http://schemas.openxmlformats.org/drawingml/2006/table">
            <a:tbl>
              <a:tblPr firstRow="1" bandRow="1">
                <a:tableStyleId>{68D230F3-CF80-4859-8CE7-A43EE81993B5}</a:tableStyleId>
              </a:tblPr>
              <a:tblGrid>
                <a:gridCol w="563017">
                  <a:extLst>
                    <a:ext uri="{9D8B030D-6E8A-4147-A177-3AD203B41FA5}">
                      <a16:colId xmlns:a16="http://schemas.microsoft.com/office/drawing/2014/main" val="977636199"/>
                    </a:ext>
                  </a:extLst>
                </a:gridCol>
                <a:gridCol w="5470646">
                  <a:extLst>
                    <a:ext uri="{9D8B030D-6E8A-4147-A177-3AD203B41FA5}">
                      <a16:colId xmlns:a16="http://schemas.microsoft.com/office/drawing/2014/main" val="3206416922"/>
                    </a:ext>
                  </a:extLst>
                </a:gridCol>
                <a:gridCol w="703770">
                  <a:extLst>
                    <a:ext uri="{9D8B030D-6E8A-4147-A177-3AD203B41FA5}">
                      <a16:colId xmlns:a16="http://schemas.microsoft.com/office/drawing/2014/main" val="1239580508"/>
                    </a:ext>
                  </a:extLst>
                </a:gridCol>
                <a:gridCol w="1707817">
                  <a:extLst>
                    <a:ext uri="{9D8B030D-6E8A-4147-A177-3AD203B41FA5}">
                      <a16:colId xmlns:a16="http://schemas.microsoft.com/office/drawing/2014/main" val="2318863406"/>
                    </a:ext>
                  </a:extLst>
                </a:gridCol>
                <a:gridCol w="3565773">
                  <a:extLst>
                    <a:ext uri="{9D8B030D-6E8A-4147-A177-3AD203B41FA5}">
                      <a16:colId xmlns:a16="http://schemas.microsoft.com/office/drawing/2014/main" val="3603915721"/>
                    </a:ext>
                  </a:extLst>
                </a:gridCol>
              </a:tblGrid>
              <a:tr h="311805">
                <a:tc>
                  <a:txBody>
                    <a:bodyPr/>
                    <a:lstStyle/>
                    <a:p>
                      <a:pPr algn="ctr" fontAlgn="ctr"/>
                      <a:r>
                        <a:rPr lang="en-US" sz="1200" dirty="0">
                          <a:effectLst/>
                        </a:rPr>
                        <a:t>Task</a:t>
                      </a:r>
                      <a:endParaRPr lang="en-US" sz="1200" b="1" dirty="0">
                        <a:effectLst/>
                        <a:latin typeface="Calibri"/>
                      </a:endParaRPr>
                    </a:p>
                  </a:txBody>
                  <a:tcPr marL="9525" marR="9525" marT="952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a:effectLst/>
                        </a:rPr>
                        <a:t>Task Name</a:t>
                      </a:r>
                      <a:endParaRPr lang="en-US" sz="1200" b="1" dirty="0">
                        <a:effectLst/>
                        <a:latin typeface="Calibri"/>
                      </a:endParaRPr>
                    </a:p>
                  </a:txBody>
                  <a:tcPr marL="9525" marR="9525" marT="952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US" sz="1200">
                          <a:effectLst/>
                        </a:rPr>
                        <a:t>Status</a:t>
                      </a:r>
                      <a:endParaRPr lang="en-US" sz="1200" b="1">
                        <a:effectLst/>
                        <a:latin typeface="Calibri"/>
                      </a:endParaRPr>
                    </a:p>
                  </a:txBody>
                  <a:tcPr marL="9525" marR="9525" marT="952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a:effectLst/>
                        </a:rPr>
                        <a:t>Completed By</a:t>
                      </a:r>
                      <a:endParaRPr lang="en-US" sz="1200" b="1">
                        <a:effectLst/>
                        <a:latin typeface="Calibri"/>
                      </a:endParaRPr>
                    </a:p>
                  </a:txBody>
                  <a:tcPr marL="9525" marR="9525" marT="952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a:effectLst/>
                        </a:rPr>
                        <a:t>Additional Notes</a:t>
                      </a:r>
                      <a:endParaRPr lang="en-US" sz="1200" b="1">
                        <a:effectLst/>
                        <a:latin typeface="Calibri"/>
                      </a:endParaRPr>
                    </a:p>
                  </a:txBody>
                  <a:tcPr marL="9525" marR="9525" marT="952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7442236"/>
                  </a:ext>
                </a:extLst>
              </a:tr>
              <a:tr h="477174">
                <a:tc>
                  <a:txBody>
                    <a:bodyPr/>
                    <a:lstStyle/>
                    <a:p>
                      <a:pPr algn="ctr" fontAlgn="ctr"/>
                      <a:r>
                        <a:rPr lang="en-US" sz="1200">
                          <a:effectLst/>
                        </a:rPr>
                        <a:t>1</a:t>
                      </a:r>
                      <a:endParaRPr lang="en-US" sz="1200">
                        <a:effectLst/>
                        <a:latin typeface="Calibri"/>
                      </a:endParaRP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fontAlgn="t"/>
                      <a:r>
                        <a:rPr lang="en-US" sz="1200" dirty="0">
                          <a:effectLst/>
                        </a:rPr>
                        <a:t>Document with team name, group members, and which project you will work on. If the project is your own idea, a requirements document must be submitted and approved. </a:t>
                      </a:r>
                      <a:endParaRPr lang="en-US" sz="1200" dirty="0">
                        <a:effectLst/>
                        <a:latin typeface="Calibri"/>
                      </a:endParaRP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dirty="0">
                        <a:solidFill>
                          <a:srgbClr val="006100"/>
                        </a:solidFill>
                        <a:effectLst/>
                        <a:latin typeface="Calibri"/>
                      </a:endParaRP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fontAlgn="t"/>
                      <a:r>
                        <a:rPr lang="en-US" sz="1200">
                          <a:effectLst/>
                        </a:rPr>
                        <a:t>Tim Tieng, Peter Broecker, </a:t>
                      </a:r>
                      <a:r>
                        <a:rPr lang="en-US" sz="1200" b="0" u="none" strike="noStrike" noProof="0">
                          <a:effectLst/>
                        </a:rPr>
                        <a:t>Gustavo Gyotoku</a:t>
                      </a:r>
                      <a:endParaRPr lang="en-US" sz="1200" dirty="0"/>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marL="0" indent="0" fontAlgn="b">
                        <a:buNone/>
                      </a:pPr>
                      <a:r>
                        <a:rPr lang="en-US" sz="1200">
                          <a:effectLst/>
                        </a:rPr>
                        <a:t>This task was completed as a group through team conversations and brainstorming sessions</a:t>
                      </a:r>
                      <a:endParaRPr lang="en-US" sz="1200">
                        <a:effectLst/>
                        <a:latin typeface="Calibri"/>
                      </a:endParaRP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80238154"/>
                  </a:ext>
                </a:extLst>
              </a:tr>
              <a:tr h="239664">
                <a:tc>
                  <a:txBody>
                    <a:bodyPr/>
                    <a:lstStyle/>
                    <a:p>
                      <a:pPr algn="ctr" fontAlgn="ctr"/>
                      <a:r>
                        <a:rPr lang="en-US" sz="1200">
                          <a:effectLst/>
                        </a:rPr>
                        <a:t>2</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Data analysis of the facts listing entities, attributes, and relationships in the data model. </a:t>
                      </a:r>
                      <a:endParaRPr lang="en-US" sz="1200" dirty="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dirty="0">
                        <a:solidFill>
                          <a:srgbClr val="006100"/>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Tim Tieng, Peter </a:t>
                      </a:r>
                      <a:r>
                        <a:rPr lang="en-US" sz="1200" dirty="0" err="1">
                          <a:effectLst/>
                        </a:rPr>
                        <a:t>Broecker</a:t>
                      </a:r>
                      <a:r>
                        <a:rPr lang="en-US" sz="1200" dirty="0">
                          <a:effectLst/>
                        </a:rPr>
                        <a:t>, </a:t>
                      </a:r>
                      <a:r>
                        <a:rPr lang="en-US" sz="1200" b="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marL="0" indent="0" fontAlgn="b">
                        <a:buNone/>
                      </a:pPr>
                      <a:r>
                        <a:rPr lang="en-US" sz="1200">
                          <a:effectLst/>
                        </a:rPr>
                        <a:t>This task was completed as a group through team conversations and brainstorming sessions</a:t>
                      </a:r>
                      <a:endParaRPr lang="en-US" sz="1200" dirty="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51155627"/>
                  </a:ext>
                </a:extLst>
              </a:tr>
              <a:tr h="478203">
                <a:tc>
                  <a:txBody>
                    <a:bodyPr/>
                    <a:lstStyle/>
                    <a:p>
                      <a:pPr algn="ctr" fontAlgn="ctr"/>
                      <a:r>
                        <a:rPr lang="en-US" sz="1200">
                          <a:effectLst/>
                        </a:rPr>
                        <a:t>3</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Conceptual data model diagram. </a:t>
                      </a:r>
                      <a:endParaRPr lang="en-US" sz="1200" dirty="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Tim Tieng, Peter </a:t>
                      </a:r>
                      <a:r>
                        <a:rPr lang="en-US" sz="1200" dirty="0" err="1">
                          <a:effectLst/>
                        </a:rPr>
                        <a:t>Broecker</a:t>
                      </a:r>
                      <a:r>
                        <a:rPr lang="en-US" sz="1200" dirty="0">
                          <a:effectLst/>
                        </a:rPr>
                        <a:t>, </a:t>
                      </a:r>
                      <a:r>
                        <a:rPr lang="en-US" sz="1200" b="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marL="0" indent="0" fontAlgn="b">
                        <a:buNone/>
                      </a:pPr>
                      <a:r>
                        <a:rPr lang="en-US" sz="1200" dirty="0">
                          <a:effectLst/>
                        </a:rPr>
                        <a:t>This task was completed through collaborative sessions and feedback loops</a:t>
                      </a:r>
                      <a:endParaRPr lang="en-US" sz="1200" dirty="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73867469"/>
                  </a:ext>
                </a:extLst>
              </a:tr>
              <a:tr h="477174">
                <a:tc>
                  <a:txBody>
                    <a:bodyPr/>
                    <a:lstStyle/>
                    <a:p>
                      <a:pPr algn="ctr" fontAlgn="ctr"/>
                      <a:r>
                        <a:rPr lang="en-US" sz="1200">
                          <a:effectLst/>
                        </a:rPr>
                        <a:t>4</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Logical data model diagram. </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Tim Tieng, Peter </a:t>
                      </a:r>
                      <a:r>
                        <a:rPr lang="en-US" sz="1200" dirty="0" err="1">
                          <a:effectLst/>
                        </a:rPr>
                        <a:t>Broecker</a:t>
                      </a:r>
                      <a:r>
                        <a:rPr lang="en-US" sz="1200" dirty="0">
                          <a:effectLst/>
                        </a:rPr>
                        <a:t>, </a:t>
                      </a:r>
                      <a:r>
                        <a:rPr lang="en-US" sz="1200" b="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marL="0" indent="0" fontAlgn="b">
                        <a:buNone/>
                      </a:pPr>
                      <a:r>
                        <a:rPr lang="en-US" sz="1200">
                          <a:effectLst/>
                        </a:rPr>
                        <a:t>This task was completed through collaborative sessions and feedback loops</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97845221"/>
                  </a:ext>
                </a:extLst>
              </a:tr>
              <a:tr h="477174">
                <a:tc>
                  <a:txBody>
                    <a:bodyPr/>
                    <a:lstStyle/>
                    <a:p>
                      <a:pPr algn="ctr" fontAlgn="ctr"/>
                      <a:r>
                        <a:rPr lang="en-US" sz="1200">
                          <a:effectLst/>
                        </a:rPr>
                        <a:t>5</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Identification of your external data model and data logic. </a:t>
                      </a:r>
                      <a:endParaRPr lang="en-US" sz="1200" dirty="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dirty="0">
                        <a:solidFill>
                          <a:srgbClr val="006100"/>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Tim Tieng, Peter </a:t>
                      </a:r>
                      <a:r>
                        <a:rPr lang="en-US" sz="1200" dirty="0" err="1">
                          <a:effectLst/>
                        </a:rPr>
                        <a:t>Broecker</a:t>
                      </a:r>
                      <a:r>
                        <a:rPr lang="en-US" sz="1200" dirty="0">
                          <a:effectLst/>
                        </a:rPr>
                        <a:t>, </a:t>
                      </a:r>
                      <a:r>
                        <a:rPr lang="en-US" sz="1200" b="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b"/>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35232634"/>
                  </a:ext>
                </a:extLst>
              </a:tr>
              <a:tr h="321073">
                <a:tc>
                  <a:txBody>
                    <a:bodyPr/>
                    <a:lstStyle/>
                    <a:p>
                      <a:pPr algn="ctr" fontAlgn="ctr"/>
                      <a:r>
                        <a:rPr lang="en-US" sz="1200">
                          <a:effectLst/>
                        </a:rPr>
                        <a:t>6</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Basic layout of all application screens. </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a:solidFill>
                          <a:srgbClr val="9C0006"/>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lvl="0">
                        <a:buNone/>
                      </a:pPr>
                      <a:r>
                        <a:rPr lang="en-US" sz="1200" b="0" i="0" u="none" strike="noStrike" noProof="0" dirty="0">
                          <a:effectLst/>
                        </a:rPr>
                        <a:t>Peter </a:t>
                      </a:r>
                      <a:r>
                        <a:rPr lang="en-US" sz="1200" b="0" i="0" u="none" strike="noStrike" noProof="0" dirty="0" err="1">
                          <a:effectLst/>
                        </a:rPr>
                        <a:t>Broecker</a:t>
                      </a:r>
                      <a:r>
                        <a:rPr lang="en-US" sz="1200" b="0" i="0" u="none" strike="noStrike" noProof="0" dirty="0">
                          <a:effectLst/>
                        </a:rPr>
                        <a:t>,</a:t>
                      </a:r>
                    </a:p>
                    <a:p>
                      <a:pPr lvl="0">
                        <a:buNone/>
                      </a:pPr>
                      <a:r>
                        <a:rPr lang="en-US" sz="1200" b="0" i="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b"/>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14297294"/>
                  </a:ext>
                </a:extLst>
              </a:tr>
              <a:tr h="477174">
                <a:tc>
                  <a:txBody>
                    <a:bodyPr/>
                    <a:lstStyle/>
                    <a:p>
                      <a:pPr algn="ctr" fontAlgn="ctr"/>
                      <a:r>
                        <a:rPr lang="en-US" sz="1200">
                          <a:effectLst/>
                        </a:rPr>
                        <a:t>7</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Diagram of each screen used in the application.</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a:solidFill>
                          <a:srgbClr val="9C0006"/>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Tim Tieng, Peter </a:t>
                      </a:r>
                      <a:r>
                        <a:rPr lang="en-US" sz="1200" dirty="0" err="1">
                          <a:effectLst/>
                        </a:rPr>
                        <a:t>Broecker</a:t>
                      </a:r>
                      <a:r>
                        <a:rPr lang="en-US" sz="1200" dirty="0">
                          <a:effectLst/>
                        </a:rPr>
                        <a:t>, </a:t>
                      </a:r>
                      <a:r>
                        <a:rPr lang="en-US" sz="1200" b="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b"/>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62976162"/>
                  </a:ext>
                </a:extLst>
              </a:tr>
              <a:tr h="477174">
                <a:tc>
                  <a:txBody>
                    <a:bodyPr/>
                    <a:lstStyle/>
                    <a:p>
                      <a:pPr algn="ctr" fontAlgn="ctr"/>
                      <a:r>
                        <a:rPr lang="en-US" sz="1200">
                          <a:effectLst/>
                        </a:rPr>
                        <a:t>8</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SQL up/down script to implement the internal model with initial data.</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a:solidFill>
                          <a:srgbClr val="9C5700"/>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Tim Tieng, Peter </a:t>
                      </a:r>
                      <a:r>
                        <a:rPr lang="en-US" sz="1200" dirty="0" err="1">
                          <a:effectLst/>
                        </a:rPr>
                        <a:t>Broecker</a:t>
                      </a:r>
                      <a:r>
                        <a:rPr lang="en-US" sz="1200" dirty="0">
                          <a:effectLst/>
                        </a:rPr>
                        <a:t>, </a:t>
                      </a:r>
                      <a:r>
                        <a:rPr lang="en-US" sz="1200" b="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b"/>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63650064"/>
                  </a:ext>
                </a:extLst>
              </a:tr>
              <a:tr h="321073">
                <a:tc>
                  <a:txBody>
                    <a:bodyPr/>
                    <a:lstStyle/>
                    <a:p>
                      <a:pPr algn="ctr" fontAlgn="ctr"/>
                      <a:r>
                        <a:rPr lang="en-US" sz="1200">
                          <a:effectLst/>
                        </a:rPr>
                        <a:t>9</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SQL up/down Script to load/migrate in existing data. </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dirty="0">
                        <a:solidFill>
                          <a:srgbClr val="9C5700"/>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dirty="0">
                          <a:effectLst/>
                        </a:rPr>
                        <a:t>Tim Tieng, Peter </a:t>
                      </a:r>
                      <a:r>
                        <a:rPr lang="en-US" sz="1200" dirty="0" err="1">
                          <a:effectLst/>
                        </a:rPr>
                        <a:t>Broecker</a:t>
                      </a:r>
                      <a:r>
                        <a:rPr lang="en-US" sz="1200" dirty="0">
                          <a:effectLst/>
                        </a:rPr>
                        <a:t>, </a:t>
                      </a:r>
                      <a:r>
                        <a:rPr lang="en-US" sz="1200" b="0" u="none" strike="noStrike" noProof="0" dirty="0">
                          <a:effectLst/>
                        </a:rPr>
                        <a:t>Gustavo Gyotoku</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b"/>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72590856"/>
                  </a:ext>
                </a:extLst>
              </a:tr>
              <a:tr h="321073">
                <a:tc>
                  <a:txBody>
                    <a:bodyPr/>
                    <a:lstStyle/>
                    <a:p>
                      <a:pPr algn="ctr" fontAlgn="ctr"/>
                      <a:r>
                        <a:rPr lang="en-US" sz="1200">
                          <a:effectLst/>
                        </a:rPr>
                        <a:t>10</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SQL up/down script of data logic for the external data model.</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a:solidFill>
                          <a:srgbClr val="9C5700"/>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lvl="0">
                        <a:buNone/>
                      </a:pPr>
                      <a:r>
                        <a:rPr lang="en-US" sz="1200" b="0" i="0" u="none" strike="noStrike" noProof="0" dirty="0">
                          <a:effectLst/>
                          <a:latin typeface="Calibri"/>
                        </a:rPr>
                        <a:t>Tim Tieng, Peter </a:t>
                      </a:r>
                      <a:r>
                        <a:rPr lang="en-US" sz="1200" b="0" i="0" u="none" strike="noStrike" noProof="0" dirty="0" err="1">
                          <a:effectLst/>
                          <a:latin typeface="Calibri"/>
                        </a:rPr>
                        <a:t>Broecker</a:t>
                      </a:r>
                      <a:r>
                        <a:rPr lang="en-US" sz="1200" b="0" i="0" u="none" strike="noStrike" noProof="0" dirty="0">
                          <a:effectLst/>
                          <a:latin typeface="Calibri"/>
                        </a:rPr>
                        <a:t>,</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b"/>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8050383"/>
                  </a:ext>
                </a:extLst>
              </a:tr>
              <a:tr h="321073">
                <a:tc>
                  <a:txBody>
                    <a:bodyPr/>
                    <a:lstStyle/>
                    <a:p>
                      <a:pPr algn="ctr" fontAlgn="ctr"/>
                      <a:r>
                        <a:rPr lang="en-US" sz="1200">
                          <a:effectLst/>
                        </a:rPr>
                        <a:t>11</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t"/>
                      <a:r>
                        <a:rPr lang="en-US" sz="1200">
                          <a:effectLst/>
                        </a:rPr>
                        <a:t>Implementation of the application itself. </a:t>
                      </a:r>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a:solidFill>
                          <a:srgbClr val="9C0006"/>
                        </a:solidFill>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lvl="0">
                        <a:buNone/>
                      </a:pPr>
                      <a:r>
                        <a:rPr lang="en-US" sz="1200" b="0" i="0" u="none" strike="noStrike" noProof="0" dirty="0">
                          <a:effectLst/>
                        </a:rPr>
                        <a:t>Tim Tieng, Peter </a:t>
                      </a:r>
                      <a:r>
                        <a:rPr lang="en-US" sz="1200" b="0" i="0" u="none" strike="noStrike" noProof="0" dirty="0" err="1">
                          <a:effectLst/>
                        </a:rPr>
                        <a:t>Broecker</a:t>
                      </a:r>
                      <a:r>
                        <a:rPr lang="en-US" sz="1200" b="0" i="0" u="none" strike="noStrike" noProof="0" dirty="0">
                          <a:effectLst/>
                        </a:rPr>
                        <a:t>,</a:t>
                      </a:r>
                      <a:endParaRPr lang="en-US" sz="1200" dirty="0"/>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fontAlgn="b"/>
                      <a:endParaRPr lang="en-US" sz="1200">
                        <a:effectLst/>
                        <a:latin typeface="Calibri"/>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22066147"/>
                  </a:ext>
                </a:extLst>
              </a:tr>
              <a:tr h="321073">
                <a:tc>
                  <a:txBody>
                    <a:bodyPr/>
                    <a:lstStyle/>
                    <a:p>
                      <a:pPr algn="ctr" fontAlgn="ctr"/>
                      <a:r>
                        <a:rPr lang="en-US" sz="1200">
                          <a:effectLst/>
                        </a:rPr>
                        <a:t>12</a:t>
                      </a:r>
                      <a:endParaRPr lang="en-US" sz="1200">
                        <a:effectLst/>
                        <a:latin typeface="Calibri"/>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fontAlgn="t"/>
                      <a:r>
                        <a:rPr lang="en-US" sz="1200">
                          <a:effectLst/>
                        </a:rPr>
                        <a:t>A team log recording individual and group contributions to the project, including when and by whom. </a:t>
                      </a:r>
                      <a:endParaRPr lang="en-US" sz="1200">
                        <a:effectLst/>
                        <a:latin typeface="Calibri"/>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algn="ctr" fontAlgn="t"/>
                      <a:r>
                        <a:rPr lang="en-US" sz="1200">
                          <a:effectLst/>
                        </a:rPr>
                        <a:t>Complete</a:t>
                      </a:r>
                      <a:endParaRPr lang="en-US" sz="1200">
                        <a:solidFill>
                          <a:srgbClr val="006100"/>
                        </a:solidFill>
                        <a:effectLst/>
                        <a:latin typeface="Calibri"/>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fontAlgn="t"/>
                      <a:r>
                        <a:rPr lang="en-US" sz="1200" dirty="0">
                          <a:effectLst/>
                        </a:rPr>
                        <a:t>Tim Tieng</a:t>
                      </a:r>
                      <a:endParaRPr lang="en-US" sz="1200" dirty="0">
                        <a:effectLst/>
                        <a:latin typeface="Calibri"/>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fontAlgn="b"/>
                      <a:endParaRPr lang="en-US" sz="1200" dirty="0">
                        <a:effectLst/>
                        <a:latin typeface="Calibri"/>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1555548"/>
                  </a:ext>
                </a:extLst>
              </a:tr>
            </a:tbl>
          </a:graphicData>
        </a:graphic>
      </p:graphicFrame>
    </p:spTree>
    <p:extLst>
      <p:ext uri="{BB962C8B-B14F-4D97-AF65-F5344CB8AC3E}">
        <p14:creationId xmlns:p14="http://schemas.microsoft.com/office/powerpoint/2010/main" val="353534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cs typeface="Calibri Light"/>
              </a:rPr>
              <a:t>     Appendix</a:t>
            </a:r>
            <a:endParaRPr lang="en-US" sz="4000" b="1" dirty="0">
              <a:cs typeface="Calibri Light"/>
            </a:endParaRPr>
          </a:p>
        </p:txBody>
      </p:sp>
    </p:spTree>
    <p:extLst>
      <p:ext uri="{BB962C8B-B14F-4D97-AF65-F5344CB8AC3E}">
        <p14:creationId xmlns:p14="http://schemas.microsoft.com/office/powerpoint/2010/main" val="692392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table&#10;&#10;Description automatically generated">
            <a:extLst>
              <a:ext uri="{FF2B5EF4-FFF2-40B4-BE49-F238E27FC236}">
                <a16:creationId xmlns:a16="http://schemas.microsoft.com/office/drawing/2014/main" id="{AE678CC8-A44E-DAB6-5F51-19EE5FDE422B}"/>
              </a:ext>
            </a:extLst>
          </p:cNvPr>
          <p:cNvPicPr>
            <a:picLocks noChangeAspect="1"/>
          </p:cNvPicPr>
          <p:nvPr/>
        </p:nvPicPr>
        <p:blipFill rotWithShape="1">
          <a:blip r:embed="rId2"/>
          <a:srcRect r="-84" b="4009"/>
          <a:stretch/>
        </p:blipFill>
        <p:spPr>
          <a:xfrm>
            <a:off x="2719387" y="1381891"/>
            <a:ext cx="6753225" cy="49817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1">
            <a:extLst>
              <a:ext uri="{FF2B5EF4-FFF2-40B4-BE49-F238E27FC236}">
                <a16:creationId xmlns:a16="http://schemas.microsoft.com/office/drawing/2014/main" id="{312BE6C6-9F77-E559-D1E6-15487CC91A60}"/>
              </a:ext>
            </a:extLst>
          </p:cNvPr>
          <p:cNvSpPr txBox="1">
            <a:spLocks/>
          </p:cNvSpPr>
          <p:nvPr/>
        </p:nvSpPr>
        <p:spPr>
          <a:xfrm>
            <a:off x="-76200" y="0"/>
            <a:ext cx="12344400" cy="1143000"/>
          </a:xfrm>
          <a:prstGeom prst="rect">
            <a:avLst/>
          </a:prstGeom>
          <a:solidFill>
            <a:srgbClr val="1DD4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cs typeface="Calibri Light"/>
              </a:rPr>
              <a:t>     Additional Diagrams</a:t>
            </a:r>
            <a:endParaRPr lang="en-US" sz="4000" b="1" dirty="0">
              <a:solidFill>
                <a:schemeClr val="bg1">
                  <a:lumMod val="50000"/>
                </a:schemeClr>
              </a:solidFill>
            </a:endParaRPr>
          </a:p>
        </p:txBody>
      </p:sp>
    </p:spTree>
    <p:extLst>
      <p:ext uri="{BB962C8B-B14F-4D97-AF65-F5344CB8AC3E}">
        <p14:creationId xmlns:p14="http://schemas.microsoft.com/office/powerpoint/2010/main" val="1210635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F92B57A8-34E7-C292-8E8A-F0F522D921D3}"/>
              </a:ext>
            </a:extLst>
          </p:cNvPr>
          <p:cNvSpPr txBox="1">
            <a:spLocks/>
          </p:cNvSpPr>
          <p:nvPr/>
        </p:nvSpPr>
        <p:spPr>
          <a:xfrm>
            <a:off x="-76200" y="-142875"/>
            <a:ext cx="12344400" cy="7067549"/>
          </a:xfrm>
          <a:prstGeom prst="rect">
            <a:avLst/>
          </a:prstGeom>
          <a:solidFill>
            <a:srgbClr val="1DD46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400" b="1" dirty="0">
              <a:solidFill>
                <a:schemeClr val="bg1"/>
              </a:solidFill>
            </a:endParaRPr>
          </a:p>
        </p:txBody>
      </p:sp>
      <p:sp>
        <p:nvSpPr>
          <p:cNvPr id="3" name="Title 5">
            <a:extLst>
              <a:ext uri="{FF2B5EF4-FFF2-40B4-BE49-F238E27FC236}">
                <a16:creationId xmlns:a16="http://schemas.microsoft.com/office/drawing/2014/main" id="{5F29C3FD-AC3E-98C9-23FA-C636F9B48874}"/>
              </a:ext>
            </a:extLst>
          </p:cNvPr>
          <p:cNvSpPr txBox="1">
            <a:spLocks/>
          </p:cNvSpPr>
          <p:nvPr/>
        </p:nvSpPr>
        <p:spPr>
          <a:xfrm>
            <a:off x="80961" y="3040033"/>
            <a:ext cx="12030075" cy="701731"/>
          </a:xfrm>
          <a:prstGeom prst="rect">
            <a:avLst/>
          </a:prstGeom>
          <a:solidFill>
            <a:srgbClr val="1DD460"/>
          </a:solidFill>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Thank You!</a:t>
            </a:r>
          </a:p>
        </p:txBody>
      </p:sp>
      <p:sp>
        <p:nvSpPr>
          <p:cNvPr id="4" name="Title 5">
            <a:extLst>
              <a:ext uri="{FF2B5EF4-FFF2-40B4-BE49-F238E27FC236}">
                <a16:creationId xmlns:a16="http://schemas.microsoft.com/office/drawing/2014/main" id="{94AE4D36-D89C-4082-DD50-EADE34180092}"/>
              </a:ext>
            </a:extLst>
          </p:cNvPr>
          <p:cNvSpPr txBox="1">
            <a:spLocks/>
          </p:cNvSpPr>
          <p:nvPr/>
        </p:nvSpPr>
        <p:spPr>
          <a:xfrm>
            <a:off x="1704974" y="5164138"/>
            <a:ext cx="8782050" cy="923330"/>
          </a:xfrm>
          <a:prstGeom prst="rect">
            <a:avLst/>
          </a:prstGeom>
          <a:solidFill>
            <a:srgbClr val="1DD460"/>
          </a:solidFill>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rPr>
              <a:t>Final Project 2022/12/18</a:t>
            </a:r>
          </a:p>
          <a:p>
            <a:pPr algn="ctr"/>
            <a:endParaRPr lang="en-US" sz="2000" b="1" dirty="0">
              <a:solidFill>
                <a:schemeClr val="bg1"/>
              </a:solidFill>
            </a:endParaRPr>
          </a:p>
          <a:p>
            <a:pPr algn="ctr"/>
            <a:r>
              <a:rPr lang="en-US" sz="2000" b="1" dirty="0">
                <a:solidFill>
                  <a:schemeClr val="bg1"/>
                </a:solidFill>
              </a:rPr>
              <a:t>Tim Tieng, Peter </a:t>
            </a:r>
            <a:r>
              <a:rPr lang="en-US" sz="2000" b="1" dirty="0" err="1">
                <a:solidFill>
                  <a:schemeClr val="bg1"/>
                </a:solidFill>
              </a:rPr>
              <a:t>Broecker</a:t>
            </a:r>
            <a:r>
              <a:rPr lang="en-US" sz="2000" b="1" dirty="0">
                <a:solidFill>
                  <a:schemeClr val="bg1"/>
                </a:solidFill>
              </a:rPr>
              <a:t>, Gustavo Gyotoku</a:t>
            </a:r>
          </a:p>
        </p:txBody>
      </p:sp>
    </p:spTree>
    <p:extLst>
      <p:ext uri="{BB962C8B-B14F-4D97-AF65-F5344CB8AC3E}">
        <p14:creationId xmlns:p14="http://schemas.microsoft.com/office/powerpoint/2010/main" val="245037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highlight>
                  <a:srgbClr val="1DD460"/>
                </a:highlight>
              </a:rPr>
              <a:t>     Introduction / Solution</a:t>
            </a:r>
          </a:p>
        </p:txBody>
      </p:sp>
      <p:sp>
        <p:nvSpPr>
          <p:cNvPr id="4" name="Text Placeholder 3">
            <a:extLst>
              <a:ext uri="{FF2B5EF4-FFF2-40B4-BE49-F238E27FC236}">
                <a16:creationId xmlns:a16="http://schemas.microsoft.com/office/drawing/2014/main" id="{9D5D4D41-86FE-FD55-AD74-DB00ADFCE084}"/>
              </a:ext>
            </a:extLst>
          </p:cNvPr>
          <p:cNvSpPr>
            <a:spLocks noGrp="1"/>
          </p:cNvSpPr>
          <p:nvPr>
            <p:ph idx="1"/>
          </p:nvPr>
        </p:nvSpPr>
        <p:spPr>
          <a:xfrm>
            <a:off x="838201" y="1825625"/>
            <a:ext cx="5257800" cy="4820834"/>
          </a:xfrm>
        </p:spPr>
        <p:txBody>
          <a:bodyPr vert="horz" lIns="91440" tIns="45720" rIns="91440" bIns="45720" rtlCol="0" anchor="t">
            <a:normAutofit/>
          </a:bodyPr>
          <a:lstStyle/>
          <a:p>
            <a:pPr>
              <a:buFont typeface="Wingdings" panose="05000000000000000000" pitchFamily="2" charset="2"/>
              <a:buChar char="§"/>
            </a:pPr>
            <a:r>
              <a:rPr lang="en-US" sz="2600" dirty="0">
                <a:solidFill>
                  <a:schemeClr val="bg2">
                    <a:lumMod val="50000"/>
                  </a:schemeClr>
                </a:solidFill>
              </a:rPr>
              <a:t>Our company provides millions of songs from various artists available for streaming. We offer over a million songs available to stream and even have playlists organized by genre with endless hours of podcasts and audiobooks from a variety of genres. Given the sheer size of data, it is necessary to have a strong database system. This means that queries should be efficient and reliable.</a:t>
            </a:r>
          </a:p>
          <a:p>
            <a:pPr marL="457200" lvl="1" indent="0">
              <a:buNone/>
            </a:pPr>
            <a:endParaRPr lang="en-US" dirty="0"/>
          </a:p>
          <a:p>
            <a:pPr marL="457200" lvl="1" indent="0">
              <a:buNone/>
            </a:pPr>
            <a:endParaRPr lang="en-US" dirty="0">
              <a:solidFill>
                <a:schemeClr val="tx1">
                  <a:lumMod val="75000"/>
                  <a:lumOff val="25000"/>
                </a:schemeClr>
              </a:solidFill>
            </a:endParaRPr>
          </a:p>
        </p:txBody>
      </p:sp>
      <p:sp>
        <p:nvSpPr>
          <p:cNvPr id="10" name="Text Placeholder 3">
            <a:extLst>
              <a:ext uri="{FF2B5EF4-FFF2-40B4-BE49-F238E27FC236}">
                <a16:creationId xmlns:a16="http://schemas.microsoft.com/office/drawing/2014/main" id="{B73B4EEF-4681-F80A-BA1C-334D532E07B6}"/>
              </a:ext>
            </a:extLst>
          </p:cNvPr>
          <p:cNvSpPr txBox="1">
            <a:spLocks/>
          </p:cNvSpPr>
          <p:nvPr/>
        </p:nvSpPr>
        <p:spPr>
          <a:xfrm>
            <a:off x="6096001" y="1825624"/>
            <a:ext cx="5257800" cy="4820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Since the data in our 17 year old database has outgrown our system to support it, we need to work on a new iteration of the RDBMS. In the next couple of months, we will meet with key stakeholders and capture all business requirements.</a:t>
            </a:r>
          </a:p>
          <a:p>
            <a:pPr marL="0" indent="0">
              <a:buNone/>
            </a:pPr>
            <a:endParaRPr lang="en-US" sz="2600" dirty="0">
              <a:solidFill>
                <a:schemeClr val="bg2">
                  <a:lumMod val="50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rPr>
              <a:t>     Data Analysis</a:t>
            </a:r>
            <a:endParaRPr lang="en-US" sz="4000" dirty="0"/>
          </a:p>
        </p:txBody>
      </p:sp>
      <p:sp>
        <p:nvSpPr>
          <p:cNvPr id="10" name="Text Placeholder 3">
            <a:extLst>
              <a:ext uri="{FF2B5EF4-FFF2-40B4-BE49-F238E27FC236}">
                <a16:creationId xmlns:a16="http://schemas.microsoft.com/office/drawing/2014/main" id="{B73B4EEF-4681-F80A-BA1C-334D532E07B6}"/>
              </a:ext>
            </a:extLst>
          </p:cNvPr>
          <p:cNvSpPr txBox="1">
            <a:spLocks/>
          </p:cNvSpPr>
          <p:nvPr/>
        </p:nvSpPr>
        <p:spPr>
          <a:xfrm>
            <a:off x="6810233" y="1825624"/>
            <a:ext cx="5158854" cy="4820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sz="2600"/>
          </a:p>
        </p:txBody>
      </p:sp>
      <p:sp>
        <p:nvSpPr>
          <p:cNvPr id="3" name="Text Placeholder 3">
            <a:extLst>
              <a:ext uri="{FF2B5EF4-FFF2-40B4-BE49-F238E27FC236}">
                <a16:creationId xmlns:a16="http://schemas.microsoft.com/office/drawing/2014/main" id="{CD852843-5673-CB8F-4591-782B67CCC006}"/>
              </a:ext>
            </a:extLst>
          </p:cNvPr>
          <p:cNvSpPr txBox="1">
            <a:spLocks/>
          </p:cNvSpPr>
          <p:nvPr/>
        </p:nvSpPr>
        <p:spPr>
          <a:xfrm>
            <a:off x="838200" y="1445419"/>
            <a:ext cx="10515600" cy="3967162"/>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spcBef>
                <a:spcPts val="0"/>
              </a:spcBef>
              <a:buAutoNum type="arabicPeriod"/>
            </a:pPr>
            <a:r>
              <a:rPr lang="en-US" sz="2600" dirty="0">
                <a:solidFill>
                  <a:schemeClr val="bg2">
                    <a:lumMod val="50000"/>
                  </a:schemeClr>
                </a:solidFill>
                <a:ea typeface="+mn-lt"/>
                <a:cs typeface="+mn-lt"/>
              </a:rPr>
              <a:t>Users should be able to “like” a song.</a:t>
            </a:r>
          </a:p>
          <a:p>
            <a:pPr marL="514350" indent="-514350">
              <a:lnSpc>
                <a:spcPct val="150000"/>
              </a:lnSpc>
              <a:spcBef>
                <a:spcPts val="0"/>
              </a:spcBef>
              <a:buAutoNum type="arabicPeriod"/>
            </a:pPr>
            <a:r>
              <a:rPr lang="en-US" sz="2600" dirty="0">
                <a:solidFill>
                  <a:schemeClr val="bg2">
                    <a:lumMod val="50000"/>
                  </a:schemeClr>
                </a:solidFill>
                <a:ea typeface="+mn-lt"/>
                <a:cs typeface="+mn-lt"/>
              </a:rPr>
              <a:t>Users should be able to see different categories of genres.</a:t>
            </a:r>
            <a:endParaRPr lang="en-US" sz="2600" dirty="0">
              <a:solidFill>
                <a:schemeClr val="bg2">
                  <a:lumMod val="50000"/>
                </a:schemeClr>
              </a:solidFill>
              <a:cs typeface="Calibri"/>
            </a:endParaRPr>
          </a:p>
          <a:p>
            <a:pPr lvl="1">
              <a:lnSpc>
                <a:spcPct val="150000"/>
              </a:lnSpc>
              <a:spcBef>
                <a:spcPts val="0"/>
              </a:spcBef>
              <a:spcAft>
                <a:spcPts val="800"/>
              </a:spcAft>
              <a:buFont typeface="Wingdings,Sans-Serif" panose="05000000000000000000" pitchFamily="2" charset="2"/>
              <a:buChar char="§"/>
            </a:pPr>
            <a:r>
              <a:rPr lang="en-US" sz="2600" dirty="0">
                <a:solidFill>
                  <a:schemeClr val="bg2">
                    <a:lumMod val="50000"/>
                  </a:schemeClr>
                </a:solidFill>
                <a:ea typeface="+mn-lt"/>
                <a:cs typeface="+mn-lt"/>
              </a:rPr>
              <a:t> Under these categories, users should be able to see song selections.</a:t>
            </a:r>
            <a:endParaRPr lang="en-US" sz="2600" dirty="0">
              <a:solidFill>
                <a:schemeClr val="bg2">
                  <a:lumMod val="50000"/>
                </a:schemeClr>
              </a:solidFill>
              <a:cs typeface="Calibri" panose="020F0502020204030204"/>
            </a:endParaRPr>
          </a:p>
          <a:p>
            <a:pPr marL="514350" indent="-514350">
              <a:lnSpc>
                <a:spcPct val="150000"/>
              </a:lnSpc>
              <a:spcBef>
                <a:spcPts val="0"/>
              </a:spcBef>
              <a:spcAft>
                <a:spcPts val="800"/>
              </a:spcAft>
              <a:buAutoNum type="arabicPeriod" startAt="3"/>
            </a:pPr>
            <a:r>
              <a:rPr lang="en-US" sz="2600" dirty="0">
                <a:solidFill>
                  <a:schemeClr val="bg2">
                    <a:lumMod val="50000"/>
                  </a:schemeClr>
                </a:solidFill>
                <a:ea typeface="+mn-lt"/>
                <a:cs typeface="+mn-lt"/>
              </a:rPr>
              <a:t>Users should be able to query a song by artist name, song name, or album.</a:t>
            </a:r>
            <a:endParaRPr lang="en-US" sz="2600" dirty="0">
              <a:solidFill>
                <a:schemeClr val="bg2">
                  <a:lumMod val="50000"/>
                </a:schemeClr>
              </a:solidFill>
              <a:cs typeface="Calibri"/>
            </a:endParaRPr>
          </a:p>
        </p:txBody>
      </p:sp>
    </p:spTree>
    <p:extLst>
      <p:ext uri="{BB962C8B-B14F-4D97-AF65-F5344CB8AC3E}">
        <p14:creationId xmlns:p14="http://schemas.microsoft.com/office/powerpoint/2010/main" val="40763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3" y="0"/>
            <a:ext cx="12344400" cy="1143000"/>
          </a:xfrm>
          <a:solidFill>
            <a:srgbClr val="1DD460"/>
          </a:solidFill>
        </p:spPr>
        <p:txBody>
          <a:bodyPr>
            <a:normAutofit/>
          </a:bodyPr>
          <a:lstStyle/>
          <a:p>
            <a:r>
              <a:rPr lang="en-US" sz="4000" b="1" dirty="0">
                <a:solidFill>
                  <a:schemeClr val="bg1"/>
                </a:solidFill>
              </a:rPr>
              <a:t>     Data Analysis</a:t>
            </a:r>
            <a:endParaRPr lang="en-US" sz="4000" dirty="0"/>
          </a:p>
        </p:txBody>
      </p:sp>
      <p:sp>
        <p:nvSpPr>
          <p:cNvPr id="4" name="Text Placeholder 3">
            <a:extLst>
              <a:ext uri="{FF2B5EF4-FFF2-40B4-BE49-F238E27FC236}">
                <a16:creationId xmlns:a16="http://schemas.microsoft.com/office/drawing/2014/main" id="{9D5D4D41-86FE-FD55-AD74-DB00ADFCE084}"/>
              </a:ext>
            </a:extLst>
          </p:cNvPr>
          <p:cNvSpPr>
            <a:spLocks noGrp="1"/>
          </p:cNvSpPr>
          <p:nvPr>
            <p:ph idx="1"/>
          </p:nvPr>
        </p:nvSpPr>
        <p:spPr>
          <a:xfrm>
            <a:off x="838200" y="1825625"/>
            <a:ext cx="5972033" cy="4820834"/>
          </a:xfrm>
        </p:spPr>
        <p:txBody>
          <a:bodyPr>
            <a:normAutofit/>
          </a:bodyPr>
          <a:lstStyle/>
          <a:p>
            <a:pPr marL="457200" lvl="1" indent="0">
              <a:buNone/>
            </a:pPr>
            <a:endParaRPr lang="en-US" dirty="0"/>
          </a:p>
          <a:p>
            <a:pPr marL="457200" lvl="1" indent="0">
              <a:buNone/>
            </a:pPr>
            <a:endParaRPr lang="en-US" dirty="0">
              <a:solidFill>
                <a:schemeClr val="tx1">
                  <a:lumMod val="75000"/>
                  <a:lumOff val="25000"/>
                </a:schemeClr>
              </a:solidFill>
            </a:endParaRPr>
          </a:p>
        </p:txBody>
      </p:sp>
      <p:sp>
        <p:nvSpPr>
          <p:cNvPr id="6" name="TextBox 5">
            <a:extLst>
              <a:ext uri="{FF2B5EF4-FFF2-40B4-BE49-F238E27FC236}">
                <a16:creationId xmlns:a16="http://schemas.microsoft.com/office/drawing/2014/main" id="{9B760C97-C166-86FF-6F94-50954458A2DB}"/>
              </a:ext>
            </a:extLst>
          </p:cNvPr>
          <p:cNvSpPr txBox="1"/>
          <p:nvPr/>
        </p:nvSpPr>
        <p:spPr>
          <a:xfrm>
            <a:off x="2514601" y="1825625"/>
            <a:ext cx="8915400" cy="4657724"/>
          </a:xfrm>
          <a:prstGeom prst="rect">
            <a:avLst/>
          </a:prstGeom>
          <a:noFill/>
        </p:spPr>
        <p:txBody>
          <a:bodyPr wrap="square" numCol="1">
            <a:noAutofit/>
          </a:bodyPr>
          <a:lstStyle/>
          <a:p>
            <a:pPr marL="342900" indent="-342900">
              <a:spcBef>
                <a:spcPts val="0"/>
              </a:spcBef>
              <a:buAutoNum type="arabicPeriod"/>
            </a:pPr>
            <a:r>
              <a:rPr lang="en-US" sz="2600" dirty="0">
                <a:solidFill>
                  <a:schemeClr val="bg2">
                    <a:lumMod val="50000"/>
                  </a:schemeClr>
                </a:solidFill>
                <a:ea typeface="+mn-lt"/>
                <a:cs typeface="+mn-lt"/>
              </a:rPr>
              <a:t>Users should be able to save and access a playlist.</a:t>
            </a:r>
          </a:p>
          <a:p>
            <a:pPr marL="342900" indent="-342900">
              <a:spcBef>
                <a:spcPts val="0"/>
              </a:spcBef>
              <a:buAutoNum type="arabicPeriod"/>
            </a:pPr>
            <a:endParaRPr lang="en-US" sz="2600" dirty="0">
              <a:solidFill>
                <a:schemeClr val="bg2">
                  <a:lumMod val="50000"/>
                </a:schemeClr>
              </a:solidFill>
              <a:ea typeface="+mn-lt"/>
              <a:cs typeface="+mn-lt"/>
            </a:endParaRPr>
          </a:p>
          <a:p>
            <a:pPr marL="342900" indent="-342900">
              <a:spcBef>
                <a:spcPts val="0"/>
              </a:spcBef>
              <a:buAutoNum type="arabicPeriod"/>
            </a:pPr>
            <a:r>
              <a:rPr lang="en-US" sz="2600" dirty="0">
                <a:solidFill>
                  <a:schemeClr val="bg2">
                    <a:lumMod val="50000"/>
                  </a:schemeClr>
                </a:solidFill>
                <a:ea typeface="+mn-lt"/>
                <a:cs typeface="+mn-lt"/>
              </a:rPr>
              <a:t>Users should have access to:</a:t>
            </a:r>
          </a:p>
          <a:p>
            <a:pPr lvl="1">
              <a:spcBef>
                <a:spcPts val="0"/>
              </a:spcBef>
              <a:buFont typeface="Wingdings" panose="05000000000000000000" pitchFamily="2" charset="2"/>
              <a:buChar char="§"/>
            </a:pPr>
            <a:r>
              <a:rPr lang="en-US" sz="2600" dirty="0">
                <a:solidFill>
                  <a:schemeClr val="bg2">
                    <a:lumMod val="50000"/>
                  </a:schemeClr>
                </a:solidFill>
                <a:ea typeface="+mn-lt"/>
                <a:cs typeface="+mn-lt"/>
              </a:rPr>
              <a:t>playlist </a:t>
            </a:r>
          </a:p>
          <a:p>
            <a:pPr lvl="1">
              <a:spcBef>
                <a:spcPts val="0"/>
              </a:spcBef>
              <a:buFont typeface="Wingdings" panose="05000000000000000000" pitchFamily="2" charset="2"/>
              <a:buChar char="§"/>
            </a:pPr>
            <a:r>
              <a:rPr lang="en-US" sz="2600" dirty="0">
                <a:solidFill>
                  <a:schemeClr val="bg2">
                    <a:lumMod val="50000"/>
                  </a:schemeClr>
                </a:solidFill>
                <a:ea typeface="+mn-lt"/>
                <a:cs typeface="+mn-lt"/>
              </a:rPr>
              <a:t>podcast </a:t>
            </a:r>
          </a:p>
          <a:p>
            <a:pPr lvl="1">
              <a:spcBef>
                <a:spcPts val="0"/>
              </a:spcBef>
              <a:buFont typeface="Wingdings" panose="05000000000000000000" pitchFamily="2" charset="2"/>
              <a:buChar char="§"/>
            </a:pPr>
            <a:r>
              <a:rPr lang="en-US" sz="2600" dirty="0">
                <a:solidFill>
                  <a:schemeClr val="bg2">
                    <a:lumMod val="50000"/>
                  </a:schemeClr>
                </a:solidFill>
                <a:ea typeface="+mn-lt"/>
                <a:cs typeface="+mn-lt"/>
              </a:rPr>
              <a:t>Albums</a:t>
            </a:r>
          </a:p>
          <a:p>
            <a:pPr lvl="1">
              <a:spcBef>
                <a:spcPts val="0"/>
              </a:spcBef>
              <a:buFont typeface="Wingdings" panose="05000000000000000000" pitchFamily="2" charset="2"/>
              <a:buChar char="§"/>
            </a:pPr>
            <a:endParaRPr lang="en-US" sz="2600" dirty="0">
              <a:solidFill>
                <a:schemeClr val="bg2">
                  <a:lumMod val="50000"/>
                </a:schemeClr>
              </a:solidFill>
              <a:ea typeface="+mn-lt"/>
              <a:cs typeface="+mn-lt"/>
            </a:endParaRPr>
          </a:p>
          <a:p>
            <a:pPr marL="342900" indent="-342900">
              <a:spcBef>
                <a:spcPts val="0"/>
              </a:spcBef>
              <a:buAutoNum type="arabicPeriod"/>
            </a:pPr>
            <a:r>
              <a:rPr lang="en-US" sz="2600" dirty="0">
                <a:solidFill>
                  <a:schemeClr val="bg2">
                    <a:lumMod val="50000"/>
                  </a:schemeClr>
                </a:solidFill>
                <a:ea typeface="+mn-lt"/>
                <a:cs typeface="+mn-lt"/>
              </a:rPr>
              <a:t>Users should be able to filter items by:</a:t>
            </a:r>
          </a:p>
          <a:p>
            <a:pPr lvl="1">
              <a:spcBef>
                <a:spcPts val="0"/>
              </a:spcBef>
              <a:buFont typeface="Wingdings" panose="05000000000000000000" pitchFamily="2" charset="2"/>
              <a:buChar char="§"/>
            </a:pPr>
            <a:r>
              <a:rPr lang="en-US" sz="2600" dirty="0">
                <a:solidFill>
                  <a:schemeClr val="bg2">
                    <a:lumMod val="50000"/>
                  </a:schemeClr>
                </a:solidFill>
                <a:ea typeface="+mn-lt"/>
                <a:cs typeface="+mn-lt"/>
              </a:rPr>
              <a:t>recently played</a:t>
            </a:r>
          </a:p>
          <a:p>
            <a:pPr lvl="1">
              <a:spcBef>
                <a:spcPts val="0"/>
              </a:spcBef>
              <a:buFont typeface="Wingdings" panose="05000000000000000000" pitchFamily="2" charset="2"/>
              <a:buChar char="§"/>
            </a:pPr>
            <a:r>
              <a:rPr lang="en-US" sz="2600" dirty="0">
                <a:solidFill>
                  <a:schemeClr val="bg2">
                    <a:lumMod val="50000"/>
                  </a:schemeClr>
                </a:solidFill>
                <a:ea typeface="+mn-lt"/>
                <a:cs typeface="+mn-lt"/>
              </a:rPr>
              <a:t>recently added </a:t>
            </a:r>
          </a:p>
          <a:p>
            <a:pPr lvl="1">
              <a:spcBef>
                <a:spcPts val="0"/>
              </a:spcBef>
              <a:spcAft>
                <a:spcPts val="800"/>
              </a:spcAft>
              <a:buFont typeface="Wingdings" panose="05000000000000000000" pitchFamily="2" charset="2"/>
              <a:buChar char="§"/>
            </a:pPr>
            <a:r>
              <a:rPr lang="en-US" sz="2600" dirty="0">
                <a:solidFill>
                  <a:schemeClr val="bg2">
                    <a:lumMod val="50000"/>
                  </a:schemeClr>
                </a:solidFill>
                <a:ea typeface="+mn-lt"/>
                <a:cs typeface="+mn-lt"/>
              </a:rPr>
              <a:t>alphabetical </a:t>
            </a:r>
          </a:p>
        </p:txBody>
      </p:sp>
    </p:spTree>
    <p:extLst>
      <p:ext uri="{BB962C8B-B14F-4D97-AF65-F5344CB8AC3E}">
        <p14:creationId xmlns:p14="http://schemas.microsoft.com/office/powerpoint/2010/main" val="199363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0"/>
            <a:ext cx="12344400" cy="1143000"/>
          </a:xfrm>
          <a:solidFill>
            <a:srgbClr val="1DD460"/>
          </a:solidFill>
        </p:spPr>
        <p:txBody>
          <a:bodyPr>
            <a:normAutofit/>
          </a:bodyPr>
          <a:lstStyle/>
          <a:p>
            <a:r>
              <a:rPr lang="en-US" sz="4000" b="1" dirty="0">
                <a:solidFill>
                  <a:schemeClr val="bg1"/>
                </a:solidFill>
              </a:rPr>
              <a:t>     Data Analysis (Cont.)</a:t>
            </a:r>
          </a:p>
        </p:txBody>
      </p:sp>
      <p:sp>
        <p:nvSpPr>
          <p:cNvPr id="6" name="TextBox 5">
            <a:extLst>
              <a:ext uri="{FF2B5EF4-FFF2-40B4-BE49-F238E27FC236}">
                <a16:creationId xmlns:a16="http://schemas.microsoft.com/office/drawing/2014/main" id="{E59DB4CF-79F0-6F13-973C-D1466228EC8D}"/>
              </a:ext>
            </a:extLst>
          </p:cNvPr>
          <p:cNvSpPr txBox="1"/>
          <p:nvPr/>
        </p:nvSpPr>
        <p:spPr>
          <a:xfrm>
            <a:off x="2731292" y="2277874"/>
            <a:ext cx="6881813" cy="892552"/>
          </a:xfrm>
          <a:prstGeom prst="rect">
            <a:avLst/>
          </a:prstGeom>
          <a:noFill/>
        </p:spPr>
        <p:txBody>
          <a:bodyPr wrap="square" lIns="91440" tIns="45720" rIns="91440" bIns="45720" numCol="1" anchor="t">
            <a:spAutoFit/>
          </a:bodyPr>
          <a:lstStyle/>
          <a:p>
            <a:pPr marR="0" lvl="0">
              <a:spcBef>
                <a:spcPts val="0"/>
              </a:spcBef>
              <a:spcAft>
                <a:spcPts val="0"/>
              </a:spcAft>
            </a:pPr>
            <a:r>
              <a:rPr lang="en-US" sz="2600" dirty="0">
                <a:solidFill>
                  <a:schemeClr val="bg2">
                    <a:lumMod val="50000"/>
                  </a:schemeClr>
                </a:solidFill>
              </a:rPr>
              <a:t>Users should be able to save their music settings. These include:</a:t>
            </a:r>
          </a:p>
        </p:txBody>
      </p:sp>
      <p:sp>
        <p:nvSpPr>
          <p:cNvPr id="12" name="TextBox 11">
            <a:extLst>
              <a:ext uri="{FF2B5EF4-FFF2-40B4-BE49-F238E27FC236}">
                <a16:creationId xmlns:a16="http://schemas.microsoft.com/office/drawing/2014/main" id="{907CD4EB-D864-254A-5239-7F2BF5D67434}"/>
              </a:ext>
            </a:extLst>
          </p:cNvPr>
          <p:cNvSpPr txBox="1"/>
          <p:nvPr/>
        </p:nvSpPr>
        <p:spPr>
          <a:xfrm>
            <a:off x="3000375" y="3638550"/>
            <a:ext cx="6881812" cy="2092881"/>
          </a:xfrm>
          <a:prstGeom prst="rect">
            <a:avLst/>
          </a:prstGeom>
          <a:noFill/>
        </p:spPr>
        <p:txBody>
          <a:bodyPr wrap="square" numCol="2">
            <a:spAutoFit/>
          </a:bodyPr>
          <a:lstStyle/>
          <a:p>
            <a:pPr marL="342900" indent="-342900">
              <a:buFont typeface="Wingdings" panose="05000000000000000000" pitchFamily="2" charset="2"/>
              <a:buChar char="§"/>
            </a:pPr>
            <a:r>
              <a:rPr lang="en-US" sz="2600" dirty="0">
                <a:solidFill>
                  <a:schemeClr val="bg2">
                    <a:lumMod val="50000"/>
                  </a:schemeClr>
                </a:solidFill>
              </a:rPr>
              <a:t>Language</a:t>
            </a:r>
            <a:endParaRPr lang="en-US" sz="2600" dirty="0">
              <a:solidFill>
                <a:schemeClr val="bg2">
                  <a:lumMod val="50000"/>
                </a:schemeClr>
              </a:solidFill>
              <a:cs typeface="Calibri"/>
            </a:endParaRPr>
          </a:p>
          <a:p>
            <a:pPr marL="342900" indent="-342900">
              <a:buFont typeface="Wingdings" panose="05000000000000000000" pitchFamily="2" charset="2"/>
              <a:buChar char="§"/>
            </a:pPr>
            <a:r>
              <a:rPr lang="en-US" sz="2600" dirty="0">
                <a:solidFill>
                  <a:schemeClr val="bg2">
                    <a:lumMod val="50000"/>
                  </a:schemeClr>
                </a:solidFill>
              </a:rPr>
              <a:t>Explicit content</a:t>
            </a:r>
            <a:endParaRPr lang="en-US" sz="2600" dirty="0">
              <a:solidFill>
                <a:schemeClr val="bg2">
                  <a:lumMod val="50000"/>
                </a:schemeClr>
              </a:solidFill>
              <a:cs typeface="Calibri"/>
            </a:endParaRPr>
          </a:p>
          <a:p>
            <a:pPr marL="342900" indent="-342900">
              <a:buFont typeface="Wingdings" panose="05000000000000000000" pitchFamily="2" charset="2"/>
              <a:buChar char="§"/>
            </a:pPr>
            <a:endParaRPr lang="en-US" sz="2600" dirty="0">
              <a:solidFill>
                <a:schemeClr val="bg2">
                  <a:lumMod val="50000"/>
                </a:schemeClr>
              </a:solidFill>
            </a:endParaRPr>
          </a:p>
          <a:p>
            <a:pPr marL="342900" indent="-342900">
              <a:buFont typeface="Wingdings" panose="05000000000000000000" pitchFamily="2" charset="2"/>
              <a:buChar char="§"/>
            </a:pPr>
            <a:endParaRPr lang="en-US" sz="2600" dirty="0">
              <a:solidFill>
                <a:schemeClr val="bg2">
                  <a:lumMod val="50000"/>
                </a:schemeClr>
              </a:solidFill>
            </a:endParaRPr>
          </a:p>
          <a:p>
            <a:pPr marL="342900" indent="-342900">
              <a:buFont typeface="Wingdings" panose="05000000000000000000" pitchFamily="2" charset="2"/>
              <a:buChar char="§"/>
            </a:pPr>
            <a:endParaRPr lang="en-US" sz="2600" dirty="0">
              <a:solidFill>
                <a:schemeClr val="bg2">
                  <a:lumMod val="50000"/>
                </a:schemeClr>
              </a:solidFill>
            </a:endParaRPr>
          </a:p>
          <a:p>
            <a:pPr marL="342900" indent="-342900">
              <a:buFont typeface="Wingdings" panose="05000000000000000000" pitchFamily="2" charset="2"/>
              <a:buChar char="§"/>
            </a:pPr>
            <a:r>
              <a:rPr lang="en-US" sz="2600" dirty="0">
                <a:solidFill>
                  <a:schemeClr val="bg2">
                    <a:lumMod val="50000"/>
                  </a:schemeClr>
                </a:solidFill>
              </a:rPr>
              <a:t>Autoplay</a:t>
            </a:r>
          </a:p>
          <a:p>
            <a:pPr marL="342900" indent="-342900">
              <a:buFont typeface="Wingdings" panose="05000000000000000000" pitchFamily="2" charset="2"/>
              <a:buChar char="§"/>
            </a:pPr>
            <a:r>
              <a:rPr lang="en-US" sz="2600" dirty="0">
                <a:solidFill>
                  <a:schemeClr val="bg2">
                    <a:lumMod val="50000"/>
                  </a:schemeClr>
                </a:solidFill>
              </a:rPr>
              <a:t>Audio quality</a:t>
            </a:r>
          </a:p>
          <a:p>
            <a:pPr marL="342900" indent="-342900">
              <a:buFont typeface="Wingdings" panose="05000000000000000000" pitchFamily="2" charset="2"/>
              <a:buChar char="§"/>
            </a:pPr>
            <a:r>
              <a:rPr lang="en-US" sz="2600" dirty="0">
                <a:solidFill>
                  <a:schemeClr val="bg2">
                    <a:lumMod val="50000"/>
                  </a:schemeClr>
                </a:solidFill>
              </a:rPr>
              <a:t>Volume Level</a:t>
            </a:r>
            <a:endParaRPr lang="en-US" sz="2600" dirty="0"/>
          </a:p>
        </p:txBody>
      </p:sp>
    </p:spTree>
    <p:extLst>
      <p:ext uri="{BB962C8B-B14F-4D97-AF65-F5344CB8AC3E}">
        <p14:creationId xmlns:p14="http://schemas.microsoft.com/office/powerpoint/2010/main" val="100246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81-EA84-1B0E-8844-8F60AB3BFA8A}"/>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cs typeface="Calibri Light"/>
              </a:rPr>
              <a:t>     Conceptual ER Model</a:t>
            </a:r>
            <a:endParaRPr lang="en-US" sz="4000" b="1" dirty="0">
              <a:solidFill>
                <a:schemeClr val="bg1"/>
              </a:solidFill>
            </a:endParaRPr>
          </a:p>
        </p:txBody>
      </p:sp>
      <p:pic>
        <p:nvPicPr>
          <p:cNvPr id="4" name="Picture 4" descr="Diagram&#10;&#10;Description automatically generated">
            <a:extLst>
              <a:ext uri="{FF2B5EF4-FFF2-40B4-BE49-F238E27FC236}">
                <a16:creationId xmlns:a16="http://schemas.microsoft.com/office/drawing/2014/main" id="{056F53FC-7C44-82B6-9C21-C886226D2EFD}"/>
              </a:ext>
            </a:extLst>
          </p:cNvPr>
          <p:cNvPicPr>
            <a:picLocks noGrp="1" noChangeAspect="1"/>
          </p:cNvPicPr>
          <p:nvPr>
            <p:ph idx="1"/>
          </p:nvPr>
        </p:nvPicPr>
        <p:blipFill>
          <a:blip r:embed="rId2"/>
          <a:stretch>
            <a:fillRect/>
          </a:stretch>
        </p:blipFill>
        <p:spPr>
          <a:xfrm>
            <a:off x="3429000" y="1371600"/>
            <a:ext cx="8205979" cy="4782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 Placeholder 3">
            <a:extLst>
              <a:ext uri="{FF2B5EF4-FFF2-40B4-BE49-F238E27FC236}">
                <a16:creationId xmlns:a16="http://schemas.microsoft.com/office/drawing/2014/main" id="{B904A4CD-50A8-90EE-D795-912FEA75A7D7}"/>
              </a:ext>
            </a:extLst>
          </p:cNvPr>
          <p:cNvSpPr txBox="1">
            <a:spLocks/>
          </p:cNvSpPr>
          <p:nvPr/>
        </p:nvSpPr>
        <p:spPr>
          <a:xfrm>
            <a:off x="457200" y="1371600"/>
            <a:ext cx="3050129" cy="4613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Based on Business Requirements:</a:t>
            </a:r>
            <a:endParaRPr lang="en-US" dirty="0">
              <a:solidFill>
                <a:schemeClr val="tx1">
                  <a:lumMod val="75000"/>
                  <a:lumOff val="25000"/>
                </a:schemeClr>
              </a:solidFill>
            </a:endParaRPr>
          </a:p>
        </p:txBody>
      </p:sp>
    </p:spTree>
    <p:extLst>
      <p:ext uri="{BB962C8B-B14F-4D97-AF65-F5344CB8AC3E}">
        <p14:creationId xmlns:p14="http://schemas.microsoft.com/office/powerpoint/2010/main" val="195423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81-EA84-1B0E-8844-8F60AB3BFA8A}"/>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cs typeface="Calibri Light"/>
              </a:rPr>
              <a:t>     ERD Model </a:t>
            </a:r>
            <a:endParaRPr lang="en-US" sz="4000" b="1" dirty="0">
              <a:solidFill>
                <a:schemeClr val="bg1">
                  <a:lumMod val="50000"/>
                </a:schemeClr>
              </a:solidFill>
            </a:endParaRPr>
          </a:p>
        </p:txBody>
      </p:sp>
      <p:sp>
        <p:nvSpPr>
          <p:cNvPr id="5" name="Text Placeholder 3">
            <a:extLst>
              <a:ext uri="{FF2B5EF4-FFF2-40B4-BE49-F238E27FC236}">
                <a16:creationId xmlns:a16="http://schemas.microsoft.com/office/drawing/2014/main" id="{4A0AD3D5-2559-4621-8435-228C6B0503AA}"/>
              </a:ext>
            </a:extLst>
          </p:cNvPr>
          <p:cNvSpPr txBox="1">
            <a:spLocks/>
          </p:cNvSpPr>
          <p:nvPr/>
        </p:nvSpPr>
        <p:spPr>
          <a:xfrm>
            <a:off x="457200" y="1371600"/>
            <a:ext cx="2841812" cy="4820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Logical Model:</a:t>
            </a:r>
            <a:endParaRPr lang="en-US" dirty="0">
              <a:solidFill>
                <a:schemeClr val="tx1">
                  <a:lumMod val="75000"/>
                  <a:lumOff val="25000"/>
                </a:schemeClr>
              </a:solidFill>
            </a:endParaRPr>
          </a:p>
        </p:txBody>
      </p:sp>
      <p:pic>
        <p:nvPicPr>
          <p:cNvPr id="3" name="Picture 5">
            <a:extLst>
              <a:ext uri="{FF2B5EF4-FFF2-40B4-BE49-F238E27FC236}">
                <a16:creationId xmlns:a16="http://schemas.microsoft.com/office/drawing/2014/main" id="{FF607D0D-651A-9186-01AB-758F811C21FB}"/>
              </a:ext>
            </a:extLst>
          </p:cNvPr>
          <p:cNvPicPr>
            <a:picLocks noChangeAspect="1"/>
          </p:cNvPicPr>
          <p:nvPr/>
        </p:nvPicPr>
        <p:blipFill>
          <a:blip r:embed="rId2"/>
          <a:stretch>
            <a:fillRect/>
          </a:stretch>
        </p:blipFill>
        <p:spPr>
          <a:xfrm>
            <a:off x="3429000" y="1371600"/>
            <a:ext cx="6705600" cy="51254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55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81-EA84-1B0E-8844-8F60AB3BFA8A}"/>
              </a:ext>
            </a:extLst>
          </p:cNvPr>
          <p:cNvSpPr>
            <a:spLocks noGrp="1"/>
          </p:cNvSpPr>
          <p:nvPr>
            <p:ph type="title"/>
          </p:nvPr>
        </p:nvSpPr>
        <p:spPr>
          <a:xfrm>
            <a:off x="-76200" y="0"/>
            <a:ext cx="12344400" cy="1143000"/>
          </a:xfrm>
          <a:solidFill>
            <a:srgbClr val="1DD460"/>
          </a:solidFill>
        </p:spPr>
        <p:txBody>
          <a:bodyPr>
            <a:normAutofit/>
          </a:bodyPr>
          <a:lstStyle/>
          <a:p>
            <a:r>
              <a:rPr lang="en-US" sz="4000" b="1" dirty="0">
                <a:solidFill>
                  <a:schemeClr val="bg1"/>
                </a:solidFill>
                <a:cs typeface="Calibri Light"/>
              </a:rPr>
              <a:t>     ERD Model </a:t>
            </a:r>
            <a:endParaRPr lang="en-US" sz="4000" b="1" dirty="0">
              <a:solidFill>
                <a:schemeClr val="bg1">
                  <a:lumMod val="50000"/>
                </a:schemeClr>
              </a:solidFill>
            </a:endParaRPr>
          </a:p>
        </p:txBody>
      </p:sp>
      <p:sp>
        <p:nvSpPr>
          <p:cNvPr id="5" name="Text Placeholder 3">
            <a:extLst>
              <a:ext uri="{FF2B5EF4-FFF2-40B4-BE49-F238E27FC236}">
                <a16:creationId xmlns:a16="http://schemas.microsoft.com/office/drawing/2014/main" id="{4A0AD3D5-2559-4621-8435-228C6B0503AA}"/>
              </a:ext>
            </a:extLst>
          </p:cNvPr>
          <p:cNvSpPr txBox="1">
            <a:spLocks/>
          </p:cNvSpPr>
          <p:nvPr/>
        </p:nvSpPr>
        <p:spPr>
          <a:xfrm>
            <a:off x="457200" y="1371600"/>
            <a:ext cx="2841812" cy="4820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600" dirty="0">
                <a:solidFill>
                  <a:schemeClr val="bg2">
                    <a:lumMod val="50000"/>
                  </a:schemeClr>
                </a:solidFill>
              </a:rPr>
              <a:t>Logical Model:</a:t>
            </a: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C88824B0-C2D1-6DEE-A83C-A3425150EDDA}"/>
              </a:ext>
            </a:extLst>
          </p:cNvPr>
          <p:cNvPicPr>
            <a:picLocks noChangeAspect="1"/>
          </p:cNvPicPr>
          <p:nvPr/>
        </p:nvPicPr>
        <p:blipFill>
          <a:blip r:embed="rId2"/>
          <a:stretch>
            <a:fillRect/>
          </a:stretch>
        </p:blipFill>
        <p:spPr>
          <a:xfrm>
            <a:off x="3429000" y="1371600"/>
            <a:ext cx="6787873" cy="5186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2849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3034</TotalTime>
  <Words>911</Words>
  <Application>Microsoft Macintosh PowerPoint</Application>
  <PresentationFormat>Widescreen</PresentationFormat>
  <Paragraphs>138</Paragraphs>
  <Slides>25</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Wingdings</vt:lpstr>
      <vt:lpstr>Wingdings,Sans-Serif</vt:lpstr>
      <vt:lpstr>Office Theme</vt:lpstr>
      <vt:lpstr>PowerPoint Presentation</vt:lpstr>
      <vt:lpstr>     Table of Content</vt:lpstr>
      <vt:lpstr>     Introduction / Solution</vt:lpstr>
      <vt:lpstr>     Data Analysis</vt:lpstr>
      <vt:lpstr>     Data Analysis</vt:lpstr>
      <vt:lpstr>     Data Analysis (Cont.)</vt:lpstr>
      <vt:lpstr>     Conceptual ER Model</vt:lpstr>
      <vt:lpstr>     ERD Model </vt:lpstr>
      <vt:lpstr>     ERD Model </vt:lpstr>
      <vt:lpstr>     SQL Script - Up/Downs Script</vt:lpstr>
      <vt:lpstr>     SQL Script – Create/Alter Tables</vt:lpstr>
      <vt:lpstr>     SQL Script – Insert Values</vt:lpstr>
      <vt:lpstr>     SQL Script – Insert Values (Continue)Script</vt:lpstr>
      <vt:lpstr>     SQL Script – Test Script</vt:lpstr>
      <vt:lpstr>     Application</vt:lpstr>
      <vt:lpstr>     Application (Continue)</vt:lpstr>
      <vt:lpstr>     Application (Continue)</vt:lpstr>
      <vt:lpstr>     Application (Continue)</vt:lpstr>
      <vt:lpstr>     Business Questions</vt:lpstr>
      <vt:lpstr>     Business Questions</vt:lpstr>
      <vt:lpstr>     Business Questions</vt:lpstr>
      <vt:lpstr>     Team Project Progress Board</vt:lpstr>
      <vt:lpstr>     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Timothy Tieng</cp:lastModifiedBy>
  <cp:revision>56</cp:revision>
  <dcterms:created xsi:type="dcterms:W3CDTF">2022-12-11T16:45:36Z</dcterms:created>
  <dcterms:modified xsi:type="dcterms:W3CDTF">2022-12-19T21:38:48Z</dcterms:modified>
</cp:coreProperties>
</file>