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7" r:id="rId3"/>
    <p:sldId id="262" r:id="rId4"/>
    <p:sldId id="269" r:id="rId5"/>
    <p:sldId id="272" r:id="rId6"/>
    <p:sldId id="271" r:id="rId7"/>
    <p:sldId id="270" r:id="rId8"/>
    <p:sldId id="273" r:id="rId9"/>
    <p:sldId id="274" r:id="rId10"/>
    <p:sldId id="277" r:id="rId11"/>
    <p:sldId id="275" r:id="rId12"/>
    <p:sldId id="278" r:id="rId13"/>
    <p:sldId id="279" r:id="rId14"/>
    <p:sldId id="280" r:id="rId15"/>
    <p:sldId id="276" r:id="rId16"/>
    <p:sldId id="260" r:id="rId17"/>
  </p:sldIdLst>
  <p:sldSz cx="12188825" cy="6858000"/>
  <p:notesSz cx="6797675" cy="9926638"/>
  <p:embeddedFontLst>
    <p:embeddedFont>
      <p:font typeface="AU Passata" panose="020B0604020202020204" charset="0"/>
      <p:regular r:id="rId20"/>
      <p:bold r:id="rId21"/>
    </p:embeddedFont>
    <p:embeddedFont>
      <p:font typeface="AU Passata Light" panose="020B0604020202020204" charset="0"/>
      <p:regular r:id="rId22"/>
      <p:bold r:id="rId23"/>
    </p:embeddedFont>
    <p:embeddedFont>
      <p:font typeface="AU Peto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66" d="100"/>
          <a:sy n="66" d="100"/>
        </p:scale>
        <p:origin x="150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76409419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8153243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5944496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9532129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Tim Tørnes Pedersen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Videnskabelig assistent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23-04-2020</a:t>
            </a:fld>
            <a:r>
              <a:rPr lang="da-DK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r>
              <a:rPr lang="en-US" dirty="0"/>
              <a:t>Historic Spot + ancillary services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35FE-42F5-4953-9485-0B352728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Individual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907B-33B5-43EC-AFE4-1A37B829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study the individual technologies was investigated. </a:t>
            </a:r>
          </a:p>
          <a:p>
            <a:r>
              <a:rPr lang="en-US" dirty="0"/>
              <a:t>The study seeks to investigate how the individual technologies participate in the different power markets, and how much profit can be made.</a:t>
            </a:r>
          </a:p>
          <a:p>
            <a:r>
              <a:rPr lang="en-US" dirty="0"/>
              <a:t>A simulation across three years (2017, 2018, 2019) is performed.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2F55-F2CB-4801-BFDD-790BCA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0495-9955-4176-BE67-664C76541270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153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B6DFE97-C78E-4D16-AFB2-AA56F340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5111"/>
              </p:ext>
            </p:extLst>
          </p:nvPr>
        </p:nvGraphicFramePr>
        <p:xfrm>
          <a:off x="307148" y="1988840"/>
          <a:ext cx="11538250" cy="388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50">
                  <a:extLst>
                    <a:ext uri="{9D8B030D-6E8A-4147-A177-3AD203B41FA5}">
                      <a16:colId xmlns:a16="http://schemas.microsoft.com/office/drawing/2014/main" val="3113571600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2628223732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1623126789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491043896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3298096351"/>
                    </a:ext>
                  </a:extLst>
                </a:gridCol>
              </a:tblGrid>
              <a:tr h="997387">
                <a:tc>
                  <a:txBody>
                    <a:bodyPr/>
                    <a:lstStyle/>
                    <a:p>
                      <a:r>
                        <a:rPr lang="en-US" dirty="0"/>
                        <a:t>[1000 DKK/MW/year]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 market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Ancillary services markets earnings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market 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13494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r>
                        <a:rPr lang="en-US" dirty="0"/>
                        <a:t>Wind turbines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03031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r>
                        <a:rPr lang="en-US" dirty="0"/>
                        <a:t>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90146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r>
                        <a:rPr lang="en-US" dirty="0"/>
                        <a:t>Electric Boiler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38821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r>
                        <a:rPr lang="en-US" dirty="0"/>
                        <a:t>Electrolyzer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-4.391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09992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178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B19434-EA79-4445-AB38-E8B1716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Individual 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CDE9-9B44-4AB9-B104-00DFA349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74DF-E3FF-4B6E-9793-4468AD2B28A8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425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9434-EA79-4445-AB38-E8B1716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Individual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9253E2-9A87-454D-9853-121424886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146228"/>
              </p:ext>
            </p:extLst>
          </p:nvPr>
        </p:nvGraphicFramePr>
        <p:xfrm>
          <a:off x="315913" y="1988840"/>
          <a:ext cx="11557000" cy="367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59">
                  <a:extLst>
                    <a:ext uri="{9D8B030D-6E8A-4147-A177-3AD203B41FA5}">
                      <a16:colId xmlns:a16="http://schemas.microsoft.com/office/drawing/2014/main" val="2725705660"/>
                    </a:ext>
                  </a:extLst>
                </a:gridCol>
                <a:gridCol w="1483941">
                  <a:extLst>
                    <a:ext uri="{9D8B030D-6E8A-4147-A177-3AD203B41FA5}">
                      <a16:colId xmlns:a16="http://schemas.microsoft.com/office/drawing/2014/main" val="10007528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39881387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949978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617503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3411240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5564488"/>
                    </a:ext>
                  </a:extLst>
                </a:gridCol>
              </a:tblGrid>
              <a:tr h="942411">
                <a:tc>
                  <a:txBody>
                    <a:bodyPr/>
                    <a:lstStyle/>
                    <a:p>
                      <a:r>
                        <a:rPr lang="en-US" dirty="0"/>
                        <a:t>[1000 DKK/MW/year]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FCR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mFRR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68196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r>
                        <a:rPr lang="en-US" dirty="0"/>
                        <a:t>Wind turbines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09827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r>
                        <a:rPr lang="en-US" dirty="0"/>
                        <a:t>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64233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r>
                        <a:rPr lang="en-US" dirty="0"/>
                        <a:t>Electric Boiler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19062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r>
                        <a:rPr lang="en-US" dirty="0"/>
                        <a:t>Electrolyzer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-4.391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60002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87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CDE9-9B44-4AB9-B104-00DFA349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74DF-E3FF-4B6E-9793-4468AD2B28A8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427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7164-65DF-4998-B1A7-BE9CC855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5D05-7F65-44EA-B7C4-E70165DB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 a portfolio containing technologies already available to </a:t>
            </a:r>
            <a:r>
              <a:rPr lang="en-US" dirty="0" err="1"/>
              <a:t>EnergiDanmark</a:t>
            </a:r>
            <a:r>
              <a:rPr lang="en-US" dirty="0"/>
              <a:t>, has been composed.</a:t>
            </a:r>
          </a:p>
          <a:p>
            <a:r>
              <a:rPr lang="en-US" dirty="0"/>
              <a:t>This study seeks to investigate how this portfolio participates across the power markets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922C-92B9-4982-BA72-E0A0C75A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824D-74A3-4C1A-A2A8-3D7440A95C82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547B43-5760-4273-A1C9-900F314F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22073"/>
              </p:ext>
            </p:extLst>
          </p:nvPr>
        </p:nvGraphicFramePr>
        <p:xfrm>
          <a:off x="2031470" y="3928821"/>
          <a:ext cx="8125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552663807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37636380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5628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turbines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 Boiler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9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3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1E93-F2A6-4633-A3F4-A7ECC708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Portfolio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6771-5469-4431-A7DD-16D9995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09C9-75E5-41DD-9ADC-D75ACB8E3D0A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048823D-CB61-449C-9C0E-5A15D25C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71793"/>
              </p:ext>
            </p:extLst>
          </p:nvPr>
        </p:nvGraphicFramePr>
        <p:xfrm>
          <a:off x="307148" y="1988840"/>
          <a:ext cx="11538250" cy="157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50">
                  <a:extLst>
                    <a:ext uri="{9D8B030D-6E8A-4147-A177-3AD203B41FA5}">
                      <a16:colId xmlns:a16="http://schemas.microsoft.com/office/drawing/2014/main" val="3113571600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2628223732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1623126789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491043896"/>
                    </a:ext>
                  </a:extLst>
                </a:gridCol>
                <a:gridCol w="2307650">
                  <a:extLst>
                    <a:ext uri="{9D8B030D-6E8A-4147-A177-3AD203B41FA5}">
                      <a16:colId xmlns:a16="http://schemas.microsoft.com/office/drawing/2014/main" val="3298096351"/>
                    </a:ext>
                  </a:extLst>
                </a:gridCol>
              </a:tblGrid>
              <a:tr h="997387">
                <a:tc>
                  <a:txBody>
                    <a:bodyPr/>
                    <a:lstStyle/>
                    <a:p>
                      <a:r>
                        <a:rPr lang="en-US" dirty="0"/>
                        <a:t>[1000 DKK/MW/year]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 market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Ancillary services markets earnings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market 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13494"/>
                  </a:ext>
                </a:extLst>
              </a:tr>
              <a:tr h="577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030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A35352-6577-4468-813C-D455CBBA5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99247"/>
              </p:ext>
            </p:extLst>
          </p:nvPr>
        </p:nvGraphicFramePr>
        <p:xfrm>
          <a:off x="315913" y="3933056"/>
          <a:ext cx="11557000" cy="148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59">
                  <a:extLst>
                    <a:ext uri="{9D8B030D-6E8A-4147-A177-3AD203B41FA5}">
                      <a16:colId xmlns:a16="http://schemas.microsoft.com/office/drawing/2014/main" val="2725705660"/>
                    </a:ext>
                  </a:extLst>
                </a:gridCol>
                <a:gridCol w="1483941">
                  <a:extLst>
                    <a:ext uri="{9D8B030D-6E8A-4147-A177-3AD203B41FA5}">
                      <a16:colId xmlns:a16="http://schemas.microsoft.com/office/drawing/2014/main" val="10007528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39881387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949978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617503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3411240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5564488"/>
                    </a:ext>
                  </a:extLst>
                </a:gridCol>
              </a:tblGrid>
              <a:tr h="942411">
                <a:tc>
                  <a:txBody>
                    <a:bodyPr/>
                    <a:lstStyle/>
                    <a:p>
                      <a:r>
                        <a:rPr lang="en-US" dirty="0"/>
                        <a:t>[1000 DKK/MW/year]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FCR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mFRR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68196"/>
                  </a:ext>
                </a:extLst>
              </a:tr>
              <a:tr h="545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0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2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438C-C873-405F-A2CD-7ED65566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5102-1E3F-4FD3-97D7-8B7E88DB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Include demand response in the model</a:t>
            </a:r>
          </a:p>
          <a:p>
            <a:pPr lvl="1"/>
            <a:r>
              <a:rPr lang="en-US" dirty="0"/>
              <a:t>Investigate synergies between technologies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E127-90C6-4521-84BC-FDEF64E2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18B0-53E1-4FB4-85A8-72E14D0D4039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471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E053-F96C-4EE3-A015-6E51430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3B0C-50E4-4284-B418-C5A0A63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The goal of this model is to estimate </a:t>
            </a:r>
            <a:r>
              <a:rPr lang="en-US" u="sng" dirty="0"/>
              <a:t>how much </a:t>
            </a:r>
            <a:r>
              <a:rPr lang="en-US" dirty="0"/>
              <a:t>and </a:t>
            </a:r>
            <a:r>
              <a:rPr lang="en-US" u="sng" dirty="0"/>
              <a:t>how</a:t>
            </a:r>
            <a:r>
              <a:rPr lang="en-US" dirty="0"/>
              <a:t>, a portfolio of technologies can create value by participating in the spot and ancillary power markets.</a:t>
            </a:r>
          </a:p>
          <a:p>
            <a:pPr marL="252000" lvl="1" indent="0">
              <a:buNone/>
            </a:pPr>
            <a:endParaRPr lang="en-US" dirty="0"/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A numerical model has been developed, capable of investing in a portfolio of technologies</a:t>
            </a:r>
          </a:p>
          <a:p>
            <a:pPr lvl="1"/>
            <a:r>
              <a:rPr lang="en-US" dirty="0"/>
              <a:t>The model configures the portfolio such that profit is maximized</a:t>
            </a:r>
          </a:p>
          <a:p>
            <a:pPr lvl="1"/>
            <a:r>
              <a:rPr lang="en-US" dirty="0"/>
              <a:t>Historical market data is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47E6-36AA-4B3E-9B59-A37667CD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BD4-08C2-4DBB-BDC6-B0E7CB52BA1C}" type="datetime1">
              <a:rPr lang="da-DK" smtClean="0"/>
              <a:t>23-04-2020</a:t>
            </a:fld>
            <a:r>
              <a:rPr lang="da-DK"/>
              <a:t>24-03-2020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7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FF68D7-8477-45C6-9B3D-591A57662BBD}"/>
              </a:ext>
            </a:extLst>
          </p:cNvPr>
          <p:cNvSpPr/>
          <p:nvPr/>
        </p:nvSpPr>
        <p:spPr bwMode="auto">
          <a:xfrm>
            <a:off x="549796" y="1700808"/>
            <a:ext cx="5340107" cy="446449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958F4-431C-4EB2-8884-3DDC40FBF073}"/>
              </a:ext>
            </a:extLst>
          </p:cNvPr>
          <p:cNvSpPr/>
          <p:nvPr/>
        </p:nvSpPr>
        <p:spPr bwMode="auto">
          <a:xfrm>
            <a:off x="2205980" y="2393958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Generatorer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E91D8-2ACB-40F1-BA96-8AECBED35048}"/>
              </a:ext>
            </a:extLst>
          </p:cNvPr>
          <p:cNvSpPr/>
          <p:nvPr/>
        </p:nvSpPr>
        <p:spPr bwMode="auto">
          <a:xfrm>
            <a:off x="3626675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Power to X/ Fleksibel forbrug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DC7A5-A3DF-4F4F-9F8B-4D5DA5FC37C7}"/>
              </a:ext>
            </a:extLst>
          </p:cNvPr>
          <p:cNvSpPr/>
          <p:nvPr/>
        </p:nvSpPr>
        <p:spPr bwMode="auto">
          <a:xfrm>
            <a:off x="926187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Lager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A0B2B-82DB-45E4-81E2-B9F30025060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8883" y="1347885"/>
            <a:ext cx="2762111" cy="138061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DFAF1-7C77-4103-8B5C-1423A3BD339B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 bwMode="auto">
          <a:xfrm>
            <a:off x="5889903" y="3933056"/>
            <a:ext cx="2357193" cy="69015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2EEDA6-946F-4951-ADC9-398B0163B833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5850957" y="4342777"/>
            <a:ext cx="2396139" cy="115521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68226-DF68-4F01-A0D1-BEDEE8F190B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 bwMode="auto">
          <a:xfrm flipH="1">
            <a:off x="1862291" y="3500286"/>
            <a:ext cx="617868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D16511-FAE3-4EB9-A012-CA719485EF1B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 bwMode="auto">
          <a:xfrm>
            <a:off x="3804009" y="3500286"/>
            <a:ext cx="758770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843E3-CDCE-4CC7-BFF3-7554D2BD4FD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 bwMode="auto">
          <a:xfrm>
            <a:off x="2798395" y="4788179"/>
            <a:ext cx="828280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E2D2EC-D9B4-4A0B-9AC0-5C3B98A57E81}"/>
              </a:ext>
            </a:extLst>
          </p:cNvPr>
          <p:cNvSpPr txBox="1"/>
          <p:nvPr/>
        </p:nvSpPr>
        <p:spPr>
          <a:xfrm rot="19965937">
            <a:off x="5409284" y="1388475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394 [DKK/MWh]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564E-DF97-4399-8F35-BF21CA1E61FD}"/>
              </a:ext>
            </a:extLst>
          </p:cNvPr>
          <p:cNvSpPr txBox="1"/>
          <p:nvPr/>
        </p:nvSpPr>
        <p:spPr>
          <a:xfrm>
            <a:off x="2449524" y="1860875"/>
            <a:ext cx="152602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600" dirty="0">
                <a:latin typeface="+mn-lt"/>
              </a:rPr>
              <a:t>Portefølje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A16BE-4029-4ABA-A435-4F6FC38A5BB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0316" y="923631"/>
            <a:ext cx="3016780" cy="154252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1C563-81F5-4FDD-9237-429F6181B393}"/>
              </a:ext>
            </a:extLst>
          </p:cNvPr>
          <p:cNvSpPr txBox="1"/>
          <p:nvPr/>
        </p:nvSpPr>
        <p:spPr>
          <a:xfrm rot="19992283">
            <a:off x="5762537" y="1999528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4 [DKK/MWh]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9F18E-52E8-404C-9152-A1C2D2DC186B}"/>
              </a:ext>
            </a:extLst>
          </p:cNvPr>
          <p:cNvSpPr/>
          <p:nvPr/>
        </p:nvSpPr>
        <p:spPr bwMode="auto">
          <a:xfrm>
            <a:off x="8247096" y="79873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Spot marked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E1105-2F8F-4648-9399-547301BFAE8A}"/>
              </a:ext>
            </a:extLst>
          </p:cNvPr>
          <p:cNvSpPr/>
          <p:nvPr/>
        </p:nvSpPr>
        <p:spPr bwMode="auto">
          <a:xfrm>
            <a:off x="8247096" y="167352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mFRR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(opregulering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80B30-08FD-4867-84AE-30450EBDC3EF}"/>
              </a:ext>
            </a:extLst>
          </p:cNvPr>
          <p:cNvSpPr/>
          <p:nvPr/>
        </p:nvSpPr>
        <p:spPr bwMode="auto">
          <a:xfrm>
            <a:off x="8247096" y="342309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FCR (op/ned-regulering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51680-B945-4886-A2C8-C337E4E08BA4}"/>
              </a:ext>
            </a:extLst>
          </p:cNvPr>
          <p:cNvSpPr/>
          <p:nvPr/>
        </p:nvSpPr>
        <p:spPr bwMode="auto">
          <a:xfrm>
            <a:off x="8247096" y="254830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</a:t>
            </a: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symetrisk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op og ned)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DBBBD-C982-4938-A971-B5C628CBA41D}"/>
              </a:ext>
            </a:extLst>
          </p:cNvPr>
          <p:cNvSpPr/>
          <p:nvPr/>
        </p:nvSpPr>
        <p:spPr bwMode="auto">
          <a:xfrm>
            <a:off x="8247096" y="429787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Specialregulering (nedregulering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29FAE0-7E76-4549-AD8F-A6A590D0F717}"/>
              </a:ext>
            </a:extLst>
          </p:cNvPr>
          <p:cNvSpPr/>
          <p:nvPr/>
        </p:nvSpPr>
        <p:spPr bwMode="auto">
          <a:xfrm>
            <a:off x="8247096" y="5172658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Sekundære markeder </a:t>
            </a:r>
          </a:p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chemeClr val="bg1"/>
                </a:solidFill>
              </a:rPr>
              <a:t>(Brint og fjernvarme)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EF61CC-AFCB-4EEE-875D-D62350149B3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5850957" y="3624000"/>
            <a:ext cx="2396139" cy="12442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BCC9D0-3A93-45CA-8B61-D35269F59D28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5748314" y="1998856"/>
            <a:ext cx="2498782" cy="122642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E95DAE-DA0A-4976-A36E-A5C6BA9B58B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5850957" y="2873641"/>
            <a:ext cx="2396139" cy="56770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D93209F-45A1-4B18-9663-F952D32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2847191"/>
            <a:ext cx="4758945" cy="3059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9B4D2-4AAA-419A-BDB1-DBC1FEA5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3E2A-E9F1-456B-8FC6-E1CD3373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5108574" cy="3937484"/>
          </a:xfrm>
        </p:spPr>
        <p:txBody>
          <a:bodyPr/>
          <a:lstStyle/>
          <a:p>
            <a:r>
              <a:rPr lang="en-US" sz="1600" dirty="0"/>
              <a:t>The spot market is where the majority of electric power is sold. The market closes at 12:00 the day before the hour of delivery. </a:t>
            </a:r>
          </a:p>
          <a:p>
            <a:r>
              <a:rPr lang="en-US" sz="1600" dirty="0"/>
              <a:t>The average spot price is around 200 DKK/MWh but fluctuating between -200 DKK/MWh and 800 DKK/MWh</a:t>
            </a:r>
          </a:p>
          <a:p>
            <a:r>
              <a:rPr lang="en-US" sz="1600" dirty="0"/>
              <a:t>When selling energy the spot market a TSO tariff of 4 DKK/MWh is paid.</a:t>
            </a:r>
          </a:p>
          <a:p>
            <a:r>
              <a:rPr lang="en-US" sz="1600" dirty="0"/>
              <a:t>When purchasing energy from the spot market a TSO tariff of 94 DKK/MWH is paid + a DSO tariff of 300 DKK/MWH. DSO tariff varies depending on the used DSO.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8A0A-E82D-44E9-A362-BE8768B6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DF64-EE7B-4E28-AF74-2315A9261C20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1D9B4-6BC6-4FD8-9737-AC0308A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79" y="236988"/>
            <a:ext cx="4758945" cy="30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AFA4-04A8-4A87-AC7A-C0D645F2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Fcr</a:t>
            </a:r>
            <a:r>
              <a:rPr lang="da-DK" dirty="0"/>
              <a:t> </a:t>
            </a:r>
            <a:r>
              <a:rPr lang="da-DK" dirty="0" err="1"/>
              <a:t>market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E0E9-308D-4B22-95BB-12C31F0D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5108574" cy="3937484"/>
          </a:xfrm>
        </p:spPr>
        <p:txBody>
          <a:bodyPr/>
          <a:lstStyle/>
          <a:p>
            <a:r>
              <a:rPr lang="en-US" sz="1600" dirty="0"/>
              <a:t>The FCR (frequency containment reserve), also know as primary reserve, is the fastest ancillary service purchased by </a:t>
            </a:r>
            <a:r>
              <a:rPr lang="en-US" sz="1600" dirty="0" err="1"/>
              <a:t>EnergiNet</a:t>
            </a:r>
            <a:r>
              <a:rPr lang="en-US" sz="1600" dirty="0"/>
              <a:t>.  This service is responsible for keeping the net frequency between 50.1-49.9 Hz. </a:t>
            </a:r>
          </a:p>
          <a:p>
            <a:r>
              <a:rPr lang="en-US" sz="1600" dirty="0"/>
              <a:t>Units providing FCR has to deliver regulation within 15sec, and must be capable of staying active for 15 min, until </a:t>
            </a:r>
            <a:r>
              <a:rPr lang="en-US" sz="1600" dirty="0" err="1"/>
              <a:t>aFRR</a:t>
            </a:r>
            <a:r>
              <a:rPr lang="en-US" sz="1600" dirty="0"/>
              <a:t> takes over </a:t>
            </a:r>
          </a:p>
          <a:p>
            <a:r>
              <a:rPr lang="en-US" sz="1600" dirty="0"/>
              <a:t>In DK1 FCR is purchased separately for Up and Down regulation. In DK2 it is a symmetric product. </a:t>
            </a:r>
          </a:p>
          <a:p>
            <a:r>
              <a:rPr lang="en-US" sz="1600" dirty="0"/>
              <a:t>There is a requirement on minimum 4 hours of commitment with the same capacity</a:t>
            </a:r>
          </a:p>
          <a:p>
            <a:r>
              <a:rPr lang="en-US" sz="1600" dirty="0"/>
              <a:t>In DK1 a total of 20MW up and down regulation capacity is purchased in the majority of hours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C2C9-C776-4E45-80FE-48C1AF66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88EC-4B0F-4FC9-B799-E9CF761913E9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23E10-2BAD-4D20-B52C-E1F18EEEC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219655"/>
            <a:ext cx="4758945" cy="305932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BF023E2-11DB-4F5C-92DB-1191DC60B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/>
          <a:stretch/>
        </p:blipFill>
        <p:spPr>
          <a:xfrm>
            <a:off x="7429880" y="3349517"/>
            <a:ext cx="4758946" cy="26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29A1E92-EBD0-48C2-9A34-14F0AC5E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88" y="2659770"/>
            <a:ext cx="5036567" cy="323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92126-4DD5-48A6-9282-17C261AA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Afrr</a:t>
            </a:r>
            <a:r>
              <a:rPr lang="da-DK" dirty="0"/>
              <a:t> </a:t>
            </a:r>
            <a:r>
              <a:rPr lang="da-DK" dirty="0" err="1"/>
              <a:t>market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F7BD-1E6F-4405-BDBC-FD5B4783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9"/>
            <a:ext cx="5108573" cy="3937484"/>
          </a:xfrm>
        </p:spPr>
        <p:txBody>
          <a:bodyPr/>
          <a:lstStyle/>
          <a:p>
            <a:r>
              <a:rPr lang="en-US" sz="1600" dirty="0" err="1"/>
              <a:t>aFRR</a:t>
            </a:r>
            <a:r>
              <a:rPr lang="en-US" sz="1600" dirty="0"/>
              <a:t> (automatic frequency restoration reserve), also known as secondary reserves, is responsible for stabilizing the net frequency when FCR capacity has been activated for too long (15 min).</a:t>
            </a:r>
          </a:p>
          <a:p>
            <a:r>
              <a:rPr lang="en-US" sz="1600" dirty="0"/>
              <a:t>Units delivering </a:t>
            </a:r>
            <a:r>
              <a:rPr lang="en-US" sz="1600" dirty="0" err="1"/>
              <a:t>aFRR</a:t>
            </a:r>
            <a:r>
              <a:rPr lang="en-US" sz="1600" dirty="0"/>
              <a:t> must be capable of activating within 15 minutes.</a:t>
            </a:r>
          </a:p>
          <a:p>
            <a:r>
              <a:rPr lang="en-US" sz="1600" dirty="0"/>
              <a:t>When participating in the </a:t>
            </a:r>
            <a:r>
              <a:rPr lang="en-US" sz="1600" dirty="0" err="1"/>
              <a:t>aFRR</a:t>
            </a:r>
            <a:r>
              <a:rPr lang="en-US" sz="1600" dirty="0"/>
              <a:t> market a payment is received for the regulating power made available plus a payment for the regulated energy. 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aFRR</a:t>
            </a:r>
            <a:r>
              <a:rPr lang="en-US" sz="1600" dirty="0"/>
              <a:t> product is symmetric in DK1.</a:t>
            </a:r>
          </a:p>
          <a:p>
            <a:r>
              <a:rPr lang="en-US" sz="1600" dirty="0" err="1"/>
              <a:t>aFRR</a:t>
            </a:r>
            <a:r>
              <a:rPr lang="en-US" sz="1600" dirty="0"/>
              <a:t> is purchased on monthly contracts, requiring commitment for the entire month.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6A79-9784-4C5F-BC99-747F87F6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77E-F580-4BC6-8D1B-7EA2B73AFAC4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260DA-7F61-4B6F-BE6B-79D60E4CB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59" y="0"/>
            <a:ext cx="5036566" cy="3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55C-D0D1-4A17-BDCA-2A3D893B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Mfrr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A47A-F5B6-4A71-9AA2-80E4B5F2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5108573" cy="393748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The </a:t>
            </a:r>
            <a:r>
              <a:rPr lang="en-US" sz="1600" dirty="0" err="1"/>
              <a:t>mFRR</a:t>
            </a:r>
            <a:r>
              <a:rPr lang="en-US" sz="1600" dirty="0"/>
              <a:t> (manual frequency restoration reserve) market, also referred to as tertiary reserves, is the slowest ancillary service purchased by </a:t>
            </a:r>
            <a:r>
              <a:rPr lang="en-US" sz="1600" dirty="0" err="1"/>
              <a:t>EnergiNet</a:t>
            </a:r>
            <a:r>
              <a:rPr lang="en-US" sz="1600" dirty="0"/>
              <a:t>. </a:t>
            </a:r>
            <a:r>
              <a:rPr lang="en-US" sz="1600" dirty="0" err="1"/>
              <a:t>mFRR</a:t>
            </a:r>
            <a:r>
              <a:rPr lang="en-US" sz="1600" dirty="0"/>
              <a:t> is activated to free up </a:t>
            </a:r>
            <a:r>
              <a:rPr lang="en-US" sz="1600" dirty="0" err="1"/>
              <a:t>aFRR</a:t>
            </a:r>
            <a:r>
              <a:rPr lang="en-US" sz="1600" dirty="0"/>
              <a:t>. </a:t>
            </a:r>
            <a:r>
              <a:rPr lang="en-US" sz="1600" dirty="0" err="1"/>
              <a:t>mFRR</a:t>
            </a:r>
            <a:r>
              <a:rPr lang="en-US" sz="1600" dirty="0"/>
              <a:t> is used to balance the market over longer periods of time e.g. in the case of power plant failure etc.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Units participating in the </a:t>
            </a:r>
            <a:r>
              <a:rPr lang="en-US" sz="1600" dirty="0" err="1"/>
              <a:t>mFRR</a:t>
            </a:r>
            <a:r>
              <a:rPr lang="en-US" sz="1600" dirty="0"/>
              <a:t> market must be capable of activating within 15 minutes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Payment is received for regulating power made available, plus for the regulated energy. 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mFRR</a:t>
            </a:r>
            <a:r>
              <a:rPr lang="en-US" sz="1600" dirty="0"/>
              <a:t> is only purchased as up regulation 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02FB-E8A5-4880-9C4B-5BFA6FE5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C415-212E-474D-A76A-78E15820847E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D3274A0-3F97-45E5-B01C-571CD0F5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79" y="2838241"/>
            <a:ext cx="4758945" cy="305932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5397C-6CA6-4C89-A23F-19AA3774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79" y="149115"/>
            <a:ext cx="4758946" cy="30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5C2AAE3-551B-478B-8DBD-2A57D0F77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2924944"/>
            <a:ext cx="4758945" cy="3059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42E1B-A9D4-4E0A-B054-0B7DAFE7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DB64-4B33-4188-8311-DBB69F65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5108573" cy="3937484"/>
          </a:xfrm>
        </p:spPr>
        <p:txBody>
          <a:bodyPr/>
          <a:lstStyle/>
          <a:p>
            <a:r>
              <a:rPr lang="en-US" sz="1600" dirty="0"/>
              <a:t>Special regulation is an alternative to </a:t>
            </a:r>
            <a:r>
              <a:rPr lang="en-US" sz="1600" dirty="0" err="1"/>
              <a:t>mFRR</a:t>
            </a:r>
            <a:r>
              <a:rPr lang="en-US" sz="1600" dirty="0"/>
              <a:t>, purchased when technical challenges in stabilizing the electricity grid occurs. The primary reason for the purchase of special regulation in DK1 is a result of overproduction from wind turbines in northern Germany, combined with bottlenecks in the German electricity grid. </a:t>
            </a:r>
          </a:p>
          <a:p>
            <a:r>
              <a:rPr lang="en-US" sz="1600" dirty="0"/>
              <a:t>Special regulation is primarily purchased as down regulation.</a:t>
            </a:r>
          </a:p>
          <a:p>
            <a:r>
              <a:rPr lang="en-US" sz="1600" dirty="0"/>
              <a:t>Payment is received only for the regulated energy. </a:t>
            </a:r>
          </a:p>
          <a:p>
            <a:r>
              <a:rPr lang="en-US" sz="1600" dirty="0"/>
              <a:t>Special regulation is not purchased in all hours of the year.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74EE-1F6D-4622-BC31-26A153A2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F4E-5183-43F5-B6A9-18AB7B821BCC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2CE91-3372-4F6D-8398-246E6A11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209279"/>
            <a:ext cx="4758945" cy="30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E3E04C-467A-4637-80EA-A12BB341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2838240"/>
            <a:ext cx="4758947" cy="3059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D8F4A-B81A-409B-9211-103E61CA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markets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E9F-A739-4553-A6E8-618C2D4B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5108574" cy="3937484"/>
          </a:xfrm>
        </p:spPr>
        <p:txBody>
          <a:bodyPr/>
          <a:lstStyle/>
          <a:p>
            <a:r>
              <a:rPr lang="en-US" sz="1600" dirty="0"/>
              <a:t>In this model, the hydrogen and district heating markets are considered as secondary markets. </a:t>
            </a:r>
          </a:p>
          <a:p>
            <a:r>
              <a:rPr lang="en-US" sz="1600" dirty="0"/>
              <a:t>The district heating price is provided by </a:t>
            </a:r>
            <a:r>
              <a:rPr lang="en-US" sz="1600" dirty="0" err="1"/>
              <a:t>Århus</a:t>
            </a:r>
            <a:r>
              <a:rPr lang="en-US" sz="1600" dirty="0"/>
              <a:t> </a:t>
            </a:r>
            <a:r>
              <a:rPr lang="en-US" sz="1600" dirty="0" err="1"/>
              <a:t>affald</a:t>
            </a:r>
            <a:r>
              <a:rPr lang="en-US" sz="1600" dirty="0"/>
              <a:t>/</a:t>
            </a:r>
            <a:r>
              <a:rPr lang="en-US" sz="1600" dirty="0" err="1"/>
              <a:t>varme</a:t>
            </a:r>
            <a:r>
              <a:rPr lang="en-US" sz="1600" dirty="0"/>
              <a:t> for 2020, and is used for all simulated years. </a:t>
            </a:r>
          </a:p>
          <a:p>
            <a:r>
              <a:rPr lang="en-US" sz="1600" dirty="0"/>
              <a:t>The hydrogen price is calculated as the price of producing hydrogen with an </a:t>
            </a:r>
            <a:r>
              <a:rPr lang="en-US" sz="1600" dirty="0" err="1"/>
              <a:t>electrolyzer</a:t>
            </a:r>
            <a:r>
              <a:rPr lang="en-US" sz="1600" dirty="0"/>
              <a:t> plant in the 6000 cheapest hours of the year. An efficiency of 100 kW el/kg hydrogen is used. The hydrogen price is kept fixed during the entire simulation.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5BFC-54B9-4B63-92FC-9BB8B6DF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A574-448F-4C6D-8733-79D90E746495}" type="datetime1">
              <a:rPr lang="da-DK" smtClean="0"/>
              <a:t>23-04-2020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D4087-97F8-4373-BC6B-628C10C7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80" y="369677"/>
            <a:ext cx="4758947" cy="30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Custom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AU Passata Light</vt:lpstr>
      <vt:lpstr>AU Passata</vt:lpstr>
      <vt:lpstr>Georgia</vt:lpstr>
      <vt:lpstr>AU Peto</vt:lpstr>
      <vt:lpstr>Calibri</vt:lpstr>
      <vt:lpstr>Wingdings 3</vt:lpstr>
      <vt:lpstr>Arial</vt:lpstr>
      <vt:lpstr>AU 16:9</vt:lpstr>
      <vt:lpstr>Historic Spot + ancillary services model</vt:lpstr>
      <vt:lpstr>overview</vt:lpstr>
      <vt:lpstr>Overview</vt:lpstr>
      <vt:lpstr>Spot market</vt:lpstr>
      <vt:lpstr>Fcr market</vt:lpstr>
      <vt:lpstr>Afrr market</vt:lpstr>
      <vt:lpstr>Mfrr market</vt:lpstr>
      <vt:lpstr>Special regulation</vt:lpstr>
      <vt:lpstr>Secondary markets </vt:lpstr>
      <vt:lpstr>Results – Individual technologies</vt:lpstr>
      <vt:lpstr>Results – Individual technologies</vt:lpstr>
      <vt:lpstr>Results – Individual technologies</vt:lpstr>
      <vt:lpstr>Results – Portfolio </vt:lpstr>
      <vt:lpstr>Results – Portfolio </vt:lpstr>
      <vt:lpstr>Further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2020-04-23T08:31:02Z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637206337584885554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2699</vt:lpwstr>
  </property>
  <property fmtid="{D5CDD505-2E9C-101B-9397-08002B2CF9AE}" pid="62" name="colorthemechange">
    <vt:lpwstr>True</vt:lpwstr>
  </property>
</Properties>
</file>