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17" r:id="rId2"/>
    <p:sldId id="418" r:id="rId3"/>
    <p:sldId id="424" r:id="rId4"/>
    <p:sldId id="344" r:id="rId5"/>
    <p:sldId id="425" r:id="rId6"/>
    <p:sldId id="420" r:id="rId7"/>
  </p:sldIdLst>
  <p:sldSz cx="9144000" cy="5143500" type="screen16x9"/>
  <p:notesSz cx="6797675" cy="9926638"/>
  <p:embeddedFontLst>
    <p:embeddedFont>
      <p:font typeface="Franklin Gothic Book" panose="020B0503020102020204" pitchFamily="34" charset="0"/>
      <p:regular r:id="rId10"/>
      <p: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Poppins Light" panose="020B0604020202020204" charset="0"/>
      <p:regular r:id="rId16"/>
      <p:bold r:id="rId17"/>
      <p:italic r:id="rId18"/>
      <p:bold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e Falther" initials="SF" lastIdx="1" clrIdx="0">
    <p:extLst>
      <p:ext uri="{19B8F6BF-5375-455C-9EA6-DF929625EA0E}">
        <p15:presenceInfo xmlns:p15="http://schemas.microsoft.com/office/powerpoint/2012/main" userId="S::sfa@eicluster.dk::b220386c-3e30-42b9-a893-7804ed2314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34"/>
    <a:srgbClr val="1E323C"/>
    <a:srgbClr val="0D713E"/>
    <a:srgbClr val="00693C"/>
    <a:srgbClr val="F5207E"/>
    <a:srgbClr val="6AA5B3"/>
    <a:srgbClr val="1E963C"/>
    <a:srgbClr val="003741"/>
    <a:srgbClr val="00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E93B92-E06D-4739-8D0A-41FBF989AE6A}">
  <a:tblStyle styleId="{4AE93B92-E06D-4739-8D0A-41FBF989A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52"/>
  </p:normalViewPr>
  <p:slideViewPr>
    <p:cSldViewPr snapToGrid="0" snapToObjects="1">
      <p:cViewPr varScale="1">
        <p:scale>
          <a:sx n="107" d="100"/>
          <a:sy n="107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EF595ECC-B2E1-9E48-A46F-8E6C67207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3E0C69E-1EC7-D449-8F46-3DC7E8A55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1453B86-9DD9-0647-B312-EB1843671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43D8-5EEC-DB4E-A555-A6A7FD5E52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31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1138" y="815975"/>
            <a:ext cx="7250113" cy="4078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2758" y="5166204"/>
            <a:ext cx="5462058" cy="4894298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374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3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5C6B6E69-6A9F-5C40-B667-26328ABEC7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2879" y="4444626"/>
            <a:ext cx="832637" cy="5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 preserve="1">
  <p:cSld name="1_Blank type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2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l store tab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700904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00374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4" name="Google Shape;29;p3">
            <a:extLst>
              <a:ext uri="{FF2B5EF4-FFF2-40B4-BE49-F238E27FC236}">
                <a16:creationId xmlns:a16="http://schemas.microsoft.com/office/drawing/2014/main" id="{A55D4932-FF98-C74F-A4E1-FB29E1AC64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3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374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550643" y="1985076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>
                <a:solidFill>
                  <a:srgbClr val="00372D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1C954FFD-F081-5644-A775-DB4BE9489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2879" y="4444626"/>
            <a:ext cx="832637" cy="5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A956-A0F6-4696-A237-8F6A6C04F7FA}" type="datetimeFigureOut">
              <a:rPr lang="da-DK" smtClean="0"/>
              <a:t>16-01-2020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64B7-AFA8-4FE0-9A19-902A683811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8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72" r:id="rId3"/>
    <p:sldLayoutId id="2147483674" r:id="rId4"/>
    <p:sldLayoutId id="2147483675" r:id="rId5"/>
    <p:sldLayoutId id="214748367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D713E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icluster.dk/om-energy-innovation-clu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15289B37-6A28-374B-8D7B-AD7C0871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70073" cy="5219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A75C60F-6A03-1341-AA25-AD8665088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5463" y="4013314"/>
            <a:ext cx="1211941" cy="746964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A038EA0-9963-B245-8ED9-568027F6DF0A}"/>
              </a:ext>
            </a:extLst>
          </p:cNvPr>
          <p:cNvSpPr txBox="1"/>
          <p:nvPr/>
        </p:nvSpPr>
        <p:spPr>
          <a:xfrm>
            <a:off x="1463433" y="1432917"/>
            <a:ext cx="640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FIRE PROJEKTET</a:t>
            </a:r>
          </a:p>
          <a:p>
            <a:pPr algn="ctr"/>
            <a:endParaRPr lang="da-DK" sz="3200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algn="ctr"/>
            <a:r>
              <a:rPr lang="da-DK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Flexible Integration of </a:t>
            </a:r>
            <a:r>
              <a:rPr lang="da-DK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Renewable</a:t>
            </a:r>
            <a:r>
              <a:rPr lang="da-DK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Energy</a:t>
            </a:r>
          </a:p>
        </p:txBody>
      </p:sp>
    </p:spTree>
    <p:extLst>
      <p:ext uri="{BB962C8B-B14F-4D97-AF65-F5344CB8AC3E}">
        <p14:creationId xmlns:p14="http://schemas.microsoft.com/office/powerpoint/2010/main" val="13304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5EA25FD-7D50-46AC-B629-9CA8564C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114562"/>
            <a:ext cx="4777312" cy="31602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31C15511-FF23-4E18-B8AF-D29CA943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2" y="275578"/>
            <a:ext cx="8301107" cy="683100"/>
          </a:xfrm>
        </p:spPr>
        <p:txBody>
          <a:bodyPr/>
          <a:lstStyle/>
          <a:p>
            <a:r>
              <a:rPr lang="da-DK" sz="2800" dirty="0"/>
              <a:t>Integration og fleksibilitet i energisystemet</a:t>
            </a:r>
            <a:endParaRPr lang="da-DK" sz="1600" dirty="0">
              <a:solidFill>
                <a:srgbClr val="FF0000"/>
              </a:solidFill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9DD94D7F-ABD6-4769-89E4-AD88DE665F72}"/>
              </a:ext>
            </a:extLst>
          </p:cNvPr>
          <p:cNvSpPr txBox="1"/>
          <p:nvPr/>
        </p:nvSpPr>
        <p:spPr>
          <a:xfrm>
            <a:off x="4406900" y="4309028"/>
            <a:ext cx="373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i="1" dirty="0">
                <a:latin typeface="Poppins Light" panose="020B0604020202020204" charset="0"/>
                <a:cs typeface="Poppins Light" panose="020B0604020202020204" charset="0"/>
              </a:rPr>
              <a:t>Kilde: International </a:t>
            </a:r>
            <a:r>
              <a:rPr lang="da-DK" sz="800" i="1" dirty="0" err="1">
                <a:latin typeface="Poppins Light" panose="020B0604020202020204" charset="0"/>
                <a:cs typeface="Poppins Light" panose="020B0604020202020204" charset="0"/>
              </a:rPr>
              <a:t>Renewable</a:t>
            </a:r>
            <a:r>
              <a:rPr lang="da-DK" sz="800" i="1" dirty="0">
                <a:latin typeface="Poppins Light" panose="020B0604020202020204" charset="0"/>
                <a:cs typeface="Poppins Light" panose="020B0604020202020204" charset="0"/>
              </a:rPr>
              <a:t> Energy </a:t>
            </a:r>
            <a:r>
              <a:rPr lang="da-DK" sz="800" i="1" dirty="0" err="1">
                <a:latin typeface="Poppins Light" panose="020B0604020202020204" charset="0"/>
                <a:cs typeface="Poppins Light" panose="020B0604020202020204" charset="0"/>
              </a:rPr>
              <a:t>Agenxy</a:t>
            </a:r>
            <a:r>
              <a:rPr lang="da-DK" sz="800" i="1" dirty="0">
                <a:latin typeface="Poppins Light" panose="020B0604020202020204" charset="0"/>
                <a:cs typeface="Poppins Light" panose="020B0604020202020204" charset="0"/>
              </a:rPr>
              <a:t> (IRENA), </a:t>
            </a:r>
            <a:r>
              <a:rPr lang="en-US" sz="800" i="1" dirty="0">
                <a:latin typeface="Poppins Light" panose="020B0604020202020204" charset="0"/>
                <a:cs typeface="Poppins Light" panose="020B0604020202020204" charset="0"/>
              </a:rPr>
              <a:t>Power system flexibility for the energy transition 2018 </a:t>
            </a:r>
            <a:endParaRPr lang="da-DK" sz="800" i="1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5751B43-8806-44BF-86FB-ED6601FC7F68}"/>
              </a:ext>
            </a:extLst>
          </p:cNvPr>
          <p:cNvSpPr txBox="1"/>
          <p:nvPr/>
        </p:nvSpPr>
        <p:spPr>
          <a:xfrm>
            <a:off x="550333" y="1066800"/>
            <a:ext cx="327871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sz="1050" dirty="0">
                <a:latin typeface="Poppins Light" panose="020B0604020202020204" charset="0"/>
                <a:cs typeface="Poppins Light" panose="020B0604020202020204" charset="0"/>
              </a:rPr>
              <a:t>Andelen af VE stiger og VE produktion er fluktuerende, hvilket stiller større krav til fleksibiliteten i energisystemet. Dette er lige fra energiproduktion til stærkere transmission og distributionssystemer, lagring, sektorkobling og fleksibel demand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a-DK" sz="105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sz="1050" dirty="0">
                <a:latin typeface="Poppins Light" panose="020B0604020202020204" charset="0"/>
                <a:cs typeface="Poppins Light" panose="020B0604020202020204" charset="0"/>
              </a:rPr>
              <a:t>INCENTIVE projektet vil danne et overblik over disse ”</a:t>
            </a:r>
            <a:r>
              <a:rPr lang="da-DK" sz="1050" dirty="0" err="1">
                <a:latin typeface="Poppins Light" panose="020B0604020202020204" charset="0"/>
                <a:cs typeface="Poppins Light" panose="020B0604020202020204" charset="0"/>
              </a:rPr>
              <a:t>enablere</a:t>
            </a:r>
            <a:r>
              <a:rPr lang="da-DK" sz="1050" dirty="0">
                <a:latin typeface="Poppins Light" panose="020B0604020202020204" charset="0"/>
                <a:cs typeface="Poppins Light" panose="020B0604020202020204" charset="0"/>
              </a:rPr>
              <a:t>” og resulterer i konkrete løsninger og forslag til implementering i fremtidens fleksible energisystem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a-DK" sz="105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sz="1050" dirty="0">
                <a:latin typeface="Poppins Light" panose="020B0604020202020204" charset="0"/>
                <a:cs typeface="Poppins Light" panose="020B0604020202020204" charset="0"/>
              </a:rPr>
              <a:t>INCENTIVE projektet tiltænkes at udføres i flere faser; (1) en afdækkende fase hvor der samtidigt fokuseres på demand management/</a:t>
            </a:r>
            <a:r>
              <a:rPr lang="da-DK" sz="1050" dirty="0" err="1">
                <a:latin typeface="Poppins Light" panose="020B0604020202020204" charset="0"/>
                <a:cs typeface="Poppins Light" panose="020B0604020202020204" charset="0"/>
              </a:rPr>
              <a:t>response</a:t>
            </a:r>
            <a:r>
              <a:rPr lang="da-DK" sz="1050" dirty="0">
                <a:latin typeface="Poppins Light" panose="020B0604020202020204" charset="0"/>
                <a:cs typeface="Poppins Light" panose="020B0604020202020204" charset="0"/>
              </a:rPr>
              <a:t> og overordnet test af konceptet (2) videre test og kommercialisering af en demand management løsning samt udviklingen og test af andre løsninger til et fleksibelt energisystem</a:t>
            </a:r>
          </a:p>
        </p:txBody>
      </p:sp>
    </p:spTree>
    <p:extLst>
      <p:ext uri="{BB962C8B-B14F-4D97-AF65-F5344CB8AC3E}">
        <p14:creationId xmlns:p14="http://schemas.microsoft.com/office/powerpoint/2010/main" val="11475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e 13">
            <a:extLst>
              <a:ext uri="{FF2B5EF4-FFF2-40B4-BE49-F238E27FC236}">
                <a16:creationId xmlns:a16="http://schemas.microsoft.com/office/drawing/2014/main" id="{49FCB2C3-0C20-43A6-9C9F-5CE71E51792D}"/>
              </a:ext>
            </a:extLst>
          </p:cNvPr>
          <p:cNvGrpSpPr/>
          <p:nvPr/>
        </p:nvGrpSpPr>
        <p:grpSpPr>
          <a:xfrm>
            <a:off x="3420423" y="2379402"/>
            <a:ext cx="2708873" cy="2590653"/>
            <a:chOff x="3513223" y="1427747"/>
            <a:chExt cx="4908884" cy="2199289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513223" y="1427747"/>
              <a:ext cx="4908884" cy="21992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9513" y="1439054"/>
              <a:ext cx="4700742" cy="2351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 algn="ct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1200" dirty="0"/>
                <a:t>WP4: Algoritme-beskrivelse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842" y="1755576"/>
              <a:ext cx="4692724" cy="18028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>
                <a:defRPr sz="105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825" dirty="0"/>
                <a:t>Formål: </a:t>
              </a:r>
              <a:r>
                <a:rPr lang="da-DK" sz="825" b="0" u="none" dirty="0"/>
                <a:t>Beskrivelse af algoritme til optimering af fleksible assets på tværs af tid og markeder. Kortlægning og beskrivelse af løsning(er) på problemstilling ved optimering af fleksibel porteføljemix. </a:t>
              </a:r>
            </a:p>
            <a:p>
              <a:endParaRPr lang="da-DK" sz="825" dirty="0"/>
            </a:p>
            <a:p>
              <a:r>
                <a:rPr lang="da-DK" sz="825" b="0" u="none" dirty="0"/>
                <a:t>Åben løsning der tager højde for at fremtiden (markedsregler for deltagelse mv.), behov og muligheder ændrer sig løbende. </a:t>
              </a:r>
            </a:p>
            <a:p>
              <a:endParaRPr lang="da-DK" sz="825" dirty="0"/>
            </a:p>
            <a:p>
              <a:r>
                <a:rPr lang="da-DK" sz="825" dirty="0"/>
                <a:t>Leverance: </a:t>
              </a:r>
              <a:r>
                <a:rPr lang="da-DK" sz="825" b="0" u="none" dirty="0"/>
                <a:t>Agil løsningbeskrivelse der på et beskrivende niveau skitserer den optimale samfundsøkonomiske løsning, som demonstreres og bringes til markedet i fase 2</a:t>
              </a:r>
              <a:br>
                <a:rPr lang="da-DK" sz="825" b="0" u="none" dirty="0"/>
              </a:br>
              <a:endParaRPr lang="da-DK" sz="825" b="0" u="none" dirty="0"/>
            </a:p>
            <a:p>
              <a:r>
                <a:rPr lang="da-DK" sz="825" dirty="0"/>
                <a:t>Ansvarlig: </a:t>
              </a:r>
              <a:r>
                <a:rPr lang="da-DK" sz="825" dirty="0" err="1"/>
                <a:t>Qampo</a:t>
              </a:r>
              <a:r>
                <a:rPr lang="da-DK" sz="825" dirty="0"/>
                <a:t> med input fra DTU </a:t>
              </a:r>
              <a:r>
                <a:rPr lang="da-DK" sz="825" dirty="0" err="1"/>
                <a:t>Compute</a:t>
              </a:r>
              <a:endParaRPr lang="da-DK" sz="825" dirty="0"/>
            </a:p>
          </p:txBody>
        </p:sp>
      </p:grpSp>
      <p:grpSp>
        <p:nvGrpSpPr>
          <p:cNvPr id="2" name="Gruppe 1">
            <a:extLst>
              <a:ext uri="{FF2B5EF4-FFF2-40B4-BE49-F238E27FC236}">
                <a16:creationId xmlns:a16="http://schemas.microsoft.com/office/drawing/2014/main" id="{FBBC5112-1637-48C2-83FD-4E065496C9B4}"/>
              </a:ext>
            </a:extLst>
          </p:cNvPr>
          <p:cNvGrpSpPr/>
          <p:nvPr/>
        </p:nvGrpSpPr>
        <p:grpSpPr>
          <a:xfrm>
            <a:off x="395308" y="675561"/>
            <a:ext cx="8349129" cy="698335"/>
            <a:chOff x="3519035" y="3770634"/>
            <a:chExt cx="4903071" cy="1468257"/>
          </a:xfrm>
          <a:solidFill>
            <a:schemeClr val="bg1">
              <a:lumMod val="9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3519035" y="3770634"/>
              <a:ext cx="4903071" cy="1468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41665" y="4188569"/>
              <a:ext cx="4848209" cy="9949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a-DK" sz="825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Formål</a:t>
              </a:r>
              <a:r>
                <a:rPr lang="da-DK" sz="825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a-DK" sz="8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Projekt administration og </a:t>
              </a:r>
              <a:r>
                <a:rPr lang="da-DK" sz="8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facilitering</a:t>
              </a:r>
              <a:r>
                <a:rPr lang="da-DK" sz="8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da-DK" sz="825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Leverance</a:t>
              </a:r>
              <a:r>
                <a:rPr lang="da-DK" sz="825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a-DK" sz="8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Tilsikre fremdrift på arbejdspakkerne. Økonomisk administration og afrapportering. Kommunikationspakke og udrulning heraf sammen med øvrige deltagere.</a:t>
              </a:r>
              <a:endParaRPr lang="da-DK" sz="82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a-DK" sz="825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Ansvarlig</a:t>
              </a:r>
              <a:r>
                <a:rPr lang="da-DK" sz="825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Energy Innovation Cluster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6173" y="3817139"/>
              <a:ext cx="2289476" cy="5823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WP1: Project Management</a:t>
              </a:r>
            </a:p>
          </p:txBody>
        </p:sp>
      </p:grpSp>
      <p:grpSp>
        <p:nvGrpSpPr>
          <p:cNvPr id="3" name="Gruppe 2">
            <a:extLst>
              <a:ext uri="{FF2B5EF4-FFF2-40B4-BE49-F238E27FC236}">
                <a16:creationId xmlns:a16="http://schemas.microsoft.com/office/drawing/2014/main" id="{022D49BF-04BB-46D6-989F-2929E48D412F}"/>
              </a:ext>
            </a:extLst>
          </p:cNvPr>
          <p:cNvGrpSpPr/>
          <p:nvPr/>
        </p:nvGrpSpPr>
        <p:grpSpPr>
          <a:xfrm>
            <a:off x="399562" y="2374569"/>
            <a:ext cx="2970809" cy="2602642"/>
            <a:chOff x="526280" y="1443790"/>
            <a:chExt cx="2585886" cy="4318150"/>
          </a:xfrm>
        </p:grpSpPr>
        <p:sp>
          <p:nvSpPr>
            <p:cNvPr id="4" name="Rectangle 3"/>
            <p:cNvSpPr/>
            <p:nvPr/>
          </p:nvSpPr>
          <p:spPr>
            <a:xfrm>
              <a:off x="526280" y="1451809"/>
              <a:ext cx="2577867" cy="4310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7409" y="1443790"/>
              <a:ext cx="2574757" cy="459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 algn="ct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1200" dirty="0"/>
                <a:t>WP3: Analyse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9366" y="2180649"/>
              <a:ext cx="2539664" cy="3312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>
                <a:defRPr sz="105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825" dirty="0"/>
                <a:t>Formål: </a:t>
              </a:r>
              <a:r>
                <a:rPr lang="da-DK" sz="825" b="0" u="none" dirty="0"/>
                <a:t>Kortlægning af alle fleksibilitetsmuligheder til integration af stigende mængder VE produktion i Danmark, herunder:</a:t>
              </a:r>
            </a:p>
            <a:p>
              <a:endParaRPr lang="da-DK" sz="825" b="0" u="none" dirty="0"/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Fordele og ulemper ved fleksibilitetsmetoder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TRL niveau / nuværende udviklingsstadie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Barrierer for anvendelse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Match med nuværende markedsregler </a:t>
              </a:r>
            </a:p>
            <a:p>
              <a:endParaRPr lang="da-DK" sz="825" dirty="0"/>
            </a:p>
            <a:p>
              <a:r>
                <a:rPr lang="da-DK" sz="825" dirty="0"/>
                <a:t>Leverance: </a:t>
              </a:r>
              <a:r>
                <a:rPr lang="da-DK" sz="825" b="0" u="none" dirty="0"/>
                <a:t>Rapport over muligheder og konklusion på bedste fleksibilitetsløsninger til integration af VE i DK. Anbefalinger til markedsregler.</a:t>
              </a:r>
            </a:p>
            <a:p>
              <a:endParaRPr lang="da-DK" sz="825" b="0" u="none" dirty="0"/>
            </a:p>
            <a:p>
              <a:r>
                <a:rPr lang="da-DK" sz="825" dirty="0"/>
                <a:t>Ansvarlig: Aarhus Universitet med input fra Hydrogen Valley og DTU</a:t>
              </a:r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B1BE8944-2706-4357-9FD8-F83E0D19E155}"/>
              </a:ext>
            </a:extLst>
          </p:cNvPr>
          <p:cNvGrpSpPr/>
          <p:nvPr/>
        </p:nvGrpSpPr>
        <p:grpSpPr>
          <a:xfrm>
            <a:off x="6205925" y="2374569"/>
            <a:ext cx="2538512" cy="2616002"/>
            <a:chOff x="6880386" y="2353377"/>
            <a:chExt cx="2811875" cy="4290653"/>
          </a:xfrm>
        </p:grpSpPr>
        <p:sp>
          <p:nvSpPr>
            <p:cNvPr id="27" name="Rectangle 26"/>
            <p:cNvSpPr/>
            <p:nvPr/>
          </p:nvSpPr>
          <p:spPr>
            <a:xfrm>
              <a:off x="6880386" y="2353377"/>
              <a:ext cx="2811875" cy="4268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8409" y="2392364"/>
              <a:ext cx="2550695" cy="454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 algn="ct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1200" dirty="0"/>
                <a:t>WP5:Test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88409" y="2952667"/>
              <a:ext cx="2774475" cy="36913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>
                <a:defRPr sz="105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825" dirty="0"/>
                <a:t>Formål: </a:t>
              </a:r>
              <a:r>
                <a:rPr lang="da-DK" sz="825" b="0" u="none" dirty="0"/>
                <a:t>på baggrund af analyser, beskrivelser, udvikling mv. i de foregående faser, kan pilot-test beskrives for alle fleksibilitetsløsninger. Herunder konkret pilot-test af demand-</a:t>
              </a:r>
              <a:r>
                <a:rPr lang="da-DK" sz="825" b="0" u="none" dirty="0" err="1"/>
                <a:t>response</a:t>
              </a:r>
              <a:r>
                <a:rPr lang="da-DK" sz="825" b="0" u="none" dirty="0"/>
                <a:t>. Eksempel:</a:t>
              </a:r>
            </a:p>
            <a:p>
              <a:endParaRPr lang="da-DK" sz="825" b="0" u="none" dirty="0"/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 err="1"/>
                <a:t>Qampo</a:t>
              </a:r>
              <a:r>
                <a:rPr lang="da-DK" sz="825" b="0" u="none" dirty="0"/>
                <a:t> kan simulere en algoritme i praksis på baggrund af fleksible kunder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Energi Danmark leverer data og optimering mod markedsdeltagelse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da-DK" sz="825" b="0" u="none" dirty="0"/>
                <a:t>Universitet (..) </a:t>
              </a:r>
            </a:p>
            <a:p>
              <a:endParaRPr lang="da-DK" sz="825" dirty="0"/>
            </a:p>
            <a:p>
              <a:r>
                <a:rPr lang="da-DK" sz="825" dirty="0"/>
                <a:t>Leverance: </a:t>
              </a:r>
              <a:r>
                <a:rPr lang="da-DK" sz="825" b="0" u="none" dirty="0"/>
                <a:t>Test-beskrivelser for fleksibilitetsløsninger, som evt. kan testes i fase 2.</a:t>
              </a:r>
            </a:p>
            <a:p>
              <a:endParaRPr lang="da-DK" sz="825" dirty="0"/>
            </a:p>
            <a:p>
              <a:r>
                <a:rPr lang="da-DK" sz="825" dirty="0"/>
                <a:t>Ansvarlig: </a:t>
              </a:r>
              <a:r>
                <a:rPr lang="da-DK" sz="825" dirty="0" err="1"/>
                <a:t>Qampo</a:t>
              </a:r>
              <a:r>
                <a:rPr lang="da-DK" sz="825" dirty="0"/>
                <a:t> med input </a:t>
              </a:r>
              <a:r>
                <a:rPr lang="da-DK" sz="825" dirty="0" err="1"/>
                <a:t>fraCenter</a:t>
              </a:r>
              <a:r>
                <a:rPr lang="da-DK" sz="825" dirty="0"/>
                <a:t> Danmark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28D2E6A-7A47-46CB-B6B3-A1519D83765F}"/>
              </a:ext>
            </a:extLst>
          </p:cNvPr>
          <p:cNvGrpSpPr/>
          <p:nvPr/>
        </p:nvGrpSpPr>
        <p:grpSpPr>
          <a:xfrm>
            <a:off x="399561" y="1408520"/>
            <a:ext cx="8344876" cy="869410"/>
            <a:chOff x="3513222" y="3819612"/>
            <a:chExt cx="4908884" cy="1369864"/>
          </a:xfrm>
          <a:solidFill>
            <a:schemeClr val="bg1">
              <a:lumMod val="95000"/>
            </a:schemeClr>
          </a:solidFill>
        </p:grpSpPr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0FC65B3C-5190-4D4E-9376-F3FEF5402137}"/>
                </a:ext>
              </a:extLst>
            </p:cNvPr>
            <p:cNvSpPr/>
            <p:nvPr/>
          </p:nvSpPr>
          <p:spPr>
            <a:xfrm>
              <a:off x="3513222" y="3819612"/>
              <a:ext cx="4908884" cy="13698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E130D2EF-76BB-4CFC-9CBD-96B920478975}"/>
                </a:ext>
              </a:extLst>
            </p:cNvPr>
            <p:cNvSpPr txBox="1"/>
            <p:nvPr/>
          </p:nvSpPr>
          <p:spPr>
            <a:xfrm>
              <a:off x="3533499" y="3868430"/>
              <a:ext cx="4850557" cy="4364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 algn="ctr"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1200" dirty="0"/>
                <a:t>WP2: Integration og praktisering</a:t>
              </a: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29D8DC3C-B5F2-4922-A93C-5C8B25EA03BB}"/>
                </a:ext>
              </a:extLst>
            </p:cNvPr>
            <p:cNvSpPr txBox="1"/>
            <p:nvPr/>
          </p:nvSpPr>
          <p:spPr>
            <a:xfrm>
              <a:off x="3529264" y="4217638"/>
              <a:ext cx="4850557" cy="9456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da-DK"/>
              </a:defPPr>
              <a:lvl1pPr>
                <a:defRPr sz="105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a-DK" sz="825" dirty="0"/>
                <a:t>Formål</a:t>
              </a:r>
              <a:r>
                <a:rPr lang="da-DK" sz="825" u="none" dirty="0"/>
                <a:t>: </a:t>
              </a:r>
              <a:r>
                <a:rPr lang="da-DK" sz="825" b="0" u="none" dirty="0"/>
                <a:t>I samspil med WP3-5 at bidrage med markedsviden og kendskab til at sikre at analyser, beskrivelser mv. sammenholdes mod markedsintegration og en praktisk anvendelighed. Integration af algoritmebeskrivelse til software systemer, markeder, mv. </a:t>
              </a:r>
            </a:p>
            <a:p>
              <a:r>
                <a:rPr lang="da-DK" sz="825" dirty="0"/>
                <a:t>Leverance</a:t>
              </a:r>
              <a:r>
                <a:rPr lang="da-DK" sz="825" b="0" u="none" dirty="0"/>
                <a:t>: Sparring med øvrige arbejdspakker ift. anvendelighed og praktisk </a:t>
              </a:r>
              <a:r>
                <a:rPr lang="da-DK" sz="825" b="0" u="none" dirty="0" err="1"/>
                <a:t>road</a:t>
              </a:r>
              <a:r>
                <a:rPr lang="da-DK" sz="825" b="0" u="none" dirty="0"/>
                <a:t>-to-</a:t>
              </a:r>
              <a:r>
                <a:rPr lang="da-DK" sz="825" b="0" u="none" dirty="0" err="1"/>
                <a:t>market</a:t>
              </a:r>
              <a:r>
                <a:rPr lang="da-DK" sz="825" b="0" u="none" dirty="0"/>
                <a:t> perspektiver.</a:t>
              </a:r>
            </a:p>
            <a:p>
              <a:r>
                <a:rPr lang="da-DK" sz="825" dirty="0"/>
                <a:t>Ansvarlig: Energi Danmark </a:t>
              </a:r>
            </a:p>
          </p:txBody>
        </p:sp>
      </p:grpSp>
      <p:sp>
        <p:nvSpPr>
          <p:cNvPr id="41" name="Pil: opadgående-nedadgående 40">
            <a:extLst>
              <a:ext uri="{FF2B5EF4-FFF2-40B4-BE49-F238E27FC236}">
                <a16:creationId xmlns:a16="http://schemas.microsoft.com/office/drawing/2014/main" id="{DBABDE0B-18EA-473C-BBC8-56DB517CB391}"/>
              </a:ext>
            </a:extLst>
          </p:cNvPr>
          <p:cNvSpPr/>
          <p:nvPr/>
        </p:nvSpPr>
        <p:spPr>
          <a:xfrm>
            <a:off x="746110" y="2255448"/>
            <a:ext cx="208813" cy="381396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Pil: opadgående-nedadgående 41">
            <a:extLst>
              <a:ext uri="{FF2B5EF4-FFF2-40B4-BE49-F238E27FC236}">
                <a16:creationId xmlns:a16="http://schemas.microsoft.com/office/drawing/2014/main" id="{9D800A94-A8C8-429F-AC7E-908791463B1B}"/>
              </a:ext>
            </a:extLst>
          </p:cNvPr>
          <p:cNvSpPr/>
          <p:nvPr/>
        </p:nvSpPr>
        <p:spPr>
          <a:xfrm>
            <a:off x="3516088" y="2236889"/>
            <a:ext cx="208813" cy="381396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Pil: opadgående-nedadgående 42">
            <a:extLst>
              <a:ext uri="{FF2B5EF4-FFF2-40B4-BE49-F238E27FC236}">
                <a16:creationId xmlns:a16="http://schemas.microsoft.com/office/drawing/2014/main" id="{9769979B-7D6F-44E9-9425-1C07408911CD}"/>
              </a:ext>
            </a:extLst>
          </p:cNvPr>
          <p:cNvSpPr/>
          <p:nvPr/>
        </p:nvSpPr>
        <p:spPr>
          <a:xfrm>
            <a:off x="6286827" y="2183871"/>
            <a:ext cx="208813" cy="381396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ktangel 87">
            <a:extLst>
              <a:ext uri="{FF2B5EF4-FFF2-40B4-BE49-F238E27FC236}">
                <a16:creationId xmlns:a16="http://schemas.microsoft.com/office/drawing/2014/main" id="{93B04A55-BF35-4FD3-ADF1-9A69EB69BCF2}"/>
              </a:ext>
            </a:extLst>
          </p:cNvPr>
          <p:cNvSpPr/>
          <p:nvPr/>
        </p:nvSpPr>
        <p:spPr>
          <a:xfrm>
            <a:off x="403057" y="191432"/>
            <a:ext cx="8304909" cy="461937"/>
          </a:xfrm>
          <a:prstGeom prst="rect">
            <a:avLst/>
          </a:prstGeom>
          <a:solidFill>
            <a:srgbClr val="6AA5B3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>
                <a:latin typeface="Arial" panose="020B0604020202020204" pitchFamily="34" charset="0"/>
                <a:cs typeface="Arial" panose="020B0604020202020204" pitchFamily="34" charset="0"/>
              </a:rPr>
              <a:t>Udkast til arbejdspakker (WP): Fase 1 </a:t>
            </a:r>
          </a:p>
          <a:p>
            <a:pPr algn="ctr"/>
            <a:r>
              <a:rPr lang="da-DK" sz="1050" i="1" dirty="0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da-DK" sz="1050" i="1">
                <a:latin typeface="Arial" panose="020B0604020202020204" pitchFamily="34" charset="0"/>
                <a:cs typeface="Arial" panose="020B0604020202020204" pitchFamily="34" charset="0"/>
              </a:rPr>
              <a:t>: Oktober </a:t>
            </a:r>
            <a:r>
              <a:rPr lang="da-DK" sz="1050" i="1" dirty="0">
                <a:latin typeface="Arial" panose="020B0604020202020204" pitchFamily="34" charset="0"/>
                <a:cs typeface="Arial" panose="020B0604020202020204" pitchFamily="34" charset="0"/>
              </a:rPr>
              <a:t>2019-December 2020</a:t>
            </a:r>
          </a:p>
        </p:txBody>
      </p:sp>
    </p:spTree>
    <p:extLst>
      <p:ext uri="{BB962C8B-B14F-4D97-AF65-F5344CB8AC3E}">
        <p14:creationId xmlns:p14="http://schemas.microsoft.com/office/powerpoint/2010/main" val="38697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9" y="603162"/>
            <a:ext cx="1421874" cy="130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" y="3334158"/>
            <a:ext cx="1930228" cy="1529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2" y="3494121"/>
            <a:ext cx="2076340" cy="16048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7171" y="5007510"/>
            <a:ext cx="2009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171" y="3649626"/>
            <a:ext cx="0" cy="1357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0675" y="3128418"/>
            <a:ext cx="1405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6565" y="3128418"/>
            <a:ext cx="0" cy="1879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025" y="3007147"/>
            <a:ext cx="8983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Franklin Gothic Book" panose="020B0503020102020204" pitchFamily="34" charset="0"/>
              </a:rPr>
              <a:t>Power producers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6185" y="854517"/>
            <a:ext cx="165805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0" dirty="0">
                <a:latin typeface="Franklin Gothic Book" panose="020B0503020102020204" pitchFamily="34" charset="0"/>
              </a:rPr>
              <a:t>Investigation of flexibility opportunities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6" y="1119258"/>
            <a:ext cx="1127611" cy="9607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71728" y="1869014"/>
            <a:ext cx="1957979" cy="72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i="1" dirty="0">
                <a:latin typeface="Franklin Gothic Book" panose="020B0503020102020204" pitchFamily="34" charset="0"/>
              </a:rPr>
              <a:t>TSO is responsible for sufficient balancing measures are available to handle imbalances</a:t>
            </a:r>
          </a:p>
          <a:p>
            <a:endParaRPr lang="en-US" sz="1260" dirty="0"/>
          </a:p>
        </p:txBody>
      </p:sp>
      <p:sp>
        <p:nvSpPr>
          <p:cNvPr id="49" name="TextBox 48"/>
          <p:cNvSpPr txBox="1"/>
          <p:nvPr/>
        </p:nvSpPr>
        <p:spPr>
          <a:xfrm>
            <a:off x="416160" y="817827"/>
            <a:ext cx="100139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Franklin Gothic Book" panose="020B0503020102020204" pitchFamily="34" charset="0"/>
              </a:rPr>
              <a:t>TSO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68" y="2176470"/>
            <a:ext cx="1697355" cy="13171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66" y="2293579"/>
            <a:ext cx="1584566" cy="1120514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H="1">
            <a:off x="6548657" y="3003708"/>
            <a:ext cx="2119502" cy="0"/>
          </a:xfrm>
          <a:prstGeom prst="line">
            <a:avLst/>
          </a:prstGeom>
          <a:ln>
            <a:solidFill>
              <a:srgbClr val="963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48686" y="1701443"/>
            <a:ext cx="0" cy="1310386"/>
          </a:xfrm>
          <a:prstGeom prst="line">
            <a:avLst/>
          </a:prstGeom>
          <a:ln>
            <a:solidFill>
              <a:srgbClr val="963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74172" y="940393"/>
            <a:ext cx="1399811" cy="0"/>
          </a:xfrm>
          <a:prstGeom prst="line">
            <a:avLst/>
          </a:prstGeom>
          <a:ln>
            <a:solidFill>
              <a:srgbClr val="963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663035" y="937414"/>
            <a:ext cx="5153" cy="2067418"/>
          </a:xfrm>
          <a:prstGeom prst="line">
            <a:avLst/>
          </a:prstGeom>
          <a:ln>
            <a:solidFill>
              <a:srgbClr val="963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586" y="3739600"/>
            <a:ext cx="1758798" cy="303466"/>
          </a:xfrm>
          <a:prstGeom prst="rect">
            <a:avLst/>
          </a:prstGeom>
        </p:spPr>
      </p:pic>
      <p:sp>
        <p:nvSpPr>
          <p:cNvPr id="67" name="TextBox 53"/>
          <p:cNvSpPr txBox="1"/>
          <p:nvPr/>
        </p:nvSpPr>
        <p:spPr>
          <a:xfrm>
            <a:off x="3546450" y="1969181"/>
            <a:ext cx="19644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80" b="1" dirty="0">
                <a:latin typeface="Franklin Gothic Book" panose="020B0503020102020204" pitchFamily="34" charset="0"/>
              </a:rPr>
              <a:t>Balance Responsible </a:t>
            </a:r>
            <a:br>
              <a:rPr lang="en-US" sz="1080" b="1" dirty="0">
                <a:latin typeface="Franklin Gothic Book" panose="020B0503020102020204" pitchFamily="34" charset="0"/>
              </a:rPr>
            </a:br>
            <a:r>
              <a:rPr lang="en-US" sz="1080" b="1" dirty="0">
                <a:latin typeface="Franklin Gothic Book" panose="020B0503020102020204" pitchFamily="34" charset="0"/>
              </a:rPr>
              <a:t>&amp; aggregator</a:t>
            </a:r>
          </a:p>
        </p:txBody>
      </p:sp>
      <p:sp>
        <p:nvSpPr>
          <p:cNvPr id="68" name="TextBox 53"/>
          <p:cNvSpPr txBox="1"/>
          <p:nvPr/>
        </p:nvSpPr>
        <p:spPr>
          <a:xfrm>
            <a:off x="3690187" y="3188443"/>
            <a:ext cx="172029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Distribute regulation signal to producers and consumers according to state of system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20313" y="2436866"/>
            <a:ext cx="2009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0313" y="1244291"/>
            <a:ext cx="0" cy="1192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65503" y="820852"/>
            <a:ext cx="137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29707" y="826903"/>
            <a:ext cx="4082" cy="160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592249" y="3125636"/>
            <a:ext cx="1" cy="3271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608539" y="4015922"/>
            <a:ext cx="66069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601157" y="2436866"/>
            <a:ext cx="6063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587441" y="2062153"/>
            <a:ext cx="555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87629" y="1659046"/>
            <a:ext cx="1047847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i="1" dirty="0">
                <a:latin typeface="Franklin Gothic Book" panose="020B0503020102020204" pitchFamily="34" charset="0"/>
              </a:rPr>
              <a:t>Bids for reserve sent to TSO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64873" y="2483223"/>
            <a:ext cx="1047847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i="1" dirty="0">
                <a:latin typeface="Franklin Gothic Book" panose="020B0503020102020204" pitchFamily="34" charset="0"/>
              </a:rPr>
              <a:t>Regulation signal from TSO to BRP</a:t>
            </a:r>
            <a:endParaRPr lang="en-US" sz="1440" dirty="0">
              <a:latin typeface="Franklin Gothic Book" panose="020B05030201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19213" y="4113186"/>
            <a:ext cx="99350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i="1" dirty="0">
                <a:latin typeface="Franklin Gothic Book" panose="020B0503020102020204" pitchFamily="34" charset="0"/>
              </a:rPr>
              <a:t>Regulate according to signal and return state of system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8" y="1689373"/>
            <a:ext cx="1212376" cy="167779"/>
          </a:xfrm>
          <a:prstGeom prst="rect">
            <a:avLst/>
          </a:prstGeom>
        </p:spPr>
      </p:pic>
      <p:sp>
        <p:nvSpPr>
          <p:cNvPr id="75" name="TextBox 53"/>
          <p:cNvSpPr txBox="1"/>
          <p:nvPr/>
        </p:nvSpPr>
        <p:spPr>
          <a:xfrm>
            <a:off x="6805211" y="3512792"/>
            <a:ext cx="1606393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Balancing trough flexibility </a:t>
            </a:r>
          </a:p>
        </p:txBody>
      </p:sp>
      <p:sp>
        <p:nvSpPr>
          <p:cNvPr id="76" name="TextBox 53"/>
          <p:cNvSpPr txBox="1"/>
          <p:nvPr/>
        </p:nvSpPr>
        <p:spPr>
          <a:xfrm>
            <a:off x="6702339" y="2621676"/>
            <a:ext cx="83554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Power to X</a:t>
            </a:r>
          </a:p>
        </p:txBody>
      </p:sp>
      <p:sp>
        <p:nvSpPr>
          <p:cNvPr id="77" name="TextBox 53"/>
          <p:cNvSpPr txBox="1"/>
          <p:nvPr/>
        </p:nvSpPr>
        <p:spPr>
          <a:xfrm>
            <a:off x="6847070" y="1754392"/>
            <a:ext cx="83554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Consumers</a:t>
            </a:r>
          </a:p>
        </p:txBody>
      </p:sp>
      <p:sp>
        <p:nvSpPr>
          <p:cNvPr id="80" name="TextBox 53"/>
          <p:cNvSpPr txBox="1"/>
          <p:nvPr/>
        </p:nvSpPr>
        <p:spPr>
          <a:xfrm>
            <a:off x="7779021" y="2373496"/>
            <a:ext cx="83554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Batteries</a:t>
            </a:r>
          </a:p>
        </p:txBody>
      </p:sp>
      <p:sp>
        <p:nvSpPr>
          <p:cNvPr id="81" name="TextBox 53"/>
          <p:cNvSpPr txBox="1"/>
          <p:nvPr/>
        </p:nvSpPr>
        <p:spPr>
          <a:xfrm>
            <a:off x="7817623" y="1476152"/>
            <a:ext cx="83554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Producers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0"/>
          <a:srcRect l="58758" t="52620" r="1" b="7682"/>
          <a:stretch/>
        </p:blipFill>
        <p:spPr>
          <a:xfrm>
            <a:off x="7844840" y="1885534"/>
            <a:ext cx="598848" cy="489914"/>
          </a:xfrm>
          <a:prstGeom prst="rect">
            <a:avLst/>
          </a:prstGeom>
        </p:spPr>
      </p:pic>
      <p:sp>
        <p:nvSpPr>
          <p:cNvPr id="44" name="TextBox 53"/>
          <p:cNvSpPr txBox="1"/>
          <p:nvPr/>
        </p:nvSpPr>
        <p:spPr>
          <a:xfrm>
            <a:off x="7488247" y="2748502"/>
            <a:ext cx="123003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i="1" dirty="0">
                <a:latin typeface="Franklin Gothic Book" panose="020B0503020102020204" pitchFamily="34" charset="0"/>
              </a:rPr>
              <a:t>Other opportunities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881666" y="4151001"/>
            <a:ext cx="397869" cy="38025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10646" y="4354554"/>
            <a:ext cx="2119420" cy="549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990" i="1" dirty="0">
                <a:latin typeface="Franklin Gothic Book" panose="020B0503020102020204" pitchFamily="34" charset="0"/>
              </a:rPr>
              <a:t>Algorithms for </a:t>
            </a:r>
          </a:p>
          <a:p>
            <a:pPr lvl="0"/>
            <a:r>
              <a:rPr lang="en-US" sz="990" i="1" dirty="0">
                <a:latin typeface="Franklin Gothic Book" panose="020B0503020102020204" pitchFamily="34" charset="0"/>
              </a:rPr>
              <a:t>aggregation of </a:t>
            </a:r>
          </a:p>
          <a:p>
            <a:pPr lvl="0"/>
            <a:r>
              <a:rPr lang="en-US" sz="990" i="1" dirty="0">
                <a:latin typeface="Franklin Gothic Book" panose="020B0503020102020204" pitchFamily="34" charset="0"/>
              </a:rPr>
              <a:t>flexibility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2" t="17491" r="25836" b="17454"/>
          <a:stretch/>
        </p:blipFill>
        <p:spPr>
          <a:xfrm>
            <a:off x="7746367" y="1052632"/>
            <a:ext cx="477585" cy="44263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1237" r="20066" b="15349"/>
          <a:stretch/>
        </p:blipFill>
        <p:spPr>
          <a:xfrm>
            <a:off x="8186081" y="982202"/>
            <a:ext cx="436816" cy="52417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V="1">
            <a:off x="7609720" y="3930150"/>
            <a:ext cx="1" cy="3271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itel 1">
            <a:extLst>
              <a:ext uri="{FF2B5EF4-FFF2-40B4-BE49-F238E27FC236}">
                <a16:creationId xmlns:a16="http://schemas.microsoft.com/office/drawing/2014/main" id="{553A6E9E-9ABA-4CF0-955C-FD7AE4EEC8E5}"/>
              </a:ext>
            </a:extLst>
          </p:cNvPr>
          <p:cNvSpPr txBox="1">
            <a:spLocks/>
          </p:cNvSpPr>
          <p:nvPr/>
        </p:nvSpPr>
        <p:spPr>
          <a:xfrm>
            <a:off x="549555" y="211274"/>
            <a:ext cx="7958207" cy="5707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D71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a-DK" sz="2800" b="1" dirty="0">
                <a:solidFill>
                  <a:srgbClr val="1E323C"/>
                </a:solidFill>
                <a:latin typeface="Poppins" panose="020B0604020202020204" charset="0"/>
                <a:cs typeface="Poppins" panose="020B0604020202020204" charset="0"/>
              </a:rPr>
              <a:t>Flow og værdikæde </a:t>
            </a:r>
            <a:r>
              <a:rPr lang="da-DK" sz="1200" b="1" dirty="0">
                <a:solidFill>
                  <a:srgbClr val="1E323C"/>
                </a:solidFill>
                <a:latin typeface="Poppins" panose="020B0604020202020204" charset="0"/>
                <a:cs typeface="Poppins" panose="020B0604020202020204" charset="0"/>
              </a:rPr>
              <a:t>(Overordnet projekt)</a:t>
            </a:r>
            <a:endParaRPr lang="da-DK" sz="1600" b="1" dirty="0">
              <a:solidFill>
                <a:srgbClr val="1E323C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92" y="2090285"/>
            <a:ext cx="781185" cy="711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0" y="4265744"/>
            <a:ext cx="761077" cy="75680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023347" y="659431"/>
            <a:ext cx="2193877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70" b="1" dirty="0">
                <a:solidFill>
                  <a:schemeClr val="accent6"/>
                </a:solidFill>
                <a:latin typeface="Franklin Gothic Book" panose="020B0503020102020204" pitchFamily="34" charset="0"/>
              </a:rPr>
              <a:t>Purpose of the project:</a:t>
            </a:r>
          </a:p>
        </p:txBody>
      </p:sp>
    </p:spTree>
    <p:extLst>
      <p:ext uri="{BB962C8B-B14F-4D97-AF65-F5344CB8AC3E}">
        <p14:creationId xmlns:p14="http://schemas.microsoft.com/office/powerpoint/2010/main" val="401528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1">
            <a:extLst>
              <a:ext uri="{FF2B5EF4-FFF2-40B4-BE49-F238E27FC236}">
                <a16:creationId xmlns:a16="http://schemas.microsoft.com/office/drawing/2014/main" id="{16593579-9495-704F-90DA-95AD5CD33D47}"/>
              </a:ext>
            </a:extLst>
          </p:cNvPr>
          <p:cNvSpPr txBox="1"/>
          <p:nvPr/>
        </p:nvSpPr>
        <p:spPr>
          <a:xfrm>
            <a:off x="5751818" y="1385617"/>
            <a:ext cx="2789464" cy="32239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Teknisk udvikling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Styring og optimering af fleksibilitet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Udvikling og validering af algoritme aggregering v. pulje fleksible forbrugere sammen</a:t>
            </a:r>
          </a:p>
          <a:p>
            <a:endParaRPr lang="da-DK" sz="105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Markeds- og business case udvikling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Incitamentsundersøgelse for deltagelse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Tilpasset markedsrammer</a:t>
            </a:r>
          </a:p>
          <a:p>
            <a:pPr marL="565785" lvl="1" indent="-154305">
              <a:buFont typeface="Arial" panose="020B0604020202020204" pitchFamily="34" charset="0"/>
              <a:buChar char="•"/>
            </a:pPr>
            <a:r>
              <a:rPr lang="da-DK" sz="800" dirty="0">
                <a:latin typeface="Poppins Light" panose="020B0604020202020204" charset="0"/>
                <a:cs typeface="Poppins Light" panose="020B0604020202020204" charset="0"/>
              </a:rPr>
              <a:t>Prisfastsættelse</a:t>
            </a:r>
          </a:p>
          <a:p>
            <a:pPr marL="565785" lvl="1" indent="-154305">
              <a:buFont typeface="Arial" panose="020B0604020202020204" pitchFamily="34" charset="0"/>
              <a:buChar char="•"/>
            </a:pPr>
            <a:r>
              <a:rPr lang="da-DK" sz="800" dirty="0">
                <a:latin typeface="Poppins Light" panose="020B0604020202020204" charset="0"/>
                <a:cs typeface="Poppins Light" panose="020B0604020202020204" charset="0"/>
              </a:rPr>
              <a:t>Budgrænser</a:t>
            </a:r>
          </a:p>
          <a:p>
            <a:pPr marL="565785" lvl="1" indent="-154305">
              <a:buFont typeface="Arial" panose="020B0604020202020204" pitchFamily="34" charset="0"/>
              <a:buChar char="•"/>
            </a:pPr>
            <a:r>
              <a:rPr lang="da-DK" sz="800" dirty="0">
                <a:latin typeface="Poppins Light" panose="020B0604020202020204" charset="0"/>
                <a:cs typeface="Poppins Light" panose="020B0604020202020204" charset="0"/>
              </a:rPr>
              <a:t>Overskudsfordeling</a:t>
            </a:r>
          </a:p>
          <a:p>
            <a:pPr marL="565785" lvl="1" indent="-154305">
              <a:buFont typeface="Arial" panose="020B0604020202020204" pitchFamily="34" charset="0"/>
              <a:buChar char="•"/>
            </a:pPr>
            <a:r>
              <a:rPr lang="da-DK" sz="800" dirty="0">
                <a:latin typeface="Poppins Light" panose="020B0604020202020204" charset="0"/>
                <a:cs typeface="Poppins Light" panose="020B0604020202020204" charset="0"/>
              </a:rPr>
              <a:t>Markedskommunikation </a:t>
            </a:r>
          </a:p>
          <a:p>
            <a:pPr marL="411480" lvl="1"/>
            <a:endParaRPr lang="da-DK" sz="8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565785" lvl="1" indent="-154305">
              <a:buFont typeface="Arial" panose="020B0604020202020204" pitchFamily="34" charset="0"/>
              <a:buChar char="•"/>
            </a:pPr>
            <a:endParaRPr lang="da-DK" sz="90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Samfundseffekter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Udvikling af integration af stigende antal produktion fra vedvarende kilder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Grønnere balancering af </a:t>
            </a:r>
            <a:r>
              <a:rPr lang="da-DK" sz="900" dirty="0" err="1">
                <a:latin typeface="Poppins Light" panose="020B0604020202020204" charset="0"/>
                <a:cs typeface="Poppins Light" panose="020B0604020202020204" charset="0"/>
              </a:rPr>
              <a:t>elnettet</a:t>
            </a: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, mindre CO2 udledning</a:t>
            </a:r>
          </a:p>
          <a:p>
            <a:pPr marL="154305" indent="-154305">
              <a:buFont typeface="Arial" panose="020B0604020202020204" pitchFamily="34" charset="0"/>
              <a:buChar char="•"/>
            </a:pPr>
            <a:r>
              <a:rPr lang="da-DK" sz="900" dirty="0">
                <a:latin typeface="Poppins Light" panose="020B0604020202020204" charset="0"/>
                <a:cs typeface="Poppins Light" panose="020B0604020202020204" charset="0"/>
              </a:rPr>
              <a:t>Frontløber på grøn omstilling og dansk uafhængighed af fossile brændstoffer</a:t>
            </a:r>
          </a:p>
          <a:p>
            <a:endParaRPr lang="da-DK" sz="9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A9289-A918-3F4C-9A97-05390ED1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2" y="275578"/>
            <a:ext cx="7762151" cy="683100"/>
          </a:xfrm>
        </p:spPr>
        <p:txBody>
          <a:bodyPr/>
          <a:lstStyle/>
          <a:p>
            <a:r>
              <a:rPr lang="da-DK" sz="2800" dirty="0"/>
              <a:t>Projektkonstellation under </a:t>
            </a:r>
            <a:r>
              <a:rPr lang="da-DK" sz="2800" u="sng" dirty="0"/>
              <a:t>fase I </a:t>
            </a:r>
            <a:r>
              <a:rPr lang="da-DK" sz="1200" dirty="0">
                <a:solidFill>
                  <a:srgbClr val="FF0000"/>
                </a:solidFill>
              </a:rPr>
              <a:t>(under udvikling</a:t>
            </a:r>
            <a:r>
              <a:rPr lang="da-DK" sz="1200" dirty="0"/>
              <a:t>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87C5DD1-DF96-3844-BCE4-7F048999FB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7443" y="1017745"/>
          <a:ext cx="8123838" cy="28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226">
                  <a:extLst>
                    <a:ext uri="{9D8B030D-6E8A-4147-A177-3AD203B41FA5}">
                      <a16:colId xmlns:a16="http://schemas.microsoft.com/office/drawing/2014/main" val="2270227292"/>
                    </a:ext>
                  </a:extLst>
                </a:gridCol>
                <a:gridCol w="275649">
                  <a:extLst>
                    <a:ext uri="{9D8B030D-6E8A-4147-A177-3AD203B41FA5}">
                      <a16:colId xmlns:a16="http://schemas.microsoft.com/office/drawing/2014/main" val="3496493466"/>
                    </a:ext>
                  </a:extLst>
                </a:gridCol>
                <a:gridCol w="2474582">
                  <a:extLst>
                    <a:ext uri="{9D8B030D-6E8A-4147-A177-3AD203B41FA5}">
                      <a16:colId xmlns:a16="http://schemas.microsoft.com/office/drawing/2014/main" val="2959618374"/>
                    </a:ext>
                  </a:extLst>
                </a:gridCol>
                <a:gridCol w="440035">
                  <a:extLst>
                    <a:ext uri="{9D8B030D-6E8A-4147-A177-3AD203B41FA5}">
                      <a16:colId xmlns:a16="http://schemas.microsoft.com/office/drawing/2014/main" val="1521634698"/>
                    </a:ext>
                  </a:extLst>
                </a:gridCol>
                <a:gridCol w="2692346">
                  <a:extLst>
                    <a:ext uri="{9D8B030D-6E8A-4147-A177-3AD203B41FA5}">
                      <a16:colId xmlns:a16="http://schemas.microsoft.com/office/drawing/2014/main" val="30078750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a-DK" sz="1300" dirty="0">
                          <a:solidFill>
                            <a:schemeClr val="tx1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a:t>Problemejere </a:t>
                      </a:r>
                    </a:p>
                  </a:txBody>
                  <a:tcPr marL="82296" marR="82296"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300" dirty="0">
                        <a:solidFill>
                          <a:schemeClr val="tx1"/>
                        </a:solidFill>
                        <a:latin typeface="Poppins Light" panose="020B0604020202020204" charset="0"/>
                        <a:cs typeface="Poppins Light" panose="020B0604020202020204" charset="0"/>
                      </a:endParaRPr>
                    </a:p>
                  </a:txBody>
                  <a:tcPr marL="82296" marR="82296"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300" dirty="0">
                          <a:solidFill>
                            <a:schemeClr val="tx1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a:t>Problemløsere</a:t>
                      </a:r>
                    </a:p>
                  </a:txBody>
                  <a:tcPr marL="82296" marR="82296"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300" dirty="0">
                        <a:solidFill>
                          <a:schemeClr val="tx1"/>
                        </a:solidFill>
                        <a:latin typeface="Poppins Light" panose="020B0604020202020204" charset="0"/>
                        <a:cs typeface="Poppins Light" panose="020B0604020202020204" charset="0"/>
                      </a:endParaRPr>
                    </a:p>
                  </a:txBody>
                  <a:tcPr marL="82296" marR="82296"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300" dirty="0">
                          <a:solidFill>
                            <a:schemeClr val="tx1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a:t>Løsninger</a:t>
                      </a:r>
                    </a:p>
                  </a:txBody>
                  <a:tcPr marL="82296" marR="82296"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88426"/>
                  </a:ext>
                </a:extLst>
              </a:tr>
            </a:tbl>
          </a:graphicData>
        </a:graphic>
      </p:graphicFrame>
      <p:sp>
        <p:nvSpPr>
          <p:cNvPr id="9" name="TextBox 9">
            <a:extLst>
              <a:ext uri="{FF2B5EF4-FFF2-40B4-BE49-F238E27FC236}">
                <a16:creationId xmlns:a16="http://schemas.microsoft.com/office/drawing/2014/main" id="{DD0571AB-A3C2-3D4C-8ECE-C6BEC6810661}"/>
              </a:ext>
            </a:extLst>
          </p:cNvPr>
          <p:cNvSpPr txBox="1"/>
          <p:nvPr/>
        </p:nvSpPr>
        <p:spPr>
          <a:xfrm>
            <a:off x="463376" y="1377073"/>
            <a:ext cx="2020883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Energinet der efterspørger nye balanceringsmetoder til fremtiden</a:t>
            </a: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Potentielt DSO’er og Balanceansvarlige 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65D0281D-B5C5-7942-A266-082BAE490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38876"/>
          <a:stretch/>
        </p:blipFill>
        <p:spPr>
          <a:xfrm>
            <a:off x="805672" y="1991442"/>
            <a:ext cx="1226229" cy="278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D554-ECA5-DB4E-8FF4-6B08D43BBDB5}"/>
              </a:ext>
            </a:extLst>
          </p:cNvPr>
          <p:cNvSpPr txBox="1"/>
          <p:nvPr/>
        </p:nvSpPr>
        <p:spPr>
          <a:xfrm>
            <a:off x="2686548" y="1377073"/>
            <a:ext cx="2839609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Fleksibilitets partner</a:t>
            </a: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Algoritme udvikling og simulering</a:t>
            </a: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Aggregator:</a:t>
            </a: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da-DK" sz="1100" dirty="0">
                <a:latin typeface="Poppins Light" panose="020B0604020202020204" charset="0"/>
                <a:cs typeface="Poppins Light" panose="020B0604020202020204" charset="0"/>
              </a:rPr>
              <a:t>Analyse:</a:t>
            </a:r>
            <a:br>
              <a:rPr lang="da-DK" sz="1100" dirty="0">
                <a:latin typeface="Poppins Light" panose="020B0604020202020204" charset="0"/>
                <a:cs typeface="Poppins Light" panose="020B0604020202020204" charset="0"/>
              </a:rPr>
            </a:br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  <a:p>
            <a:endParaRPr lang="da-DK" sz="11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16" name="Picture 18">
            <a:extLst>
              <a:ext uri="{FF2B5EF4-FFF2-40B4-BE49-F238E27FC236}">
                <a16:creationId xmlns:a16="http://schemas.microsoft.com/office/drawing/2014/main" id="{D21F17DA-611E-2040-BF6A-7A2B7259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76" y="2901520"/>
            <a:ext cx="1007078" cy="323559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F07A29E2-E033-8E40-B30D-258EDCFDE628}"/>
              </a:ext>
            </a:extLst>
          </p:cNvPr>
          <p:cNvSpPr txBox="1"/>
          <p:nvPr/>
        </p:nvSpPr>
        <p:spPr>
          <a:xfrm>
            <a:off x="498948" y="2980067"/>
            <a:ext cx="1910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>
                <a:latin typeface="Poppins Light" panose="020B0604020202020204" charset="0"/>
                <a:cs typeface="Poppins Light" panose="020B0604020202020204" charset="0"/>
              </a:rPr>
              <a:t>Projekt-facilitator: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5F9254F6-488E-AD46-9D0B-9F1B6D6B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5" y="3241677"/>
            <a:ext cx="738893" cy="458114"/>
          </a:xfrm>
          <a:prstGeom prst="rect">
            <a:avLst/>
          </a:prstGeom>
        </p:spPr>
      </p:pic>
      <p:pic>
        <p:nvPicPr>
          <p:cNvPr id="20" name="Picture 2" descr="Billedresultat for iEnergi">
            <a:extLst>
              <a:ext uri="{FF2B5EF4-FFF2-40B4-BE49-F238E27FC236}">
                <a16:creationId xmlns:a16="http://schemas.microsoft.com/office/drawing/2014/main" id="{49C7356D-B48F-4084-9575-FA81D185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29" y="4139439"/>
            <a:ext cx="1422400" cy="2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3376" y="2953958"/>
            <a:ext cx="2020883" cy="8825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32" y="4017523"/>
            <a:ext cx="1282892" cy="4884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3375" y="3944560"/>
            <a:ext cx="5062781" cy="6680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F07A29E2-E033-8E40-B30D-258EDCFDE628}"/>
              </a:ext>
            </a:extLst>
          </p:cNvPr>
          <p:cNvSpPr txBox="1"/>
          <p:nvPr/>
        </p:nvSpPr>
        <p:spPr>
          <a:xfrm>
            <a:off x="478780" y="4137400"/>
            <a:ext cx="1910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>
                <a:latin typeface="Poppins Light" panose="020B0604020202020204" charset="0"/>
                <a:cs typeface="Poppins Light" panose="020B0604020202020204" charset="0"/>
              </a:rPr>
              <a:t>Advisory Board: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84" y="2249973"/>
            <a:ext cx="706748" cy="456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6332" y="1580081"/>
            <a:ext cx="453416" cy="463167"/>
          </a:xfrm>
          <a:prstGeom prst="rect">
            <a:avLst/>
          </a:prstGeom>
        </p:spPr>
      </p:pic>
      <p:pic>
        <p:nvPicPr>
          <p:cNvPr id="1026" name="Picture 2" descr="Center Denmark">
            <a:extLst>
              <a:ext uri="{FF2B5EF4-FFF2-40B4-BE49-F238E27FC236}">
                <a16:creationId xmlns:a16="http://schemas.microsoft.com/office/drawing/2014/main" id="{D54F531D-B7F6-4F36-BFAB-276A20EF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99" y="2276769"/>
            <a:ext cx="965876" cy="3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DTU">
            <a:extLst>
              <a:ext uri="{FF2B5EF4-FFF2-40B4-BE49-F238E27FC236}">
                <a16:creationId xmlns:a16="http://schemas.microsoft.com/office/drawing/2014/main" id="{DE076A75-E0D0-46C6-B61F-0D9F3B06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9973"/>
            <a:ext cx="827439" cy="4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lateret billede">
            <a:extLst>
              <a:ext uri="{FF2B5EF4-FFF2-40B4-BE49-F238E27FC236}">
                <a16:creationId xmlns:a16="http://schemas.microsoft.com/office/drawing/2014/main" id="{B704C4B7-285D-4624-A9F6-F85D8A51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02" y="3354617"/>
            <a:ext cx="706748" cy="3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9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34" y="958678"/>
            <a:ext cx="48595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  <a:t>Energy Innovation Cluster er Danmarks nye klyngeorganisation og innovationsnetværk med fokus på innovationsaktiviteter og innovationsprojekter for den samlede industri for energiproduktion. </a:t>
            </a:r>
          </a:p>
          <a:p>
            <a:endParaRPr lang="da-DK" sz="1200" dirty="0">
              <a:solidFill>
                <a:srgbClr val="006F7E"/>
              </a:solidFill>
              <a:latin typeface="Poppins" panose="020B0604020202020204" charset="0"/>
            </a:endParaRPr>
          </a:p>
          <a:p>
            <a: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  <a:t>Energy Innovation Cluster er udpeget af Uddannelses- og Forskningsministeriet til at være Danmarks innovationsnetværk for onshore og offshore energiproduktion. Formålet er at sikre Danmarks internationale førerposition indenfor energiproduktion igennem arbejde med innovation og </a:t>
            </a:r>
            <a:r>
              <a:rPr lang="da-DK" sz="1200" dirty="0" err="1">
                <a:solidFill>
                  <a:srgbClr val="006F7E"/>
                </a:solidFill>
                <a:latin typeface="Poppins" panose="020B0604020202020204" charset="0"/>
              </a:rPr>
              <a:t>videnbrobygning</a:t>
            </a:r>
            <a: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  <a:t> til universiteterne. Energy Innovation Cluster arbejder med innovation indenfor fem områder angivet på billedet. </a:t>
            </a:r>
          </a:p>
          <a:p>
            <a:endParaRPr lang="da-DK" sz="1200" dirty="0">
              <a:solidFill>
                <a:srgbClr val="006F7E"/>
              </a:solidFill>
              <a:latin typeface="Poppins" panose="020B0604020202020204" charset="0"/>
            </a:endParaRPr>
          </a:p>
          <a:p>
            <a: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  <a:t>Med industriens største virksomheder i bestyrelsen, og med mere end 280 medlemmer er Energy Innovation Cluster et bindeled for innovations projekter i hele energibranchen. </a:t>
            </a:r>
            <a:b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</a:br>
            <a:b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</a:br>
            <a:r>
              <a:rPr lang="da-DK" sz="1200" dirty="0">
                <a:solidFill>
                  <a:srgbClr val="006F7E"/>
                </a:solidFill>
                <a:latin typeface="Poppins" panose="020B0604020202020204" charset="0"/>
              </a:rPr>
              <a:t>Læs mere: </a:t>
            </a:r>
            <a:r>
              <a:rPr lang="da-DK" sz="1200" dirty="0">
                <a:hlinkClick r:id="rId2"/>
              </a:rPr>
              <a:t>https://eicluster.dk/om-energy-innovation-cluster</a:t>
            </a:r>
            <a:r>
              <a:rPr lang="da-DK" sz="1200" dirty="0"/>
              <a:t> </a:t>
            </a:r>
            <a:endParaRPr lang="da-DK" sz="1200" dirty="0">
              <a:solidFill>
                <a:srgbClr val="006F7E"/>
              </a:solidFill>
              <a:latin typeface="Poppi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63" y="351460"/>
            <a:ext cx="2899954" cy="447688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072E1C6-871B-4338-95D6-822F2B69527C}"/>
              </a:ext>
            </a:extLst>
          </p:cNvPr>
          <p:cNvSpPr txBox="1">
            <a:spLocks/>
          </p:cNvSpPr>
          <p:nvPr/>
        </p:nvSpPr>
        <p:spPr>
          <a:xfrm>
            <a:off x="417442" y="275578"/>
            <a:ext cx="8301107" cy="683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D71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a-DK" sz="2800" b="1" dirty="0">
                <a:solidFill>
                  <a:srgbClr val="003741"/>
                </a:solidFill>
                <a:latin typeface="Poppins" panose="020B0604020202020204" charset="0"/>
                <a:cs typeface="Poppins" panose="020B0604020202020204" charset="0"/>
              </a:rPr>
              <a:t>Om Energy Innovation Cluster</a:t>
            </a:r>
            <a:endParaRPr lang="da-DK" sz="1600" b="1" dirty="0">
              <a:solidFill>
                <a:srgbClr val="00374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06380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#00372d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C powerpoint 3 skabelon" id="{1948A8B1-6AFC-3C4C-8A89-CFEFAEA3B907}" vid="{49B0C115-45AE-6D48-816D-C7366E2D497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Cymbeline template</Template>
  <TotalTime>8753</TotalTime>
  <Words>693</Words>
  <Application>Microsoft Office PowerPoint</Application>
  <PresentationFormat>Skærmshow (16:9)</PresentationFormat>
  <Paragraphs>114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Poppins</vt:lpstr>
      <vt:lpstr>Poppins Light</vt:lpstr>
      <vt:lpstr>Tw Cen MT</vt:lpstr>
      <vt:lpstr>Cymbeline template</vt:lpstr>
      <vt:lpstr>PowerPoint-præsentation</vt:lpstr>
      <vt:lpstr>Integration og fleksibilitet i energisystemet</vt:lpstr>
      <vt:lpstr>PowerPoint-præsentation</vt:lpstr>
      <vt:lpstr>PowerPoint-præsentation</vt:lpstr>
      <vt:lpstr>Projektkonstellation under fase I (under udvikling)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kan man indsætte titlen</dc:title>
  <dc:creator>Jonas Nørholm Larsen</dc:creator>
  <cp:lastModifiedBy>Simon Svanholt Lauridsen</cp:lastModifiedBy>
  <cp:revision>187</cp:revision>
  <cp:lastPrinted>2019-05-23T07:09:23Z</cp:lastPrinted>
  <dcterms:created xsi:type="dcterms:W3CDTF">2019-01-09T13:14:08Z</dcterms:created>
  <dcterms:modified xsi:type="dcterms:W3CDTF">2020-01-16T07:45:43Z</dcterms:modified>
</cp:coreProperties>
</file>