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67" r:id="rId3"/>
    <p:sldId id="268" r:id="rId4"/>
    <p:sldId id="262" r:id="rId5"/>
    <p:sldId id="258" r:id="rId6"/>
    <p:sldId id="265" r:id="rId7"/>
    <p:sldId id="266" r:id="rId8"/>
    <p:sldId id="269" r:id="rId9"/>
    <p:sldId id="271" r:id="rId10"/>
    <p:sldId id="272" r:id="rId11"/>
    <p:sldId id="273" r:id="rId12"/>
    <p:sldId id="274" r:id="rId13"/>
    <p:sldId id="260" r:id="rId14"/>
  </p:sldIdLst>
  <p:sldSz cx="12188825" cy="6858000"/>
  <p:notesSz cx="6797675" cy="9926638"/>
  <p:embeddedFontLst>
    <p:embeddedFont>
      <p:font typeface="AU Passata" panose="020B0604020202020204" charset="0"/>
      <p:regular r:id="rId17"/>
      <p:bold r:id="rId18"/>
    </p:embeddedFont>
    <p:embeddedFont>
      <p:font typeface="AU Passata Light" panose="020B0604020202020204" charset="0"/>
      <p:regular r:id="rId19"/>
      <p:bold r:id="rId20"/>
    </p:embeddedFont>
    <p:embeddedFont>
      <p:font typeface="AU Peto" panose="020B060402020202020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3457" autoAdjust="0"/>
  </p:normalViewPr>
  <p:slideViewPr>
    <p:cSldViewPr snapToObjects="1" showGuides="1">
      <p:cViewPr varScale="1">
        <p:scale>
          <a:sx n="98" d="100"/>
          <a:sy n="98" d="100"/>
        </p:scale>
        <p:origin x="102" y="22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26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 dirty="0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Ingeniørvidenskab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24. marts 2020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Videnskabelig assistent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2020-03-24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Tim Tørnes Pedersen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572717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 dirty="0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Ingeniørvidenskab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24. marts 2020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Videnskabelig assistent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2020-03-24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Tim Tørnes Pedersen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662669948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 dirty="0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Ingeniørvidenskab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24. marts 2020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Videnskabelig assistent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2020-03-24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Tim Tørnes Pedersen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31664618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 dirty="0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 dirty="0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 dirty="0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 dirty="0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2020133738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2020-03-24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Tim Tørnes Pedersen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24. marts 2020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Videnskabelig assistent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Institut for Ingeniørvidenskab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26-03-2020</a:t>
            </a:fld>
            <a:r>
              <a:rPr lang="da-DK" dirty="0"/>
              <a:t>24-03-2020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/>
          <a:lstStyle/>
          <a:p>
            <a:r>
              <a:rPr lang="da-DK" dirty="0"/>
              <a:t>Historisk Spot + </a:t>
            </a:r>
            <a:r>
              <a:rPr lang="da-DK" dirty="0" err="1"/>
              <a:t>mfrr</a:t>
            </a:r>
            <a:r>
              <a:rPr lang="da-DK" dirty="0"/>
              <a:t> markeds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284C-FF9C-49FC-BC51-63F748E7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Resultater – Individuelle teknologier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2A47-1F02-4A06-B274-7B3BD48F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Forskel mellem de to studier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208B3-2BDE-4ADE-ABCF-5850C1EE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7DBE-E65C-4853-A2B2-6765C20F9731}" type="datetime1">
              <a:rPr lang="da-DK" smtClean="0"/>
              <a:t>26-03-2020</a:t>
            </a:fld>
            <a:r>
              <a:rPr lang="da-DK"/>
              <a:t>24-03-2020</a:t>
            </a:r>
            <a:endParaRPr lang="da-DK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DB83E44A-E1D1-4F0C-BB7C-6E0E566B0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53117"/>
              </p:ext>
            </p:extLst>
          </p:nvPr>
        </p:nvGraphicFramePr>
        <p:xfrm>
          <a:off x="1517986" y="2276872"/>
          <a:ext cx="9151854" cy="3384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9">
                  <a:extLst>
                    <a:ext uri="{9D8B030D-6E8A-4147-A177-3AD203B41FA5}">
                      <a16:colId xmlns:a16="http://schemas.microsoft.com/office/drawing/2014/main" val="2950168415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67135093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1974417673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3923243502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2186330823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100140860"/>
                    </a:ext>
                  </a:extLst>
                </a:gridCol>
              </a:tblGrid>
              <a:tr h="647129">
                <a:tc>
                  <a:txBody>
                    <a:bodyPr/>
                    <a:lstStyle/>
                    <a:p>
                      <a:r>
                        <a:rPr lang="da-DK" dirty="0"/>
                        <a:t>[DKK]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Investering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Spot marked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mFRR</a:t>
                      </a:r>
                      <a:r>
                        <a:rPr lang="da-DK" dirty="0"/>
                        <a:t> marked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Sekundære markeder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Total</a:t>
                      </a:r>
                    </a:p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38471"/>
                  </a:ext>
                </a:extLst>
              </a:tr>
              <a:tr h="524817">
                <a:tc>
                  <a:txBody>
                    <a:bodyPr/>
                    <a:lstStyle/>
                    <a:p>
                      <a:r>
                        <a:rPr lang="da-DK" dirty="0"/>
                        <a:t>Vindturbiner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-3.219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7.193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3.975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31106"/>
                  </a:ext>
                </a:extLst>
              </a:tr>
              <a:tr h="435150">
                <a:tc>
                  <a:txBody>
                    <a:bodyPr/>
                    <a:lstStyle/>
                    <a:p>
                      <a:r>
                        <a:rPr lang="da-DK" dirty="0"/>
                        <a:t>Solceller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44402"/>
                  </a:ext>
                </a:extLst>
              </a:tr>
              <a:tr h="435150">
                <a:tc>
                  <a:txBody>
                    <a:bodyPr/>
                    <a:lstStyle/>
                    <a:p>
                      <a:r>
                        <a:rPr lang="da-DK" dirty="0"/>
                        <a:t>Elkedler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-26.511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41.397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3.751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18.520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3880"/>
                  </a:ext>
                </a:extLst>
              </a:tr>
              <a:tr h="435150">
                <a:tc>
                  <a:txBody>
                    <a:bodyPr/>
                    <a:lstStyle/>
                    <a:p>
                      <a:r>
                        <a:rPr lang="da-DK" dirty="0"/>
                        <a:t>Elektrolyse anlæg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-62.314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15.855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54.503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8.044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42902"/>
                  </a:ext>
                </a:extLst>
              </a:tr>
              <a:tr h="435150">
                <a:tc>
                  <a:txBody>
                    <a:bodyPr/>
                    <a:lstStyle/>
                    <a:p>
                      <a:r>
                        <a:rPr lang="da-DK" dirty="0"/>
                        <a:t>Batteri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89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77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D447-B8C6-4635-A33A-F7E6BE41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Resultater – Portefølje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324C-224C-4D92-9B3F-D56F8786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 dette studie er modellen fået 1M DKK (årlige investerings omkostninger) at investere for. Modellen har så optimeret portefølje sammensætningen og drift for at maksimere profit.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3EC0-5091-4536-A402-9DD17248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9D9-B22C-46BF-B48A-C38FB1C31E93}" type="datetime1">
              <a:rPr lang="da-DK" smtClean="0"/>
              <a:t>26-03-2020</a:t>
            </a:fld>
            <a:r>
              <a:rPr lang="da-DK"/>
              <a:t>24-03-2020</a:t>
            </a:r>
            <a:endParaRPr lang="da-DK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6D51286C-5853-4FE8-87CB-C2B9CEF08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5714"/>
              </p:ext>
            </p:extLst>
          </p:nvPr>
        </p:nvGraphicFramePr>
        <p:xfrm>
          <a:off x="1517986" y="4063924"/>
          <a:ext cx="9151854" cy="1689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9">
                  <a:extLst>
                    <a:ext uri="{9D8B030D-6E8A-4147-A177-3AD203B41FA5}">
                      <a16:colId xmlns:a16="http://schemas.microsoft.com/office/drawing/2014/main" val="2950168415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67135093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1974417673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3923243502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2186330823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100140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dirty="0"/>
                        <a:t>[DKK]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Investering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Spot marked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mFRR</a:t>
                      </a:r>
                      <a:r>
                        <a:rPr lang="da-DK" dirty="0"/>
                        <a:t> marked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Sekundære markeder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Total</a:t>
                      </a:r>
                    </a:p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38471"/>
                  </a:ext>
                </a:extLst>
              </a:tr>
              <a:tr h="524817">
                <a:tc>
                  <a:txBody>
                    <a:bodyPr/>
                    <a:lstStyle/>
                    <a:p>
                      <a:r>
                        <a:rPr lang="da-DK" dirty="0"/>
                        <a:t>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-1.000.000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150.719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1.051.335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202.054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043"/>
                  </a:ext>
                </a:extLst>
              </a:tr>
              <a:tr h="524817">
                <a:tc>
                  <a:txBody>
                    <a:bodyPr/>
                    <a:lstStyle/>
                    <a:p>
                      <a:r>
                        <a:rPr lang="da-DK" dirty="0"/>
                        <a:t>Spot + </a:t>
                      </a:r>
                      <a:r>
                        <a:rPr lang="da-DK" dirty="0" err="1"/>
                        <a:t>mFRR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-1.000.000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97.105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69.213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1.058.773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225.090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3110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FF993E0-F877-4C93-9E83-2A1876871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96154"/>
              </p:ext>
            </p:extLst>
          </p:nvPr>
        </p:nvGraphicFramePr>
        <p:xfrm>
          <a:off x="1517986" y="2388328"/>
          <a:ext cx="9151854" cy="150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9">
                  <a:extLst>
                    <a:ext uri="{9D8B030D-6E8A-4147-A177-3AD203B41FA5}">
                      <a16:colId xmlns:a16="http://schemas.microsoft.com/office/drawing/2014/main" val="2950168415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67135093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1974417673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3923243502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2186330823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100140860"/>
                    </a:ext>
                  </a:extLst>
                </a:gridCol>
              </a:tblGrid>
              <a:tr h="455512">
                <a:tc>
                  <a:txBody>
                    <a:bodyPr/>
                    <a:lstStyle/>
                    <a:p>
                      <a:r>
                        <a:rPr lang="da-DK" dirty="0"/>
                        <a:t>[MW]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Vindturbiner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Solceller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Elkedler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Elektrolyse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Batterier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38471"/>
                  </a:ext>
                </a:extLst>
              </a:tr>
              <a:tr h="524817">
                <a:tc>
                  <a:txBody>
                    <a:bodyPr/>
                    <a:lstStyle/>
                    <a:p>
                      <a:r>
                        <a:rPr lang="da-DK" dirty="0"/>
                        <a:t>Spot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19063"/>
                  </a:ext>
                </a:extLst>
              </a:tr>
              <a:tr h="524817">
                <a:tc>
                  <a:txBody>
                    <a:bodyPr/>
                    <a:lstStyle/>
                    <a:p>
                      <a:r>
                        <a:rPr lang="da-DK" dirty="0"/>
                        <a:t>Spot + </a:t>
                      </a:r>
                      <a:r>
                        <a:rPr lang="da-DK" dirty="0" err="1"/>
                        <a:t>mFRR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0.34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31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49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69D1-4D56-4395-ADA7-F42F540D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Fortsat arbejde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32CB-AAF2-4226-8B85-E106DB15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Inkorporation af FCR of </a:t>
            </a:r>
            <a:r>
              <a:rPr lang="da-DK" dirty="0" err="1"/>
              <a:t>aFRR</a:t>
            </a:r>
            <a:r>
              <a:rPr lang="da-DK" dirty="0"/>
              <a:t> markeder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Demand </a:t>
            </a:r>
            <a:r>
              <a:rPr lang="da-DK" dirty="0" err="1"/>
              <a:t>response</a:t>
            </a:r>
            <a:r>
              <a:rPr lang="da-DK" dirty="0"/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EBE1-B234-4B27-AE03-A04D460D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DB5D-CC81-4617-AB48-D05D3EA9B41B}" type="datetime1">
              <a:rPr lang="da-DK" smtClean="0"/>
              <a:t>26-03-2020</a:t>
            </a:fld>
            <a:r>
              <a:rPr lang="da-DK"/>
              <a:t>24-03-2020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2310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E053-F96C-4EE3-A015-6E514300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Overblik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3B0C-50E4-4284-B418-C5A0A630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Formål: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Målet med modellen er at vurdere </a:t>
            </a:r>
            <a:r>
              <a:rPr lang="da-DK" u="sng" dirty="0"/>
              <a:t>hvor meget </a:t>
            </a:r>
            <a:r>
              <a:rPr lang="da-DK" dirty="0"/>
              <a:t>og </a:t>
            </a:r>
            <a:r>
              <a:rPr lang="da-DK" u="sng" dirty="0"/>
              <a:t>hvordan</a:t>
            </a:r>
            <a:r>
              <a:rPr lang="da-DK" dirty="0"/>
              <a:t> en portefølje af teknologier kan skabe værdi i henholdsvis Spot markedet og </a:t>
            </a:r>
            <a:r>
              <a:rPr lang="da-DK" dirty="0" err="1"/>
              <a:t>mFRR</a:t>
            </a:r>
            <a:r>
              <a:rPr lang="da-DK" dirty="0"/>
              <a:t> markedet, eller en kombination af de to.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Udførelse: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Der er udviklet en numerisk optimerings model, der kan investere i en portefølje af teknologier og deltage i spot og </a:t>
            </a:r>
            <a:r>
              <a:rPr lang="da-DK" dirty="0" err="1"/>
              <a:t>mFRR</a:t>
            </a:r>
            <a:r>
              <a:rPr lang="da-DK" dirty="0"/>
              <a:t> markedet.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Modellen optimere porteføljen og driften således at profitten er maksimeret.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Historisk markeds, vind og sol data er brugt.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47E6-36AA-4B3E-9B59-A37667CD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2BD4-08C2-4DBB-BDC6-B0E7CB52BA1C}" type="datetime1">
              <a:rPr lang="da-DK" smtClean="0"/>
              <a:t>26-03-2020</a:t>
            </a:fld>
            <a:r>
              <a:rPr lang="da-DK"/>
              <a:t>24-03-2020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75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FAAC-7233-43BC-98A2-BF04E8C0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3" y="149115"/>
            <a:ext cx="11557000" cy="1309328"/>
          </a:xfrm>
        </p:spPr>
        <p:txBody>
          <a:bodyPr/>
          <a:lstStyle/>
          <a:p>
            <a:r>
              <a:rPr lang="da-DK" dirty="0"/>
              <a:t>Overblik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0954-8B06-4A53-A620-7058ECC0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5CA0-3314-4112-97A6-08AB7CE9A4A6}" type="datetime1">
              <a:rPr lang="da-DK" smtClean="0"/>
              <a:t>26-03-2020</a:t>
            </a:fld>
            <a:r>
              <a:rPr lang="da-DK"/>
              <a:t>24-03-2020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663115-7DD4-4625-9BAE-FC4BFE35E1AF}"/>
              </a:ext>
            </a:extLst>
          </p:cNvPr>
          <p:cNvSpPr/>
          <p:nvPr/>
        </p:nvSpPr>
        <p:spPr bwMode="auto">
          <a:xfrm>
            <a:off x="549796" y="1700808"/>
            <a:ext cx="5340107" cy="446449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1CB772-0D0A-459D-948A-807FC933393E}"/>
              </a:ext>
            </a:extLst>
          </p:cNvPr>
          <p:cNvSpPr/>
          <p:nvPr/>
        </p:nvSpPr>
        <p:spPr bwMode="auto">
          <a:xfrm>
            <a:off x="7906127" y="260648"/>
            <a:ext cx="3168352" cy="1309328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Spot marked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37E95-8FB8-49B0-A4A7-12DC9110A38C}"/>
              </a:ext>
            </a:extLst>
          </p:cNvPr>
          <p:cNvSpPr/>
          <p:nvPr/>
        </p:nvSpPr>
        <p:spPr bwMode="auto">
          <a:xfrm>
            <a:off x="7906127" y="2407704"/>
            <a:ext cx="3168352" cy="1309328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mFRR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 marked</a:t>
            </a:r>
          </a:p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da-DK" sz="1600" dirty="0">
                <a:solidFill>
                  <a:schemeClr val="bg1"/>
                </a:solidFill>
              </a:rPr>
              <a:t>(op regulering)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DBBFFB-ABF9-4AE8-92AF-85433CF1A306}"/>
              </a:ext>
            </a:extLst>
          </p:cNvPr>
          <p:cNvSpPr/>
          <p:nvPr/>
        </p:nvSpPr>
        <p:spPr bwMode="auto">
          <a:xfrm>
            <a:off x="7906127" y="4388478"/>
            <a:ext cx="3168352" cy="1309328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Sekundære markeder</a:t>
            </a:r>
          </a:p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da-DK" sz="1600" dirty="0">
                <a:solidFill>
                  <a:schemeClr val="bg1"/>
                </a:solidFill>
              </a:rPr>
              <a:t>(brint og fjernvarme)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1085CE-29EF-4B48-B6E8-ED2185117ED9}"/>
              </a:ext>
            </a:extLst>
          </p:cNvPr>
          <p:cNvSpPr/>
          <p:nvPr/>
        </p:nvSpPr>
        <p:spPr bwMode="auto">
          <a:xfrm>
            <a:off x="2205980" y="2393958"/>
            <a:ext cx="1872208" cy="1296144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Generatorer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C299A2-D55F-4E4C-B6B3-241342DD965E}"/>
              </a:ext>
            </a:extLst>
          </p:cNvPr>
          <p:cNvSpPr/>
          <p:nvPr/>
        </p:nvSpPr>
        <p:spPr bwMode="auto">
          <a:xfrm>
            <a:off x="3626675" y="4140107"/>
            <a:ext cx="1872208" cy="1296144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Power to X/ Fleksibel forbrug 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8E793A-4A32-422D-8F4D-81129DF5A8DC}"/>
              </a:ext>
            </a:extLst>
          </p:cNvPr>
          <p:cNvSpPr/>
          <p:nvPr/>
        </p:nvSpPr>
        <p:spPr bwMode="auto">
          <a:xfrm>
            <a:off x="926187" y="4140107"/>
            <a:ext cx="1872208" cy="1296144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Lager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6CC9A8-EC01-45E1-A5ED-F46EB45D1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98883" y="1153685"/>
            <a:ext cx="2407245" cy="1574809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5AEE60-7FEB-4EDB-9E2A-D91C5603C46E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 flipV="1">
            <a:off x="5734372" y="3062368"/>
            <a:ext cx="2171755" cy="5844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5961A2-A36C-40F3-AD02-9B8E06389E2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 bwMode="auto">
          <a:xfrm>
            <a:off x="5889903" y="3933056"/>
            <a:ext cx="2016224" cy="1110086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A07D20-B9B4-4FA3-B739-96DA58640218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 bwMode="auto">
          <a:xfrm flipH="1">
            <a:off x="1862291" y="3500286"/>
            <a:ext cx="617868" cy="639821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1F40AB-EB7B-4AD6-A3FB-55793B03BDBD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 bwMode="auto">
          <a:xfrm>
            <a:off x="3804009" y="3500286"/>
            <a:ext cx="758770" cy="639821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CF72C8-DEBF-4B0B-BB34-E0BDE05ED1DA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 bwMode="auto">
          <a:xfrm>
            <a:off x="2798395" y="4788179"/>
            <a:ext cx="828280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3342A1-CF20-4EB5-B6B7-1E2AC99E76A0}"/>
              </a:ext>
            </a:extLst>
          </p:cNvPr>
          <p:cNvSpPr txBox="1"/>
          <p:nvPr/>
        </p:nvSpPr>
        <p:spPr>
          <a:xfrm rot="19612165">
            <a:off x="5310460" y="1230930"/>
            <a:ext cx="2628948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Tarif 194 [DKK/MWh]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99A680-2F19-4306-8CC1-D8C72F0B6EC2}"/>
              </a:ext>
            </a:extLst>
          </p:cNvPr>
          <p:cNvSpPr txBox="1"/>
          <p:nvPr/>
        </p:nvSpPr>
        <p:spPr>
          <a:xfrm>
            <a:off x="2449524" y="1860875"/>
            <a:ext cx="1526021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600" dirty="0">
                <a:latin typeface="+mn-lt"/>
              </a:rPr>
              <a:t>Portefølje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E8BE56-0906-4444-B939-1795B6404373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0316" y="667474"/>
            <a:ext cx="2675812" cy="179867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8F845B8-F5C4-4FB1-B867-D9035632FB77}"/>
              </a:ext>
            </a:extLst>
          </p:cNvPr>
          <p:cNvSpPr txBox="1"/>
          <p:nvPr/>
        </p:nvSpPr>
        <p:spPr>
          <a:xfrm rot="19612165">
            <a:off x="5721869" y="1823251"/>
            <a:ext cx="2628948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Tarif 4 [DKK/MWh]</a:t>
            </a:r>
          </a:p>
        </p:txBody>
      </p:sp>
    </p:spTree>
    <p:extLst>
      <p:ext uri="{BB962C8B-B14F-4D97-AF65-F5344CB8AC3E}">
        <p14:creationId xmlns:p14="http://schemas.microsoft.com/office/powerpoint/2010/main" val="58725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1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800" y="230400"/>
            <a:ext cx="5644263" cy="752400"/>
          </a:xfrm>
        </p:spPr>
        <p:txBody>
          <a:bodyPr wrap="square" anchor="t">
            <a:normAutofit/>
          </a:bodyPr>
          <a:lstStyle/>
          <a:p>
            <a:r>
              <a:rPr lang="da-DK" dirty="0"/>
              <a:t>Spot marked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AF0350-EF39-4C61-9DEC-F84CF22C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2017 spot priser for DK1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Afgifter: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Energi køb:</a:t>
            </a:r>
          </a:p>
          <a:p>
            <a:pPr marL="774900" lvl="1" indent="-342900"/>
            <a:r>
              <a:rPr lang="da-DK" dirty="0">
                <a:highlight>
                  <a:srgbClr val="FFFF00"/>
                </a:highlight>
              </a:rPr>
              <a:t>100 </a:t>
            </a:r>
            <a:r>
              <a:rPr lang="da-DK" dirty="0" err="1">
                <a:highlight>
                  <a:srgbClr val="FFFF00"/>
                </a:highlight>
              </a:rPr>
              <a:t>kr</a:t>
            </a:r>
            <a:r>
              <a:rPr lang="da-DK" dirty="0">
                <a:highlight>
                  <a:srgbClr val="FFFF00"/>
                </a:highlight>
              </a:rPr>
              <a:t>/MWh DSO afgift </a:t>
            </a:r>
          </a:p>
          <a:p>
            <a:pPr marL="774900" lvl="1" indent="-342900"/>
            <a:r>
              <a:rPr lang="da-DK" dirty="0"/>
              <a:t>94 </a:t>
            </a:r>
            <a:r>
              <a:rPr lang="da-DK" dirty="0" err="1"/>
              <a:t>kr</a:t>
            </a:r>
            <a:r>
              <a:rPr lang="da-DK" dirty="0"/>
              <a:t>/MWh TSO afgift </a:t>
            </a:r>
          </a:p>
          <a:p>
            <a:pPr marL="774900" lvl="1" indent="-342900"/>
            <a:r>
              <a:rPr lang="da-DK" dirty="0"/>
              <a:t>Total: 194 </a:t>
            </a:r>
            <a:r>
              <a:rPr lang="da-DK" dirty="0" err="1"/>
              <a:t>kr</a:t>
            </a:r>
            <a:r>
              <a:rPr lang="da-DK" dirty="0"/>
              <a:t>/MWh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Energi salg:</a:t>
            </a:r>
          </a:p>
          <a:p>
            <a:pPr marL="774900" lvl="1" indent="-342900"/>
            <a:r>
              <a:rPr lang="da-DK" dirty="0"/>
              <a:t>4.12 </a:t>
            </a:r>
            <a:r>
              <a:rPr lang="da-DK" dirty="0" err="1"/>
              <a:t>kr</a:t>
            </a:r>
            <a:r>
              <a:rPr lang="da-DK" dirty="0"/>
              <a:t>/MWh (TSO afgift)</a:t>
            </a:r>
          </a:p>
          <a:p>
            <a:pPr marL="342900" indent="-342900"/>
            <a:endParaRPr lang="da-DK" dirty="0"/>
          </a:p>
          <a:p>
            <a:pPr lvl="1" indent="0">
              <a:buNone/>
            </a:pPr>
            <a:endParaRPr lang="da-DK" dirty="0"/>
          </a:p>
          <a:p>
            <a:pPr marL="774900" lvl="1" indent="-342900"/>
            <a:endParaRPr lang="da-DK" dirty="0"/>
          </a:p>
          <a:p>
            <a:pPr marL="342900" indent="-342900"/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0B9B65-E944-4985-AE7A-3937A994FA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60749" y="-441570"/>
            <a:ext cx="5644110" cy="3626340"/>
          </a:xfr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AA632-AB84-4E38-B0D7-FE239D4F18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382" r="6303" b="3491"/>
          <a:stretch/>
        </p:blipFill>
        <p:spPr>
          <a:xfrm>
            <a:off x="6346098" y="3284984"/>
            <a:ext cx="5508954" cy="24482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C6BE3B-D69A-4F1B-BE56-7CE16B386A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t="19555" b="4399"/>
          <a:stretch/>
        </p:blipFill>
        <p:spPr>
          <a:xfrm>
            <a:off x="6104043" y="3275634"/>
            <a:ext cx="6270751" cy="31777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191BD5-D37F-49B6-9258-A3AF7063E5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9"/>
          <a:stretch/>
        </p:blipFill>
        <p:spPr>
          <a:xfrm>
            <a:off x="5878388" y="-540548"/>
            <a:ext cx="6667500" cy="37535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mFRR</a:t>
            </a:r>
            <a:r>
              <a:rPr lang="da-DK" dirty="0"/>
              <a:t> marked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3812" y="1373021"/>
            <a:ext cx="5112569" cy="4521366"/>
          </a:xfrm>
        </p:spPr>
        <p:txBody>
          <a:bodyPr/>
          <a:lstStyle/>
          <a:p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Kapacitet pris følger historiske 2017 DK1 opregulerings priser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Leveret regulerings-energi kompenseres efter historiske 2017 DK1 </a:t>
            </a:r>
            <a:r>
              <a:rPr lang="da-DK" dirty="0" err="1"/>
              <a:t>regulerkraft</a:t>
            </a:r>
            <a:r>
              <a:rPr lang="da-DK" dirty="0"/>
              <a:t> priser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Aktivering som % sats af samlet aktiverings kapacitet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buNone/>
            </a:pPr>
            <a:endParaRPr lang="da-DK" dirty="0"/>
          </a:p>
          <a:p>
            <a:pPr>
              <a:buNone/>
            </a:pPr>
            <a:endParaRPr lang="da-DK" dirty="0"/>
          </a:p>
          <a:p>
            <a:pPr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6E95-2FD2-4E1C-8650-B6FB3430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Sekundære</a:t>
            </a:r>
            <a:r>
              <a:rPr lang="en-US" dirty="0"/>
              <a:t> </a:t>
            </a:r>
            <a:r>
              <a:rPr lang="da-DK" dirty="0"/>
              <a:t>markeder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FA2C-4B5C-4C78-8348-7CC3F88B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Brint: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Fastsat efter marginal omkostninger på de 6000 billigste timer I løbet af året for et elektrolyse anlæg.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En virkningsgrad på 100 [kWh el/kg brint] er brugt.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Pris</a:t>
            </a:r>
            <a:r>
              <a:rPr lang="da-DK"/>
              <a:t>: 38.8 </a:t>
            </a:r>
            <a:r>
              <a:rPr lang="da-DK" dirty="0"/>
              <a:t>[</a:t>
            </a:r>
            <a:r>
              <a:rPr lang="da-DK" dirty="0" err="1"/>
              <a:t>kr</a:t>
            </a:r>
            <a:r>
              <a:rPr lang="da-DK" dirty="0"/>
              <a:t>/kg]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buNone/>
            </a:pPr>
            <a:r>
              <a:rPr lang="da-DK" dirty="0"/>
              <a:t>Fjernvarme: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Fastsat efter Århus affald/varme forekast 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D6C5-6D31-46E8-8DFE-34B18524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A5FF-D601-4916-8765-D1B836B6E2D1}" type="datetime1">
              <a:rPr lang="da-DK" smtClean="0"/>
              <a:t>26-03-2020</a:t>
            </a:fld>
            <a:r>
              <a:rPr lang="da-DK" dirty="0"/>
              <a:t>24-03-2020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F7F9C9-779F-48C4-AC9D-B2363F0E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380" y="3157537"/>
            <a:ext cx="5904656" cy="278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0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B91F-7045-436C-B588-D95DE12B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Portefølje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4B26-4A57-441A-A482-BEFD0A95E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375077"/>
            <a:ext cx="10220325" cy="4521366"/>
          </a:xfrm>
        </p:spPr>
        <p:txBody>
          <a:bodyPr/>
          <a:lstStyle/>
          <a:p>
            <a:r>
              <a:rPr lang="da-DK" dirty="0"/>
              <a:t>Teknologier: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Vindturbiner (Onshore)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Solceller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Elkedler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Elektrolyseanlæg (</a:t>
            </a:r>
            <a:r>
              <a:rPr lang="da-DK" dirty="0" err="1"/>
              <a:t>Alkaline</a:t>
            </a:r>
            <a:r>
              <a:rPr lang="da-DK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Batterier (Li-Ion)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83FF5-5821-47DF-8EF0-25478C1B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4EE1-EE9A-42B1-9369-72D14B39BB4B}" type="datetime1">
              <a:rPr lang="da-DK" smtClean="0"/>
              <a:t>26-03-2020</a:t>
            </a:fld>
            <a:r>
              <a:rPr lang="da-DK" dirty="0"/>
              <a:t>24-03-2020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E68271C-1680-4D33-BCD4-FB4D70273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8462"/>
              </p:ext>
            </p:extLst>
          </p:nvPr>
        </p:nvGraphicFramePr>
        <p:xfrm>
          <a:off x="2030970" y="4293096"/>
          <a:ext cx="81258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77">
                  <a:extLst>
                    <a:ext uri="{9D8B030D-6E8A-4147-A177-3AD203B41FA5}">
                      <a16:colId xmlns:a16="http://schemas.microsoft.com/office/drawing/2014/main" val="2139480081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081889337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052280486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725971495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177966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Vindturbiner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Solceller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Elkedler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Elektrolyse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Batterier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5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545.000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188.000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33.000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470.000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284.000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816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EE0952-B063-4477-8627-BEA677A1F8DC}"/>
              </a:ext>
            </a:extLst>
          </p:cNvPr>
          <p:cNvSpPr txBox="1"/>
          <p:nvPr/>
        </p:nvSpPr>
        <p:spPr>
          <a:xfrm>
            <a:off x="4726260" y="3978967"/>
            <a:ext cx="3456384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Årlige investerings omkostninger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E3F954-ABC9-44EE-ADB2-360CBAE8B9F9}"/>
                  </a:ext>
                </a:extLst>
              </p:cNvPr>
              <p:cNvSpPr txBox="1"/>
              <p:nvPr/>
            </p:nvSpPr>
            <p:spPr>
              <a:xfrm>
                <a:off x="3142084" y="5237343"/>
                <a:ext cx="6437083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Å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𝑟𝑙𝑖𝑔𝑒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𝑖𝑛𝑣𝑒𝑠𝑡𝑒𝑟𝑖𝑛𝑔𝑠𝑜𝑚𝑘𝑜𝑠𝑡𝑛𝑖𝑛𝑔𝑒𝑟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𝐶𝐴𝑃𝐸𝑋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𝑎𝑛𝑢𝑖𝑡𝑒𝑡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𝑂𝑃𝐸𝑋</m:t>
                      </m:r>
                    </m:oMath>
                  </m:oMathPara>
                </a14:m>
                <a:endParaRPr lang="da-DK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E3F954-ABC9-44EE-ADB2-360CBAE8B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084" y="5237343"/>
                <a:ext cx="6437083" cy="245580"/>
              </a:xfrm>
              <a:prstGeom prst="rect">
                <a:avLst/>
              </a:prstGeom>
              <a:blipFill>
                <a:blip r:embed="rId3"/>
                <a:stretch>
                  <a:fillRect l="-852" t="-15000" r="-95" b="-4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462092D-59D0-41A0-B109-28CE70593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136" y="403224"/>
            <a:ext cx="7496482" cy="31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1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6EE3-4B98-4DC3-8ED4-FADE33C4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Resultater – Individuelle teknologier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9BC0B-14CB-41E2-A45A-ED51F5704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752101"/>
          </a:xfrm>
        </p:spPr>
        <p:txBody>
          <a:bodyPr/>
          <a:lstStyle/>
          <a:p>
            <a:r>
              <a:rPr lang="da-DK" dirty="0"/>
              <a:t>Studie med individuelle teknologier, </a:t>
            </a:r>
            <a:r>
              <a:rPr lang="da-DK" u="sng" dirty="0"/>
              <a:t>uden</a:t>
            </a:r>
            <a:r>
              <a:rPr lang="da-DK" dirty="0"/>
              <a:t> deltagelse i </a:t>
            </a:r>
            <a:r>
              <a:rPr lang="da-DK" dirty="0" err="1"/>
              <a:t>mFRR</a:t>
            </a:r>
            <a:r>
              <a:rPr lang="da-DK" dirty="0"/>
              <a:t> markedet. </a:t>
            </a:r>
          </a:p>
          <a:p>
            <a:r>
              <a:rPr lang="da-DK" dirty="0"/>
              <a:t>Der bliver investeret i 1MW af hver teknologi.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A225-E6CB-4F42-9C93-5E117FA8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2D6-99FF-4E8C-B74A-FD4C046685BA}" type="datetime1">
              <a:rPr lang="da-DK" smtClean="0"/>
              <a:t>26-03-2020</a:t>
            </a:fld>
            <a:r>
              <a:rPr lang="da-DK"/>
              <a:t>24-03-2020</a:t>
            </a:r>
            <a:endParaRPr lang="da-DK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FA93D2A-245F-45A2-9E3C-578C28F4D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43921"/>
              </p:ext>
            </p:extLst>
          </p:nvPr>
        </p:nvGraphicFramePr>
        <p:xfrm>
          <a:off x="1517986" y="2220710"/>
          <a:ext cx="9151854" cy="3384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9">
                  <a:extLst>
                    <a:ext uri="{9D8B030D-6E8A-4147-A177-3AD203B41FA5}">
                      <a16:colId xmlns:a16="http://schemas.microsoft.com/office/drawing/2014/main" val="2950168415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67135093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1974417673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3923243502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2186330823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100140860"/>
                    </a:ext>
                  </a:extLst>
                </a:gridCol>
              </a:tblGrid>
              <a:tr h="647129">
                <a:tc>
                  <a:txBody>
                    <a:bodyPr/>
                    <a:lstStyle/>
                    <a:p>
                      <a:r>
                        <a:rPr lang="da-DK" dirty="0"/>
                        <a:t>[DKK]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Investering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Spot marked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mFRR</a:t>
                      </a:r>
                      <a:r>
                        <a:rPr lang="da-DK" dirty="0"/>
                        <a:t> marked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Sekundære markeder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Total</a:t>
                      </a:r>
                    </a:p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38471"/>
                  </a:ext>
                </a:extLst>
              </a:tr>
              <a:tr h="524817">
                <a:tc>
                  <a:txBody>
                    <a:bodyPr/>
                    <a:lstStyle/>
                    <a:p>
                      <a:r>
                        <a:rPr lang="da-DK" dirty="0"/>
                        <a:t>Vindturbiner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-545.000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465.934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-79.066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31106"/>
                  </a:ext>
                </a:extLst>
              </a:tr>
              <a:tr h="435150">
                <a:tc>
                  <a:txBody>
                    <a:bodyPr/>
                    <a:lstStyle/>
                    <a:p>
                      <a:r>
                        <a:rPr lang="da-DK" dirty="0"/>
                        <a:t>Solceller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-188.000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211.872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23.872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44402"/>
                  </a:ext>
                </a:extLst>
              </a:tr>
              <a:tr h="435150">
                <a:tc>
                  <a:txBody>
                    <a:bodyPr/>
                    <a:lstStyle/>
                    <a:p>
                      <a:r>
                        <a:rPr lang="da-DK" dirty="0"/>
                        <a:t>Elkedler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-33.000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-19.489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26.872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-25.617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3880"/>
                  </a:ext>
                </a:extLst>
              </a:tr>
              <a:tr h="435150">
                <a:tc>
                  <a:txBody>
                    <a:bodyPr/>
                    <a:lstStyle/>
                    <a:p>
                      <a:r>
                        <a:rPr lang="da-DK" dirty="0"/>
                        <a:t>Elektrolyse anlæg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-470.000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-2.333.507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2.333.507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-470.000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42902"/>
                  </a:ext>
                </a:extLst>
              </a:tr>
              <a:tr h="435150">
                <a:tc>
                  <a:txBody>
                    <a:bodyPr/>
                    <a:lstStyle/>
                    <a:p>
                      <a:r>
                        <a:rPr lang="da-DK" dirty="0"/>
                        <a:t>Batteri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-284.000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29.792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-254.208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89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6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4E86-DAE3-4F8B-BE36-3B2621CB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Resultater – Individuelle teknologier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99D3-AD11-43A2-9C86-BBCBDA2C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Studie med individuelle teknologier, </a:t>
            </a:r>
            <a:r>
              <a:rPr lang="da-DK" u="sng" dirty="0"/>
              <a:t>med</a:t>
            </a:r>
            <a:r>
              <a:rPr lang="da-DK" dirty="0"/>
              <a:t> deltagelse i </a:t>
            </a:r>
            <a:r>
              <a:rPr lang="da-DK" dirty="0" err="1"/>
              <a:t>mFRR</a:t>
            </a:r>
            <a:r>
              <a:rPr lang="da-DK" dirty="0"/>
              <a:t> markedet. </a:t>
            </a:r>
          </a:p>
          <a:p>
            <a:r>
              <a:rPr lang="da-DK" dirty="0"/>
              <a:t>Der bliver investeret i 1MW af hver teknologi.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E6F0C-CCE1-47E9-8A48-90835077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4D19-776D-4316-B973-6F0757316E79}" type="datetime1">
              <a:rPr lang="da-DK" smtClean="0"/>
              <a:t>26-03-2020</a:t>
            </a:fld>
            <a:r>
              <a:rPr lang="da-DK"/>
              <a:t>24-03-2020</a:t>
            </a:r>
            <a:endParaRPr lang="da-DK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4BC0260C-D642-4DFC-AC47-D286D145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00489"/>
              </p:ext>
            </p:extLst>
          </p:nvPr>
        </p:nvGraphicFramePr>
        <p:xfrm>
          <a:off x="1517986" y="2348880"/>
          <a:ext cx="9151854" cy="3384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9">
                  <a:extLst>
                    <a:ext uri="{9D8B030D-6E8A-4147-A177-3AD203B41FA5}">
                      <a16:colId xmlns:a16="http://schemas.microsoft.com/office/drawing/2014/main" val="2950168415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67135093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1974417673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3923243502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2186330823"/>
                    </a:ext>
                  </a:extLst>
                </a:gridCol>
                <a:gridCol w="1525309">
                  <a:extLst>
                    <a:ext uri="{9D8B030D-6E8A-4147-A177-3AD203B41FA5}">
                      <a16:colId xmlns:a16="http://schemas.microsoft.com/office/drawing/2014/main" val="100140860"/>
                    </a:ext>
                  </a:extLst>
                </a:gridCol>
              </a:tblGrid>
              <a:tr h="647129">
                <a:tc>
                  <a:txBody>
                    <a:bodyPr/>
                    <a:lstStyle/>
                    <a:p>
                      <a:r>
                        <a:rPr lang="da-DK" dirty="0"/>
                        <a:t>[DKK]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Investering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Spot marked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mFRR</a:t>
                      </a:r>
                      <a:r>
                        <a:rPr lang="da-DK" dirty="0"/>
                        <a:t> marked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Sekundære markeder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Total</a:t>
                      </a:r>
                    </a:p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38471"/>
                  </a:ext>
                </a:extLst>
              </a:tr>
              <a:tr h="524817">
                <a:tc>
                  <a:txBody>
                    <a:bodyPr/>
                    <a:lstStyle/>
                    <a:p>
                      <a:r>
                        <a:rPr lang="da-DK" dirty="0"/>
                        <a:t>Vindturbiner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-545.000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462.715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7.193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-75.091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31106"/>
                  </a:ext>
                </a:extLst>
              </a:tr>
              <a:tr h="435150">
                <a:tc>
                  <a:txBody>
                    <a:bodyPr/>
                    <a:lstStyle/>
                    <a:p>
                      <a:r>
                        <a:rPr lang="da-DK" dirty="0"/>
                        <a:t>Solceller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-188.000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211.872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23.872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44402"/>
                  </a:ext>
                </a:extLst>
              </a:tr>
              <a:tr h="435150">
                <a:tc>
                  <a:txBody>
                    <a:bodyPr/>
                    <a:lstStyle/>
                    <a:p>
                      <a:r>
                        <a:rPr lang="da-DK" dirty="0"/>
                        <a:t>Elkedler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-33.000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-46.000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41.397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30.623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-7.097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3880"/>
                  </a:ext>
                </a:extLst>
              </a:tr>
              <a:tr h="435150">
                <a:tc>
                  <a:txBody>
                    <a:bodyPr/>
                    <a:lstStyle/>
                    <a:p>
                      <a:r>
                        <a:rPr lang="da-DK" dirty="0"/>
                        <a:t>Elektrolyse anlæg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-470.000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-2.395.821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15.855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2.388.010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-461.956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42902"/>
                  </a:ext>
                </a:extLst>
              </a:tr>
              <a:tr h="435150">
                <a:tc>
                  <a:txBody>
                    <a:bodyPr/>
                    <a:lstStyle/>
                    <a:p>
                      <a:r>
                        <a:rPr lang="da-DK" dirty="0"/>
                        <a:t>Batteri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-284.000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29.792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-254.208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89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955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Custom</PresentationFormat>
  <Paragraphs>242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AU Passata Light</vt:lpstr>
      <vt:lpstr>AU Passata</vt:lpstr>
      <vt:lpstr>Georgia</vt:lpstr>
      <vt:lpstr>AU Peto</vt:lpstr>
      <vt:lpstr>Calibri</vt:lpstr>
      <vt:lpstr>Wingdings 3</vt:lpstr>
      <vt:lpstr>Arial</vt:lpstr>
      <vt:lpstr>Cambria Math</vt:lpstr>
      <vt:lpstr>AU 16:9</vt:lpstr>
      <vt:lpstr>Historisk Spot + mfrr markeds model</vt:lpstr>
      <vt:lpstr>Overblik</vt:lpstr>
      <vt:lpstr>Overblik</vt:lpstr>
      <vt:lpstr>Spot marked</vt:lpstr>
      <vt:lpstr>mFRR marked </vt:lpstr>
      <vt:lpstr>Sekundære markeder </vt:lpstr>
      <vt:lpstr>Portefølje </vt:lpstr>
      <vt:lpstr>Resultater – Individuelle teknologier </vt:lpstr>
      <vt:lpstr>Resultater – Individuelle teknologier </vt:lpstr>
      <vt:lpstr>Resultater – Individuelle teknologier </vt:lpstr>
      <vt:lpstr>Resultater – Portefølje </vt:lpstr>
      <vt:lpstr>Fortsat arbejde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2020-03-26T11:57:26Z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637206337584885554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2699</vt:lpwstr>
  </property>
  <property fmtid="{D5CDD505-2E9C-101B-9397-08002B2CF9AE}" pid="62" name="colorthemechange">
    <vt:lpwstr>True</vt:lpwstr>
  </property>
</Properties>
</file>