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4" r:id="rId3"/>
    <p:sldId id="259" r:id="rId4"/>
    <p:sldId id="258" r:id="rId5"/>
    <p:sldId id="304" r:id="rId6"/>
    <p:sldId id="288" r:id="rId7"/>
    <p:sldId id="270" r:id="rId8"/>
    <p:sldId id="278" r:id="rId9"/>
    <p:sldId id="289" r:id="rId10"/>
    <p:sldId id="283" r:id="rId11"/>
    <p:sldId id="290" r:id="rId12"/>
    <p:sldId id="268" r:id="rId13"/>
    <p:sldId id="273" r:id="rId14"/>
    <p:sldId id="261" r:id="rId15"/>
    <p:sldId id="274" r:id="rId16"/>
    <p:sldId id="287" r:id="rId17"/>
    <p:sldId id="279" r:id="rId18"/>
    <p:sldId id="292" r:id="rId19"/>
    <p:sldId id="299" r:id="rId20"/>
    <p:sldId id="300" r:id="rId21"/>
    <p:sldId id="297" r:id="rId22"/>
    <p:sldId id="298" r:id="rId23"/>
    <p:sldId id="280" r:id="rId24"/>
    <p:sldId id="294" r:id="rId25"/>
    <p:sldId id="295" r:id="rId26"/>
    <p:sldId id="296" r:id="rId27"/>
    <p:sldId id="311" r:id="rId28"/>
    <p:sldId id="269" r:id="rId29"/>
    <p:sldId id="277" r:id="rId30"/>
    <p:sldId id="301" r:id="rId31"/>
    <p:sldId id="302" r:id="rId32"/>
    <p:sldId id="303" r:id="rId33"/>
    <p:sldId id="276" r:id="rId34"/>
    <p:sldId id="306" r:id="rId35"/>
    <p:sldId id="275" r:id="rId36"/>
    <p:sldId id="307" r:id="rId37"/>
    <p:sldId id="281" r:id="rId38"/>
    <p:sldId id="309" r:id="rId39"/>
    <p:sldId id="282" r:id="rId40"/>
    <p:sldId id="310" r:id="rId41"/>
    <p:sldId id="308" r:id="rId42"/>
    <p:sldId id="305" r:id="rId43"/>
    <p:sldId id="291" r:id="rId44"/>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42" autoAdjust="0"/>
    <p:restoredTop sz="94660"/>
  </p:normalViewPr>
  <p:slideViewPr>
    <p:cSldViewPr snapToGrid="0">
      <p:cViewPr varScale="1">
        <p:scale>
          <a:sx n="111" d="100"/>
          <a:sy n="111" d="100"/>
        </p:scale>
        <p:origin x="1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6842A-E834-4557-8D00-60B04277E528}" type="datetimeFigureOut">
              <a:rPr lang="da-DK" smtClean="0"/>
              <a:t>24-02-2020</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5FBD8-4171-4C27-849C-F42DB262A14B}" type="slidenum">
              <a:rPr lang="da-DK" smtClean="0"/>
              <a:t>‹#›</a:t>
            </a:fld>
            <a:endParaRPr lang="da-DK"/>
          </a:p>
        </p:txBody>
      </p:sp>
    </p:spTree>
    <p:extLst>
      <p:ext uri="{BB962C8B-B14F-4D97-AF65-F5344CB8AC3E}">
        <p14:creationId xmlns:p14="http://schemas.microsoft.com/office/powerpoint/2010/main" val="2885850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F71A-4FE5-4C0B-B525-97A18C61A11C}"/>
              </a:ext>
            </a:extLst>
          </p:cNvPr>
          <p:cNvSpPr>
            <a:spLocks noGrp="1"/>
          </p:cNvSpPr>
          <p:nvPr>
            <p:ph type="title"/>
          </p:nvPr>
        </p:nvSpPr>
        <p:spPr>
          <a:xfrm>
            <a:off x="838200" y="365125"/>
            <a:ext cx="10515600" cy="1325563"/>
          </a:xfrm>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76BE1211-8900-49EA-B2BE-EC7D59795574}"/>
              </a:ext>
            </a:extLst>
          </p:cNvPr>
          <p:cNvSpPr>
            <a:spLocks noGrp="1"/>
          </p:cNvSpPr>
          <p:nvPr>
            <p:ph type="dt" sz="half" idx="10"/>
          </p:nvPr>
        </p:nvSpPr>
        <p:spPr/>
        <p:txBody>
          <a:bodyPr/>
          <a:lstStyle/>
          <a:p>
            <a:fld id="{973DE96E-68D8-4FF5-978D-4894E8445C1E}" type="datetime1">
              <a:rPr lang="en-US" smtClean="0"/>
              <a:t>2/24/2020</a:t>
            </a:fld>
            <a:endParaRPr lang="en-US"/>
          </a:p>
        </p:txBody>
      </p:sp>
      <p:sp>
        <p:nvSpPr>
          <p:cNvPr id="4" name="Footer Placeholder 3">
            <a:extLst>
              <a:ext uri="{FF2B5EF4-FFF2-40B4-BE49-F238E27FC236}">
                <a16:creationId xmlns:a16="http://schemas.microsoft.com/office/drawing/2014/main" id="{30979A7A-0D8C-4155-B6C1-841043A41B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F6CED7-0D72-4322-A54F-4E5BAF602649}"/>
              </a:ext>
            </a:extLst>
          </p:cNvPr>
          <p:cNvSpPr>
            <a:spLocks noGrp="1"/>
          </p:cNvSpPr>
          <p:nvPr>
            <p:ph type="sldNum" sz="quarter" idx="12"/>
          </p:nvPr>
        </p:nvSpPr>
        <p:spPr/>
        <p:txBody>
          <a:bodyPr/>
          <a:lstStyle/>
          <a:p>
            <a:fld id="{EC1A8527-42D9-4340-9A94-54E4DA14DCC4}" type="slidenum">
              <a:rPr lang="en-US" smtClean="0"/>
              <a:t>‹#›</a:t>
            </a:fld>
            <a:endParaRPr lang="en-US"/>
          </a:p>
        </p:txBody>
      </p:sp>
      <p:graphicFrame>
        <p:nvGraphicFramePr>
          <p:cNvPr id="8" name="Table 7">
            <a:extLst>
              <a:ext uri="{FF2B5EF4-FFF2-40B4-BE49-F238E27FC236}">
                <a16:creationId xmlns:a16="http://schemas.microsoft.com/office/drawing/2014/main" id="{54283F2B-1C73-4FE7-B576-BEFCEBB92BE2}"/>
              </a:ext>
            </a:extLst>
          </p:cNvPr>
          <p:cNvGraphicFramePr>
            <a:graphicFrameLocks noGrp="1"/>
          </p:cNvGraphicFramePr>
          <p:nvPr userDrawn="1">
            <p:extLst>
              <p:ext uri="{D42A27DB-BD31-4B8C-83A1-F6EECF244321}">
                <p14:modId xmlns:p14="http://schemas.microsoft.com/office/powerpoint/2010/main" val="4243973589"/>
              </p:ext>
            </p:extLst>
          </p:nvPr>
        </p:nvGraphicFramePr>
        <p:xfrm>
          <a:off x="838200" y="1757099"/>
          <a:ext cx="4904874" cy="4532840"/>
        </p:xfrm>
        <a:graphic>
          <a:graphicData uri="http://schemas.openxmlformats.org/drawingml/2006/table">
            <a:tbl>
              <a:tblPr firstRow="1" bandRow="1">
                <a:tableStyleId>{69CF1AB2-1976-4502-BF36-3FF5EA218861}</a:tableStyleId>
              </a:tblPr>
              <a:tblGrid>
                <a:gridCol w="2452437">
                  <a:extLst>
                    <a:ext uri="{9D8B030D-6E8A-4147-A177-3AD203B41FA5}">
                      <a16:colId xmlns:a16="http://schemas.microsoft.com/office/drawing/2014/main" val="2816246834"/>
                    </a:ext>
                  </a:extLst>
                </a:gridCol>
                <a:gridCol w="2452437">
                  <a:extLst>
                    <a:ext uri="{9D8B030D-6E8A-4147-A177-3AD203B41FA5}">
                      <a16:colId xmlns:a16="http://schemas.microsoft.com/office/drawing/2014/main" val="3810577897"/>
                    </a:ext>
                  </a:extLst>
                </a:gridCol>
              </a:tblGrid>
              <a:tr h="566605">
                <a:tc>
                  <a:txBody>
                    <a:bodyPr/>
                    <a:lstStyle/>
                    <a:p>
                      <a:r>
                        <a:rPr lang="da-DK" b="0" noProof="0" dirty="0"/>
                        <a:t>TRL </a:t>
                      </a:r>
                      <a:r>
                        <a:rPr lang="da-DK" b="0" noProof="0" dirty="0" err="1"/>
                        <a:t>level</a:t>
                      </a:r>
                      <a:endParaRPr lang="da-DK" b="0" noProof="0" dirty="0"/>
                    </a:p>
                  </a:txBody>
                  <a:tcPr/>
                </a:tc>
                <a:tc>
                  <a:txBody>
                    <a:bodyPr/>
                    <a:lstStyle/>
                    <a:p>
                      <a:endParaRPr lang="da-DK" b="0" noProof="0" dirty="0"/>
                    </a:p>
                  </a:txBody>
                  <a:tcPr/>
                </a:tc>
                <a:extLst>
                  <a:ext uri="{0D108BD9-81ED-4DB2-BD59-A6C34878D82A}">
                    <a16:rowId xmlns:a16="http://schemas.microsoft.com/office/drawing/2014/main" val="3197424944"/>
                  </a:ext>
                </a:extLst>
              </a:tr>
              <a:tr h="566605">
                <a:tc>
                  <a:txBody>
                    <a:bodyPr/>
                    <a:lstStyle/>
                    <a:p>
                      <a:r>
                        <a:rPr lang="da-DK" b="0" noProof="0"/>
                        <a:t>Markeder</a:t>
                      </a:r>
                    </a:p>
                  </a:txBody>
                  <a:tcPr/>
                </a:tc>
                <a:tc>
                  <a:txBody>
                    <a:bodyPr/>
                    <a:lstStyle/>
                    <a:p>
                      <a:endParaRPr lang="da-DK" b="0" noProof="0" dirty="0"/>
                    </a:p>
                  </a:txBody>
                  <a:tcPr/>
                </a:tc>
                <a:extLst>
                  <a:ext uri="{0D108BD9-81ED-4DB2-BD59-A6C34878D82A}">
                    <a16:rowId xmlns:a16="http://schemas.microsoft.com/office/drawing/2014/main" val="3524537653"/>
                  </a:ext>
                </a:extLst>
              </a:tr>
              <a:tr h="566605">
                <a:tc>
                  <a:txBody>
                    <a:bodyPr/>
                    <a:lstStyle/>
                    <a:p>
                      <a:r>
                        <a:rPr lang="da-DK" b="0" noProof="0" dirty="0"/>
                        <a:t>Værdi</a:t>
                      </a:r>
                    </a:p>
                  </a:txBody>
                  <a:tcPr/>
                </a:tc>
                <a:tc>
                  <a:txBody>
                    <a:bodyPr/>
                    <a:lstStyle/>
                    <a:p>
                      <a:endParaRPr lang="da-DK" b="0" noProof="0" dirty="0"/>
                    </a:p>
                  </a:txBody>
                  <a:tcPr/>
                </a:tc>
                <a:extLst>
                  <a:ext uri="{0D108BD9-81ED-4DB2-BD59-A6C34878D82A}">
                    <a16:rowId xmlns:a16="http://schemas.microsoft.com/office/drawing/2014/main" val="639017638"/>
                  </a:ext>
                </a:extLst>
              </a:tr>
              <a:tr h="566605">
                <a:tc>
                  <a:txBody>
                    <a:bodyPr/>
                    <a:lstStyle/>
                    <a:p>
                      <a:r>
                        <a:rPr lang="da-DK" b="0" noProof="0"/>
                        <a:t>Udfordringer</a:t>
                      </a:r>
                    </a:p>
                  </a:txBody>
                  <a:tcPr/>
                </a:tc>
                <a:tc>
                  <a:txBody>
                    <a:bodyPr/>
                    <a:lstStyle/>
                    <a:p>
                      <a:endParaRPr lang="da-DK" b="0" noProof="0" dirty="0"/>
                    </a:p>
                  </a:txBody>
                  <a:tcPr/>
                </a:tc>
                <a:extLst>
                  <a:ext uri="{0D108BD9-81ED-4DB2-BD59-A6C34878D82A}">
                    <a16:rowId xmlns:a16="http://schemas.microsoft.com/office/drawing/2014/main" val="1768698684"/>
                  </a:ext>
                </a:extLst>
              </a:tr>
              <a:tr h="566605">
                <a:tc>
                  <a:txBody>
                    <a:bodyPr/>
                    <a:lstStyle/>
                    <a:p>
                      <a:r>
                        <a:rPr lang="da-DK" b="0" noProof="0"/>
                        <a:t>Grupering</a:t>
                      </a:r>
                    </a:p>
                  </a:txBody>
                  <a:tcPr/>
                </a:tc>
                <a:tc>
                  <a:txBody>
                    <a:bodyPr/>
                    <a:lstStyle/>
                    <a:p>
                      <a:endParaRPr lang="da-DK" b="0" noProof="0" dirty="0"/>
                    </a:p>
                  </a:txBody>
                  <a:tcPr/>
                </a:tc>
                <a:extLst>
                  <a:ext uri="{0D108BD9-81ED-4DB2-BD59-A6C34878D82A}">
                    <a16:rowId xmlns:a16="http://schemas.microsoft.com/office/drawing/2014/main" val="1877458279"/>
                  </a:ext>
                </a:extLst>
              </a:tr>
              <a:tr h="566605">
                <a:tc>
                  <a:txBody>
                    <a:bodyPr/>
                    <a:lstStyle/>
                    <a:p>
                      <a:r>
                        <a:rPr lang="da-DK" b="0" noProof="0"/>
                        <a:t>Nuværende løsning</a:t>
                      </a:r>
                    </a:p>
                  </a:txBody>
                  <a:tcPr/>
                </a:tc>
                <a:tc>
                  <a:txBody>
                    <a:bodyPr/>
                    <a:lstStyle/>
                    <a:p>
                      <a:endParaRPr lang="da-DK" b="0" noProof="0" dirty="0"/>
                    </a:p>
                  </a:txBody>
                  <a:tcPr/>
                </a:tc>
                <a:extLst>
                  <a:ext uri="{0D108BD9-81ED-4DB2-BD59-A6C34878D82A}">
                    <a16:rowId xmlns:a16="http://schemas.microsoft.com/office/drawing/2014/main" val="2238955874"/>
                  </a:ext>
                </a:extLst>
              </a:tr>
              <a:tr h="566605">
                <a:tc>
                  <a:txBody>
                    <a:bodyPr/>
                    <a:lstStyle/>
                    <a:p>
                      <a:r>
                        <a:rPr lang="da-DK" b="0" noProof="0"/>
                        <a:t>Fremtidig løsning</a:t>
                      </a:r>
                    </a:p>
                  </a:txBody>
                  <a:tcPr/>
                </a:tc>
                <a:tc>
                  <a:txBody>
                    <a:bodyPr/>
                    <a:lstStyle/>
                    <a:p>
                      <a:endParaRPr lang="da-DK" b="0" noProof="0" dirty="0"/>
                    </a:p>
                  </a:txBody>
                  <a:tcPr/>
                </a:tc>
                <a:extLst>
                  <a:ext uri="{0D108BD9-81ED-4DB2-BD59-A6C34878D82A}">
                    <a16:rowId xmlns:a16="http://schemas.microsoft.com/office/drawing/2014/main" val="620278443"/>
                  </a:ext>
                </a:extLst>
              </a:tr>
              <a:tr h="566605">
                <a:tc>
                  <a:txBody>
                    <a:bodyPr/>
                    <a:lstStyle/>
                    <a:p>
                      <a:r>
                        <a:rPr lang="da-DK" b="0" noProof="0" dirty="0"/>
                        <a:t>Data parathed </a:t>
                      </a:r>
                    </a:p>
                  </a:txBody>
                  <a:tcPr/>
                </a:tc>
                <a:tc>
                  <a:txBody>
                    <a:bodyPr/>
                    <a:lstStyle/>
                    <a:p>
                      <a:endParaRPr lang="da-DK" b="0" noProof="0" dirty="0"/>
                    </a:p>
                  </a:txBody>
                  <a:tcPr/>
                </a:tc>
                <a:extLst>
                  <a:ext uri="{0D108BD9-81ED-4DB2-BD59-A6C34878D82A}">
                    <a16:rowId xmlns:a16="http://schemas.microsoft.com/office/drawing/2014/main" val="560764786"/>
                  </a:ext>
                </a:extLst>
              </a:tr>
            </a:tbl>
          </a:graphicData>
        </a:graphic>
      </p:graphicFrame>
      <p:sp>
        <p:nvSpPr>
          <p:cNvPr id="15" name="Text Placeholder 14">
            <a:extLst>
              <a:ext uri="{FF2B5EF4-FFF2-40B4-BE49-F238E27FC236}">
                <a16:creationId xmlns:a16="http://schemas.microsoft.com/office/drawing/2014/main" id="{1F3899EB-567F-443D-A130-5DC8360D45DE}"/>
              </a:ext>
            </a:extLst>
          </p:cNvPr>
          <p:cNvSpPr>
            <a:spLocks noGrp="1"/>
          </p:cNvSpPr>
          <p:nvPr>
            <p:ph type="body" sz="quarter" idx="13" hasCustomPrompt="1"/>
          </p:nvPr>
        </p:nvSpPr>
        <p:spPr>
          <a:xfrm>
            <a:off x="3339549" y="1820863"/>
            <a:ext cx="2329731" cy="445259"/>
          </a:xfrm>
        </p:spPr>
        <p:txBody>
          <a:bodyPr>
            <a:normAutofit/>
          </a:bodyPr>
          <a:lstStyle>
            <a:lvl1pPr marL="0" indent="0">
              <a:buNone/>
              <a:defRPr sz="1400"/>
            </a:lvl1pPr>
          </a:lstStyle>
          <a:p>
            <a:pPr lvl="0"/>
            <a:r>
              <a:rPr lang="da-DK" dirty="0"/>
              <a:t>Værdi 1-9</a:t>
            </a:r>
          </a:p>
        </p:txBody>
      </p:sp>
      <p:sp>
        <p:nvSpPr>
          <p:cNvPr id="16" name="Text Placeholder 14">
            <a:extLst>
              <a:ext uri="{FF2B5EF4-FFF2-40B4-BE49-F238E27FC236}">
                <a16:creationId xmlns:a16="http://schemas.microsoft.com/office/drawing/2014/main" id="{C177FC86-02F8-4C3B-8AAE-2B28D29889D0}"/>
              </a:ext>
            </a:extLst>
          </p:cNvPr>
          <p:cNvSpPr>
            <a:spLocks noGrp="1"/>
          </p:cNvSpPr>
          <p:nvPr>
            <p:ph type="body" sz="quarter" idx="14" hasCustomPrompt="1"/>
          </p:nvPr>
        </p:nvSpPr>
        <p:spPr>
          <a:xfrm>
            <a:off x="3339548" y="2394683"/>
            <a:ext cx="2329731" cy="445259"/>
          </a:xfrm>
        </p:spPr>
        <p:txBody>
          <a:bodyPr>
            <a:normAutofit/>
          </a:bodyPr>
          <a:lstStyle>
            <a:lvl1pPr marL="0" indent="0">
              <a:buNone/>
              <a:defRPr sz="1400"/>
            </a:lvl1pPr>
          </a:lstStyle>
          <a:p>
            <a:pPr lvl="0"/>
            <a:r>
              <a:rPr lang="da-DK" dirty="0"/>
              <a:t>Systemydelser eller </a:t>
            </a:r>
            <a:r>
              <a:rPr lang="da-DK" dirty="0" err="1"/>
              <a:t>elmarked</a:t>
            </a:r>
            <a:endParaRPr lang="da-DK" dirty="0"/>
          </a:p>
        </p:txBody>
      </p:sp>
      <p:sp>
        <p:nvSpPr>
          <p:cNvPr id="17" name="Text Placeholder 14">
            <a:extLst>
              <a:ext uri="{FF2B5EF4-FFF2-40B4-BE49-F238E27FC236}">
                <a16:creationId xmlns:a16="http://schemas.microsoft.com/office/drawing/2014/main" id="{8FDA4D57-E901-4F15-8313-2685CE629611}"/>
              </a:ext>
            </a:extLst>
          </p:cNvPr>
          <p:cNvSpPr>
            <a:spLocks noGrp="1"/>
          </p:cNvSpPr>
          <p:nvPr>
            <p:ph type="body" sz="quarter" idx="15"/>
          </p:nvPr>
        </p:nvSpPr>
        <p:spPr>
          <a:xfrm>
            <a:off x="3339547" y="2970427"/>
            <a:ext cx="2329731" cy="445259"/>
          </a:xfrm>
        </p:spPr>
        <p:txBody>
          <a:bodyPr>
            <a:normAutofit/>
          </a:bodyPr>
          <a:lstStyle>
            <a:lvl1pPr marL="0" indent="0">
              <a:buNone/>
              <a:defRPr sz="1400"/>
            </a:lvl1pPr>
          </a:lstStyle>
          <a:p>
            <a:pPr lvl="0"/>
            <a:endParaRPr lang="da-DK" dirty="0"/>
          </a:p>
        </p:txBody>
      </p:sp>
      <p:sp>
        <p:nvSpPr>
          <p:cNvPr id="18" name="Text Placeholder 14">
            <a:extLst>
              <a:ext uri="{FF2B5EF4-FFF2-40B4-BE49-F238E27FC236}">
                <a16:creationId xmlns:a16="http://schemas.microsoft.com/office/drawing/2014/main" id="{07A2AF3B-703C-4126-83E2-D8A1DDD0D998}"/>
              </a:ext>
            </a:extLst>
          </p:cNvPr>
          <p:cNvSpPr>
            <a:spLocks noGrp="1"/>
          </p:cNvSpPr>
          <p:nvPr>
            <p:ph type="body" sz="quarter" idx="16"/>
          </p:nvPr>
        </p:nvSpPr>
        <p:spPr>
          <a:xfrm>
            <a:off x="3339547" y="3529685"/>
            <a:ext cx="2329731" cy="445259"/>
          </a:xfrm>
        </p:spPr>
        <p:txBody>
          <a:bodyPr>
            <a:normAutofit/>
          </a:bodyPr>
          <a:lstStyle>
            <a:lvl1pPr marL="0" indent="0">
              <a:buNone/>
              <a:defRPr sz="1400"/>
            </a:lvl1pPr>
          </a:lstStyle>
          <a:p>
            <a:pPr lvl="0"/>
            <a:endParaRPr lang="da-DK" dirty="0"/>
          </a:p>
        </p:txBody>
      </p:sp>
      <p:sp>
        <p:nvSpPr>
          <p:cNvPr id="19" name="Text Placeholder 14">
            <a:extLst>
              <a:ext uri="{FF2B5EF4-FFF2-40B4-BE49-F238E27FC236}">
                <a16:creationId xmlns:a16="http://schemas.microsoft.com/office/drawing/2014/main" id="{BAA2FDD8-D9C6-484F-A042-EEFF6141B714}"/>
              </a:ext>
            </a:extLst>
          </p:cNvPr>
          <p:cNvSpPr>
            <a:spLocks noGrp="1"/>
          </p:cNvSpPr>
          <p:nvPr>
            <p:ph type="body" sz="quarter" idx="17"/>
          </p:nvPr>
        </p:nvSpPr>
        <p:spPr>
          <a:xfrm>
            <a:off x="3339546" y="4081885"/>
            <a:ext cx="2329731" cy="445259"/>
          </a:xfrm>
        </p:spPr>
        <p:txBody>
          <a:bodyPr>
            <a:normAutofit/>
          </a:bodyPr>
          <a:lstStyle>
            <a:lvl1pPr marL="0" indent="0">
              <a:buNone/>
              <a:defRPr sz="1400"/>
            </a:lvl1pPr>
          </a:lstStyle>
          <a:p>
            <a:pPr lvl="0"/>
            <a:endParaRPr lang="da-DK" dirty="0"/>
          </a:p>
        </p:txBody>
      </p:sp>
      <p:sp>
        <p:nvSpPr>
          <p:cNvPr id="20" name="Text Placeholder 14">
            <a:extLst>
              <a:ext uri="{FF2B5EF4-FFF2-40B4-BE49-F238E27FC236}">
                <a16:creationId xmlns:a16="http://schemas.microsoft.com/office/drawing/2014/main" id="{1050084C-DAD4-4CFC-9138-0249A0087B53}"/>
              </a:ext>
            </a:extLst>
          </p:cNvPr>
          <p:cNvSpPr>
            <a:spLocks noGrp="1"/>
          </p:cNvSpPr>
          <p:nvPr>
            <p:ph type="body" sz="quarter" idx="18"/>
          </p:nvPr>
        </p:nvSpPr>
        <p:spPr>
          <a:xfrm>
            <a:off x="3339545" y="4641143"/>
            <a:ext cx="2329731" cy="445259"/>
          </a:xfrm>
        </p:spPr>
        <p:txBody>
          <a:bodyPr>
            <a:normAutofit/>
          </a:bodyPr>
          <a:lstStyle>
            <a:lvl1pPr marL="0" indent="0">
              <a:buNone/>
              <a:defRPr sz="1400"/>
            </a:lvl1pPr>
          </a:lstStyle>
          <a:p>
            <a:pPr lvl="0"/>
            <a:endParaRPr lang="da-DK" dirty="0"/>
          </a:p>
        </p:txBody>
      </p:sp>
      <p:sp>
        <p:nvSpPr>
          <p:cNvPr id="21" name="Text Placeholder 14">
            <a:extLst>
              <a:ext uri="{FF2B5EF4-FFF2-40B4-BE49-F238E27FC236}">
                <a16:creationId xmlns:a16="http://schemas.microsoft.com/office/drawing/2014/main" id="{DB66FB58-574D-429C-99A1-3158C23DFEA6}"/>
              </a:ext>
            </a:extLst>
          </p:cNvPr>
          <p:cNvSpPr>
            <a:spLocks noGrp="1"/>
          </p:cNvSpPr>
          <p:nvPr>
            <p:ph type="body" sz="quarter" idx="19"/>
          </p:nvPr>
        </p:nvSpPr>
        <p:spPr>
          <a:xfrm>
            <a:off x="3339544" y="5185912"/>
            <a:ext cx="2329731" cy="445259"/>
          </a:xfrm>
        </p:spPr>
        <p:txBody>
          <a:bodyPr>
            <a:normAutofit/>
          </a:bodyPr>
          <a:lstStyle>
            <a:lvl1pPr marL="0" indent="0">
              <a:buNone/>
              <a:defRPr sz="1400"/>
            </a:lvl1pPr>
          </a:lstStyle>
          <a:p>
            <a:pPr lvl="0"/>
            <a:endParaRPr lang="da-DK" dirty="0"/>
          </a:p>
        </p:txBody>
      </p:sp>
      <p:sp>
        <p:nvSpPr>
          <p:cNvPr id="22" name="Text Placeholder 14">
            <a:extLst>
              <a:ext uri="{FF2B5EF4-FFF2-40B4-BE49-F238E27FC236}">
                <a16:creationId xmlns:a16="http://schemas.microsoft.com/office/drawing/2014/main" id="{E433CC0E-7F7A-440E-AED3-1B73A5D1FEAF}"/>
              </a:ext>
            </a:extLst>
          </p:cNvPr>
          <p:cNvSpPr>
            <a:spLocks noGrp="1"/>
          </p:cNvSpPr>
          <p:nvPr>
            <p:ph type="body" sz="quarter" idx="20" hasCustomPrompt="1"/>
          </p:nvPr>
        </p:nvSpPr>
        <p:spPr>
          <a:xfrm>
            <a:off x="3339543" y="5776145"/>
            <a:ext cx="2329731" cy="445259"/>
          </a:xfrm>
        </p:spPr>
        <p:txBody>
          <a:bodyPr>
            <a:normAutofit/>
          </a:bodyPr>
          <a:lstStyle>
            <a:lvl1pPr marL="0" indent="0">
              <a:buNone/>
              <a:defRPr sz="1400"/>
            </a:lvl1pPr>
          </a:lstStyle>
          <a:p>
            <a:pPr lvl="0"/>
            <a:r>
              <a:rPr lang="da-DK" dirty="0"/>
              <a:t>Værdi 1-4</a:t>
            </a:r>
          </a:p>
        </p:txBody>
      </p:sp>
      <p:sp>
        <p:nvSpPr>
          <p:cNvPr id="24" name="Text Placeholder 23">
            <a:extLst>
              <a:ext uri="{FF2B5EF4-FFF2-40B4-BE49-F238E27FC236}">
                <a16:creationId xmlns:a16="http://schemas.microsoft.com/office/drawing/2014/main" id="{A9D56BEA-5815-462C-B8CE-543BEF12687E}"/>
              </a:ext>
            </a:extLst>
          </p:cNvPr>
          <p:cNvSpPr>
            <a:spLocks noGrp="1"/>
          </p:cNvSpPr>
          <p:nvPr>
            <p:ph type="body" sz="quarter" idx="21"/>
          </p:nvPr>
        </p:nvSpPr>
        <p:spPr>
          <a:xfrm>
            <a:off x="6096000" y="1757363"/>
            <a:ext cx="5257800" cy="4464050"/>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Tree>
    <p:extLst>
      <p:ext uri="{BB962C8B-B14F-4D97-AF65-F5344CB8AC3E}">
        <p14:creationId xmlns:p14="http://schemas.microsoft.com/office/powerpoint/2010/main" val="138388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313F-4DFB-426A-951B-0B328B4E7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5B7D2E-7DA4-446F-9675-137B148B10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335178-CE1E-4A0A-81FB-D4BE940C4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7B33B1-8B76-4DDF-9392-C2ABDF1B5FA4}"/>
              </a:ext>
            </a:extLst>
          </p:cNvPr>
          <p:cNvSpPr>
            <a:spLocks noGrp="1"/>
          </p:cNvSpPr>
          <p:nvPr>
            <p:ph type="dt" sz="half" idx="10"/>
          </p:nvPr>
        </p:nvSpPr>
        <p:spPr/>
        <p:txBody>
          <a:bodyPr/>
          <a:lstStyle/>
          <a:p>
            <a:fld id="{CA769A7F-C5DD-41FE-9F94-DEE9F06E7C57}" type="datetime1">
              <a:rPr lang="en-US" smtClean="0"/>
              <a:t>2/24/2020</a:t>
            </a:fld>
            <a:endParaRPr lang="en-US"/>
          </a:p>
        </p:txBody>
      </p:sp>
      <p:sp>
        <p:nvSpPr>
          <p:cNvPr id="6" name="Footer Placeholder 5">
            <a:extLst>
              <a:ext uri="{FF2B5EF4-FFF2-40B4-BE49-F238E27FC236}">
                <a16:creationId xmlns:a16="http://schemas.microsoft.com/office/drawing/2014/main" id="{EFE7ACAA-533B-49D5-B11A-53D75E1D5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C28FA9-28DA-4DA6-8DA7-D16B20564513}"/>
              </a:ext>
            </a:extLst>
          </p:cNvPr>
          <p:cNvSpPr>
            <a:spLocks noGrp="1"/>
          </p:cNvSpPr>
          <p:nvPr>
            <p:ph type="sldNum" sz="quarter" idx="12"/>
          </p:nvPr>
        </p:nvSpPr>
        <p:spPr/>
        <p:txBody>
          <a:bodyPr/>
          <a:lstStyle/>
          <a:p>
            <a:fld id="{EC1A8527-42D9-4340-9A94-54E4DA14DCC4}" type="slidenum">
              <a:rPr lang="en-US" smtClean="0"/>
              <a:t>‹#›</a:t>
            </a:fld>
            <a:endParaRPr lang="en-US"/>
          </a:p>
        </p:txBody>
      </p:sp>
    </p:spTree>
    <p:extLst>
      <p:ext uri="{BB962C8B-B14F-4D97-AF65-F5344CB8AC3E}">
        <p14:creationId xmlns:p14="http://schemas.microsoft.com/office/powerpoint/2010/main" val="2802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4754-6214-47F5-893D-0A89D619B6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5FE1E8-C097-4CCF-B38C-611A98889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CF6DC-1BB7-4EB2-B6DF-E1924498F3B7}"/>
              </a:ext>
            </a:extLst>
          </p:cNvPr>
          <p:cNvSpPr>
            <a:spLocks noGrp="1"/>
          </p:cNvSpPr>
          <p:nvPr>
            <p:ph type="dt" sz="half" idx="10"/>
          </p:nvPr>
        </p:nvSpPr>
        <p:spPr/>
        <p:txBody>
          <a:bodyPr/>
          <a:lstStyle/>
          <a:p>
            <a:fld id="{8DF08F0E-7971-4335-A03E-576348F4D5D4}" type="datetime1">
              <a:rPr lang="en-US" smtClean="0"/>
              <a:t>2/24/2020</a:t>
            </a:fld>
            <a:endParaRPr lang="en-US"/>
          </a:p>
        </p:txBody>
      </p:sp>
      <p:sp>
        <p:nvSpPr>
          <p:cNvPr id="5" name="Footer Placeholder 4">
            <a:extLst>
              <a:ext uri="{FF2B5EF4-FFF2-40B4-BE49-F238E27FC236}">
                <a16:creationId xmlns:a16="http://schemas.microsoft.com/office/drawing/2014/main" id="{348EB222-8827-414F-BA85-DF99D633F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7BD24-9AA4-4C87-872B-CD4116B30A6F}"/>
              </a:ext>
            </a:extLst>
          </p:cNvPr>
          <p:cNvSpPr>
            <a:spLocks noGrp="1"/>
          </p:cNvSpPr>
          <p:nvPr>
            <p:ph type="sldNum" sz="quarter" idx="12"/>
          </p:nvPr>
        </p:nvSpPr>
        <p:spPr/>
        <p:txBody>
          <a:bodyPr/>
          <a:lstStyle/>
          <a:p>
            <a:fld id="{EC1A8527-42D9-4340-9A94-54E4DA14DCC4}" type="slidenum">
              <a:rPr lang="en-US" smtClean="0"/>
              <a:t>‹#›</a:t>
            </a:fld>
            <a:endParaRPr lang="en-US"/>
          </a:p>
        </p:txBody>
      </p:sp>
    </p:spTree>
    <p:extLst>
      <p:ext uri="{BB962C8B-B14F-4D97-AF65-F5344CB8AC3E}">
        <p14:creationId xmlns:p14="http://schemas.microsoft.com/office/powerpoint/2010/main" val="2046339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A09BA-1A99-4E20-AD59-C8FF0FA3E8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E6059-5AEC-4F17-8145-682960CC8B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D36ED-70C3-4B9D-9597-D67145F64149}"/>
              </a:ext>
            </a:extLst>
          </p:cNvPr>
          <p:cNvSpPr>
            <a:spLocks noGrp="1"/>
          </p:cNvSpPr>
          <p:nvPr>
            <p:ph type="dt" sz="half" idx="10"/>
          </p:nvPr>
        </p:nvSpPr>
        <p:spPr/>
        <p:txBody>
          <a:bodyPr/>
          <a:lstStyle/>
          <a:p>
            <a:fld id="{E3CB1868-D9E0-4ACF-BBBE-AAB01271715C}" type="datetime1">
              <a:rPr lang="en-US" smtClean="0"/>
              <a:t>2/24/2020</a:t>
            </a:fld>
            <a:endParaRPr lang="en-US"/>
          </a:p>
        </p:txBody>
      </p:sp>
      <p:sp>
        <p:nvSpPr>
          <p:cNvPr id="5" name="Footer Placeholder 4">
            <a:extLst>
              <a:ext uri="{FF2B5EF4-FFF2-40B4-BE49-F238E27FC236}">
                <a16:creationId xmlns:a16="http://schemas.microsoft.com/office/drawing/2014/main" id="{2D3DACDC-302C-4B06-8A2D-821ECAC7C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02D05-A691-4876-8D16-2EFDD9212F40}"/>
              </a:ext>
            </a:extLst>
          </p:cNvPr>
          <p:cNvSpPr>
            <a:spLocks noGrp="1"/>
          </p:cNvSpPr>
          <p:nvPr>
            <p:ph type="sldNum" sz="quarter" idx="12"/>
          </p:nvPr>
        </p:nvSpPr>
        <p:spPr/>
        <p:txBody>
          <a:bodyPr/>
          <a:lstStyle/>
          <a:p>
            <a:fld id="{EC1A8527-42D9-4340-9A94-54E4DA14DCC4}" type="slidenum">
              <a:rPr lang="en-US" smtClean="0"/>
              <a:t>‹#›</a:t>
            </a:fld>
            <a:endParaRPr lang="en-US"/>
          </a:p>
        </p:txBody>
      </p:sp>
    </p:spTree>
    <p:extLst>
      <p:ext uri="{BB962C8B-B14F-4D97-AF65-F5344CB8AC3E}">
        <p14:creationId xmlns:p14="http://schemas.microsoft.com/office/powerpoint/2010/main" val="201526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5DA6-A7E6-41CB-BEE0-1871A8BC75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AA2431-F0CC-47D1-8F43-9F16C2E7B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ED78B4-141F-42BD-9818-77D7481458DE}"/>
              </a:ext>
            </a:extLst>
          </p:cNvPr>
          <p:cNvSpPr>
            <a:spLocks noGrp="1"/>
          </p:cNvSpPr>
          <p:nvPr>
            <p:ph type="dt" sz="half" idx="10"/>
          </p:nvPr>
        </p:nvSpPr>
        <p:spPr/>
        <p:txBody>
          <a:bodyPr/>
          <a:lstStyle/>
          <a:p>
            <a:fld id="{BC8FC807-95DA-48B4-AEBA-0A986F032798}" type="datetime1">
              <a:rPr lang="en-US" smtClean="0"/>
              <a:t>2/24/2020</a:t>
            </a:fld>
            <a:endParaRPr lang="en-US"/>
          </a:p>
        </p:txBody>
      </p:sp>
      <p:sp>
        <p:nvSpPr>
          <p:cNvPr id="5" name="Footer Placeholder 4">
            <a:extLst>
              <a:ext uri="{FF2B5EF4-FFF2-40B4-BE49-F238E27FC236}">
                <a16:creationId xmlns:a16="http://schemas.microsoft.com/office/drawing/2014/main" id="{0D8655F5-B81C-4D3F-970E-29BEAF661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47BD4-F001-4F19-9EA5-09EBC193C2AB}"/>
              </a:ext>
            </a:extLst>
          </p:cNvPr>
          <p:cNvSpPr>
            <a:spLocks noGrp="1"/>
          </p:cNvSpPr>
          <p:nvPr>
            <p:ph type="sldNum" sz="quarter" idx="12"/>
          </p:nvPr>
        </p:nvSpPr>
        <p:spPr/>
        <p:txBody>
          <a:bodyPr/>
          <a:lstStyle/>
          <a:p>
            <a:fld id="{EC1A8527-42D9-4340-9A94-54E4DA14DCC4}" type="slidenum">
              <a:rPr lang="en-US" smtClean="0"/>
              <a:t>‹#›</a:t>
            </a:fld>
            <a:endParaRPr lang="en-US"/>
          </a:p>
        </p:txBody>
      </p:sp>
    </p:spTree>
    <p:extLst>
      <p:ext uri="{BB962C8B-B14F-4D97-AF65-F5344CB8AC3E}">
        <p14:creationId xmlns:p14="http://schemas.microsoft.com/office/powerpoint/2010/main" val="120171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CCEF-199A-48A4-88D6-559648D21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993766-7ACA-46FA-B2E0-2407E2FB2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C4D94-A29A-4F6F-9338-04E482B89CB5}"/>
              </a:ext>
            </a:extLst>
          </p:cNvPr>
          <p:cNvSpPr>
            <a:spLocks noGrp="1"/>
          </p:cNvSpPr>
          <p:nvPr>
            <p:ph type="dt" sz="half" idx="10"/>
          </p:nvPr>
        </p:nvSpPr>
        <p:spPr/>
        <p:txBody>
          <a:bodyPr/>
          <a:lstStyle/>
          <a:p>
            <a:fld id="{56A6B8D4-0BA3-4807-AC7B-1D2FA179B821}" type="datetime1">
              <a:rPr lang="en-US" smtClean="0"/>
              <a:t>2/24/2020</a:t>
            </a:fld>
            <a:endParaRPr lang="en-US"/>
          </a:p>
        </p:txBody>
      </p:sp>
      <p:sp>
        <p:nvSpPr>
          <p:cNvPr id="5" name="Footer Placeholder 4">
            <a:extLst>
              <a:ext uri="{FF2B5EF4-FFF2-40B4-BE49-F238E27FC236}">
                <a16:creationId xmlns:a16="http://schemas.microsoft.com/office/drawing/2014/main" id="{40A0493B-9861-4AE3-89CD-F0C9168A7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9E0CF-9B5B-486F-9BFC-58ED9E861FF0}"/>
              </a:ext>
            </a:extLst>
          </p:cNvPr>
          <p:cNvSpPr>
            <a:spLocks noGrp="1"/>
          </p:cNvSpPr>
          <p:nvPr>
            <p:ph type="sldNum" sz="quarter" idx="12"/>
          </p:nvPr>
        </p:nvSpPr>
        <p:spPr/>
        <p:txBody>
          <a:bodyPr/>
          <a:lstStyle/>
          <a:p>
            <a:fld id="{EC1A8527-42D9-4340-9A94-54E4DA14DCC4}" type="slidenum">
              <a:rPr lang="en-US" smtClean="0"/>
              <a:t>‹#›</a:t>
            </a:fld>
            <a:endParaRPr lang="en-US"/>
          </a:p>
        </p:txBody>
      </p:sp>
    </p:spTree>
    <p:extLst>
      <p:ext uri="{BB962C8B-B14F-4D97-AF65-F5344CB8AC3E}">
        <p14:creationId xmlns:p14="http://schemas.microsoft.com/office/powerpoint/2010/main" val="37732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3447-EAA5-4058-B84B-BA8D8A173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BA6E2F-4EAB-47F7-A2E1-4415CFD08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658579-0BD8-4B1B-8666-ADE938CCC1F9}"/>
              </a:ext>
            </a:extLst>
          </p:cNvPr>
          <p:cNvSpPr>
            <a:spLocks noGrp="1"/>
          </p:cNvSpPr>
          <p:nvPr>
            <p:ph type="dt" sz="half" idx="10"/>
          </p:nvPr>
        </p:nvSpPr>
        <p:spPr/>
        <p:txBody>
          <a:bodyPr/>
          <a:lstStyle/>
          <a:p>
            <a:fld id="{622E8C38-57F8-4905-9CD6-D35A43B8746D}" type="datetime1">
              <a:rPr lang="en-US" smtClean="0"/>
              <a:t>2/24/2020</a:t>
            </a:fld>
            <a:endParaRPr lang="en-US"/>
          </a:p>
        </p:txBody>
      </p:sp>
      <p:sp>
        <p:nvSpPr>
          <p:cNvPr id="5" name="Footer Placeholder 4">
            <a:extLst>
              <a:ext uri="{FF2B5EF4-FFF2-40B4-BE49-F238E27FC236}">
                <a16:creationId xmlns:a16="http://schemas.microsoft.com/office/drawing/2014/main" id="{AA75D720-5537-4CAB-9E39-4095E9CDE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01517-AFB5-4CBA-A5B5-85FE7438C358}"/>
              </a:ext>
            </a:extLst>
          </p:cNvPr>
          <p:cNvSpPr>
            <a:spLocks noGrp="1"/>
          </p:cNvSpPr>
          <p:nvPr>
            <p:ph type="sldNum" sz="quarter" idx="12"/>
          </p:nvPr>
        </p:nvSpPr>
        <p:spPr/>
        <p:txBody>
          <a:bodyPr/>
          <a:lstStyle/>
          <a:p>
            <a:fld id="{EC1A8527-42D9-4340-9A94-54E4DA14DCC4}" type="slidenum">
              <a:rPr lang="en-US" smtClean="0"/>
              <a:t>‹#›</a:t>
            </a:fld>
            <a:endParaRPr lang="en-US"/>
          </a:p>
        </p:txBody>
      </p:sp>
    </p:spTree>
    <p:extLst>
      <p:ext uri="{BB962C8B-B14F-4D97-AF65-F5344CB8AC3E}">
        <p14:creationId xmlns:p14="http://schemas.microsoft.com/office/powerpoint/2010/main" val="72410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40BE-7487-4F48-9D4B-113E412DB2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D9EE0B-8D4F-493C-9A33-6254D8CABF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798FFF-5CF9-4438-8F7C-DE6A8844E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EE6268-75CC-40B6-876F-122CDC9FBB2F}"/>
              </a:ext>
            </a:extLst>
          </p:cNvPr>
          <p:cNvSpPr>
            <a:spLocks noGrp="1"/>
          </p:cNvSpPr>
          <p:nvPr>
            <p:ph type="dt" sz="half" idx="10"/>
          </p:nvPr>
        </p:nvSpPr>
        <p:spPr/>
        <p:txBody>
          <a:bodyPr/>
          <a:lstStyle/>
          <a:p>
            <a:fld id="{168CB746-57A5-4383-9123-0C5A7A8E5333}" type="datetime1">
              <a:rPr lang="en-US" smtClean="0"/>
              <a:t>2/24/2020</a:t>
            </a:fld>
            <a:endParaRPr lang="en-US"/>
          </a:p>
        </p:txBody>
      </p:sp>
      <p:sp>
        <p:nvSpPr>
          <p:cNvPr id="6" name="Footer Placeholder 5">
            <a:extLst>
              <a:ext uri="{FF2B5EF4-FFF2-40B4-BE49-F238E27FC236}">
                <a16:creationId xmlns:a16="http://schemas.microsoft.com/office/drawing/2014/main" id="{48587B1B-C4F2-4C29-B0BD-FDD5DFBF5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4E12F-7A81-4EEA-B615-D07BF47EBD06}"/>
              </a:ext>
            </a:extLst>
          </p:cNvPr>
          <p:cNvSpPr>
            <a:spLocks noGrp="1"/>
          </p:cNvSpPr>
          <p:nvPr>
            <p:ph type="sldNum" sz="quarter" idx="12"/>
          </p:nvPr>
        </p:nvSpPr>
        <p:spPr/>
        <p:txBody>
          <a:bodyPr/>
          <a:lstStyle/>
          <a:p>
            <a:fld id="{EC1A8527-42D9-4340-9A94-54E4DA14DCC4}" type="slidenum">
              <a:rPr lang="en-US" smtClean="0"/>
              <a:t>‹#›</a:t>
            </a:fld>
            <a:endParaRPr lang="en-US"/>
          </a:p>
        </p:txBody>
      </p:sp>
    </p:spTree>
    <p:extLst>
      <p:ext uri="{BB962C8B-B14F-4D97-AF65-F5344CB8AC3E}">
        <p14:creationId xmlns:p14="http://schemas.microsoft.com/office/powerpoint/2010/main" val="58247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DE05-CECF-42A3-95CA-A2D755579E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EB050C-7A5A-4AAD-9E0B-2A639BFEA7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10001E-2366-4603-BB9B-619BCB81BC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719675-1605-4323-8E6B-6A7E1AC73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48F4A-E563-464E-B125-5DC70677F6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26B741-3280-4348-8A85-7E0474C59214}"/>
              </a:ext>
            </a:extLst>
          </p:cNvPr>
          <p:cNvSpPr>
            <a:spLocks noGrp="1"/>
          </p:cNvSpPr>
          <p:nvPr>
            <p:ph type="dt" sz="half" idx="10"/>
          </p:nvPr>
        </p:nvSpPr>
        <p:spPr/>
        <p:txBody>
          <a:bodyPr/>
          <a:lstStyle/>
          <a:p>
            <a:fld id="{C00623F2-0ED9-4727-B558-87C23AB5FC91}" type="datetime1">
              <a:rPr lang="en-US" smtClean="0"/>
              <a:t>2/24/2020</a:t>
            </a:fld>
            <a:endParaRPr lang="en-US"/>
          </a:p>
        </p:txBody>
      </p:sp>
      <p:sp>
        <p:nvSpPr>
          <p:cNvPr id="8" name="Footer Placeholder 7">
            <a:extLst>
              <a:ext uri="{FF2B5EF4-FFF2-40B4-BE49-F238E27FC236}">
                <a16:creationId xmlns:a16="http://schemas.microsoft.com/office/drawing/2014/main" id="{BBF596B0-F5F0-45C0-91AF-D9B51D43DE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1FC29F-49A4-4170-A16F-D45469556708}"/>
              </a:ext>
            </a:extLst>
          </p:cNvPr>
          <p:cNvSpPr>
            <a:spLocks noGrp="1"/>
          </p:cNvSpPr>
          <p:nvPr>
            <p:ph type="sldNum" sz="quarter" idx="12"/>
          </p:nvPr>
        </p:nvSpPr>
        <p:spPr/>
        <p:txBody>
          <a:bodyPr/>
          <a:lstStyle/>
          <a:p>
            <a:fld id="{EC1A8527-42D9-4340-9A94-54E4DA14DCC4}" type="slidenum">
              <a:rPr lang="en-US" smtClean="0"/>
              <a:t>‹#›</a:t>
            </a:fld>
            <a:endParaRPr lang="en-US"/>
          </a:p>
        </p:txBody>
      </p:sp>
    </p:spTree>
    <p:extLst>
      <p:ext uri="{BB962C8B-B14F-4D97-AF65-F5344CB8AC3E}">
        <p14:creationId xmlns:p14="http://schemas.microsoft.com/office/powerpoint/2010/main" val="45629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DE1C-8CC5-4D35-8285-9157C19D75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765604-8B07-43B2-83B7-834368063E4D}"/>
              </a:ext>
            </a:extLst>
          </p:cNvPr>
          <p:cNvSpPr>
            <a:spLocks noGrp="1"/>
          </p:cNvSpPr>
          <p:nvPr>
            <p:ph type="dt" sz="half" idx="10"/>
          </p:nvPr>
        </p:nvSpPr>
        <p:spPr/>
        <p:txBody>
          <a:bodyPr/>
          <a:lstStyle/>
          <a:p>
            <a:fld id="{F907C066-9017-471F-979D-9416B9C1C66F}" type="datetime1">
              <a:rPr lang="en-US" smtClean="0"/>
              <a:t>2/24/2020</a:t>
            </a:fld>
            <a:endParaRPr lang="en-US"/>
          </a:p>
        </p:txBody>
      </p:sp>
      <p:sp>
        <p:nvSpPr>
          <p:cNvPr id="4" name="Footer Placeholder 3">
            <a:extLst>
              <a:ext uri="{FF2B5EF4-FFF2-40B4-BE49-F238E27FC236}">
                <a16:creationId xmlns:a16="http://schemas.microsoft.com/office/drawing/2014/main" id="{D478D597-C75D-4512-902E-740EE59917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210D2D-1F37-49CD-8D92-F80B7283D71A}"/>
              </a:ext>
            </a:extLst>
          </p:cNvPr>
          <p:cNvSpPr>
            <a:spLocks noGrp="1"/>
          </p:cNvSpPr>
          <p:nvPr>
            <p:ph type="sldNum" sz="quarter" idx="12"/>
          </p:nvPr>
        </p:nvSpPr>
        <p:spPr/>
        <p:txBody>
          <a:bodyPr/>
          <a:lstStyle/>
          <a:p>
            <a:fld id="{EC1A8527-42D9-4340-9A94-54E4DA14DCC4}" type="slidenum">
              <a:rPr lang="en-US" smtClean="0"/>
              <a:t>‹#›</a:t>
            </a:fld>
            <a:endParaRPr lang="en-US"/>
          </a:p>
        </p:txBody>
      </p:sp>
    </p:spTree>
    <p:extLst>
      <p:ext uri="{BB962C8B-B14F-4D97-AF65-F5344CB8AC3E}">
        <p14:creationId xmlns:p14="http://schemas.microsoft.com/office/powerpoint/2010/main" val="70125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1B811-169E-460C-AACE-7F00759B8A79}"/>
              </a:ext>
            </a:extLst>
          </p:cNvPr>
          <p:cNvSpPr>
            <a:spLocks noGrp="1"/>
          </p:cNvSpPr>
          <p:nvPr>
            <p:ph type="dt" sz="half" idx="10"/>
          </p:nvPr>
        </p:nvSpPr>
        <p:spPr/>
        <p:txBody>
          <a:bodyPr/>
          <a:lstStyle/>
          <a:p>
            <a:fld id="{11735BD9-E6C5-4D47-B4E2-A3E13AF8989B}" type="datetime1">
              <a:rPr lang="en-US" smtClean="0"/>
              <a:t>2/24/2020</a:t>
            </a:fld>
            <a:endParaRPr lang="en-US"/>
          </a:p>
        </p:txBody>
      </p:sp>
      <p:sp>
        <p:nvSpPr>
          <p:cNvPr id="3" name="Footer Placeholder 2">
            <a:extLst>
              <a:ext uri="{FF2B5EF4-FFF2-40B4-BE49-F238E27FC236}">
                <a16:creationId xmlns:a16="http://schemas.microsoft.com/office/drawing/2014/main" id="{200A4F55-0246-431E-A955-A4CFFE8B4B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0FB6D5-870E-40B4-A795-06BE23E76E68}"/>
              </a:ext>
            </a:extLst>
          </p:cNvPr>
          <p:cNvSpPr>
            <a:spLocks noGrp="1"/>
          </p:cNvSpPr>
          <p:nvPr>
            <p:ph type="sldNum" sz="quarter" idx="12"/>
          </p:nvPr>
        </p:nvSpPr>
        <p:spPr/>
        <p:txBody>
          <a:bodyPr/>
          <a:lstStyle/>
          <a:p>
            <a:fld id="{EC1A8527-42D9-4340-9A94-54E4DA14DCC4}" type="slidenum">
              <a:rPr lang="en-US" smtClean="0"/>
              <a:t>‹#›</a:t>
            </a:fld>
            <a:endParaRPr lang="en-US"/>
          </a:p>
        </p:txBody>
      </p:sp>
    </p:spTree>
    <p:extLst>
      <p:ext uri="{BB962C8B-B14F-4D97-AF65-F5344CB8AC3E}">
        <p14:creationId xmlns:p14="http://schemas.microsoft.com/office/powerpoint/2010/main" val="190257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8FD2-5228-4A4A-A17B-E5A34CEB6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D3180F-BBD6-44C8-968B-17F9793ECF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A31B77-A517-4CCD-9052-9B39CD8EC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C97F5-8EBB-4218-A1B9-CD3D3BACC8B2}"/>
              </a:ext>
            </a:extLst>
          </p:cNvPr>
          <p:cNvSpPr>
            <a:spLocks noGrp="1"/>
          </p:cNvSpPr>
          <p:nvPr>
            <p:ph type="dt" sz="half" idx="10"/>
          </p:nvPr>
        </p:nvSpPr>
        <p:spPr/>
        <p:txBody>
          <a:bodyPr/>
          <a:lstStyle/>
          <a:p>
            <a:fld id="{2FA67D31-172B-493E-B4AA-129CA6634F94}" type="datetime1">
              <a:rPr lang="en-US" smtClean="0"/>
              <a:t>2/24/2020</a:t>
            </a:fld>
            <a:endParaRPr lang="en-US"/>
          </a:p>
        </p:txBody>
      </p:sp>
      <p:sp>
        <p:nvSpPr>
          <p:cNvPr id="6" name="Footer Placeholder 5">
            <a:extLst>
              <a:ext uri="{FF2B5EF4-FFF2-40B4-BE49-F238E27FC236}">
                <a16:creationId xmlns:a16="http://schemas.microsoft.com/office/drawing/2014/main" id="{2C53D5A9-CAD3-4CAC-B774-2D3146360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CC75D-B58B-4668-8EF3-E6BF11F57788}"/>
              </a:ext>
            </a:extLst>
          </p:cNvPr>
          <p:cNvSpPr>
            <a:spLocks noGrp="1"/>
          </p:cNvSpPr>
          <p:nvPr>
            <p:ph type="sldNum" sz="quarter" idx="12"/>
          </p:nvPr>
        </p:nvSpPr>
        <p:spPr/>
        <p:txBody>
          <a:bodyPr/>
          <a:lstStyle/>
          <a:p>
            <a:fld id="{EC1A8527-42D9-4340-9A94-54E4DA14DCC4}" type="slidenum">
              <a:rPr lang="en-US" smtClean="0"/>
              <a:t>‹#›</a:t>
            </a:fld>
            <a:endParaRPr lang="en-US"/>
          </a:p>
        </p:txBody>
      </p:sp>
    </p:spTree>
    <p:extLst>
      <p:ext uri="{BB962C8B-B14F-4D97-AF65-F5344CB8AC3E}">
        <p14:creationId xmlns:p14="http://schemas.microsoft.com/office/powerpoint/2010/main" val="172992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614DF-FD9F-476F-B894-30DAE93B92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57FD3-9CD5-416F-9050-AD8460759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E05D0-9552-4786-A802-CA4B3982D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4E1EF-17B2-44FE-9AB0-7A089B84BFB1}" type="datetime1">
              <a:rPr lang="en-US" smtClean="0"/>
              <a:t>2/24/2020</a:t>
            </a:fld>
            <a:endParaRPr lang="en-US"/>
          </a:p>
        </p:txBody>
      </p:sp>
      <p:sp>
        <p:nvSpPr>
          <p:cNvPr id="5" name="Footer Placeholder 4">
            <a:extLst>
              <a:ext uri="{FF2B5EF4-FFF2-40B4-BE49-F238E27FC236}">
                <a16:creationId xmlns:a16="http://schemas.microsoft.com/office/drawing/2014/main" id="{44638EF1-5F30-4B01-A349-C196AD4D52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AC0A63-A080-448E-92D0-8526B1EAF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A8527-42D9-4340-9A94-54E4DA14DCC4}" type="slidenum">
              <a:rPr lang="en-US" smtClean="0"/>
              <a:t>‹#›</a:t>
            </a:fld>
            <a:endParaRPr lang="en-US"/>
          </a:p>
        </p:txBody>
      </p:sp>
    </p:spTree>
    <p:extLst>
      <p:ext uri="{BB962C8B-B14F-4D97-AF65-F5344CB8AC3E}">
        <p14:creationId xmlns:p14="http://schemas.microsoft.com/office/powerpoint/2010/main" val="131959431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hyperlink" Target="https://ens.dk/service/fremskrivninger-analyser-modeller/teknologikataloger/teknologikatalog-fornybare" TargetMode="External"/><Relationship Id="rId13" Type="http://schemas.openxmlformats.org/officeDocument/2006/relationships/hyperlink" Target="https://ease-storage.eu/wp-content/uploads/2016/03/EASE_TD_Hydrogen.pdf" TargetMode="External"/><Relationship Id="rId3" Type="http://schemas.openxmlformats.org/officeDocument/2006/relationships/hyperlink" Target="http://inverseprobability.com/talks/notes/data-readiness-levels.html" TargetMode="External"/><Relationship Id="rId7" Type="http://schemas.openxmlformats.org/officeDocument/2006/relationships/hyperlink" Target="https://www.researchgate.net/publication/321448037_Investigation_of_Heat_Pump_Operation_Strategies_with_Thermal_Storage_in_Heating_Conditions" TargetMode="External"/><Relationship Id="rId12" Type="http://schemas.openxmlformats.org/officeDocument/2006/relationships/hyperlink" Target="https://www.sciencedirect.com/science/article/pii/S254243511830583X" TargetMode="External"/><Relationship Id="rId2" Type="http://schemas.openxmlformats.org/officeDocument/2006/relationships/hyperlink" Target="https://innovationsfonden.dk/sites/default/files/2019-03/technology_readiness_levels_-_trl.pdf" TargetMode="External"/><Relationship Id="rId1" Type="http://schemas.openxmlformats.org/officeDocument/2006/relationships/slideLayout" Target="../slideLayouts/slideLayout3.xml"/><Relationship Id="rId6" Type="http://schemas.openxmlformats.org/officeDocument/2006/relationships/hyperlink" Target="https://affaldvarme.aarhus.dk/om-os/varmeforsyning-i-aarhus-omraadet/projekter-og-innovation/havvandsvarmepumper-i-maskinrummet/" TargetMode="External"/><Relationship Id="rId11" Type="http://schemas.openxmlformats.org/officeDocument/2006/relationships/hyperlink" Target="https://ens.dk/service/fremskrivninger-analyser-modeller/teknologikataloger/teknologikatalog-energilagring" TargetMode="External"/><Relationship Id="rId5" Type="http://schemas.openxmlformats.org/officeDocument/2006/relationships/hyperlink" Target="http://www.energylabnordhavn.com/" TargetMode="External"/><Relationship Id="rId10" Type="http://schemas.openxmlformats.org/officeDocument/2006/relationships/hyperlink" Target="https://www.businesswire.com/news/home/20161220005202/en/Proton-OnSite-Awarded-13-Megawatt-Electrolyzers" TargetMode="External"/><Relationship Id="rId4" Type="http://schemas.openxmlformats.org/officeDocument/2006/relationships/hyperlink" Target="https://ens.dk/sites/ens.dk/files/Statistik/technology_data_catalogue_for_el_and_dh_-_0007_1.pdf" TargetMode="External"/><Relationship Id="rId9" Type="http://schemas.openxmlformats.org/officeDocument/2006/relationships/hyperlink" Target="http://www.mefco2.eu/" TargetMode="Externa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7" Type="http://schemas.openxmlformats.org/officeDocument/2006/relationships/image" Target="../media/image2.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image" Target="../media/image3.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E425-D165-4E9A-99A2-AADEF41BED16}"/>
              </a:ext>
            </a:extLst>
          </p:cNvPr>
          <p:cNvSpPr>
            <a:spLocks noGrp="1"/>
          </p:cNvSpPr>
          <p:nvPr>
            <p:ph type="ctrTitle"/>
          </p:nvPr>
        </p:nvSpPr>
        <p:spPr/>
        <p:txBody>
          <a:bodyPr/>
          <a:lstStyle/>
          <a:p>
            <a:r>
              <a:rPr lang="da-DK" dirty="0"/>
              <a:t>Teknologi katalog </a:t>
            </a:r>
          </a:p>
        </p:txBody>
      </p:sp>
      <p:sp>
        <p:nvSpPr>
          <p:cNvPr id="4" name="Slide Number Placeholder 3">
            <a:extLst>
              <a:ext uri="{FF2B5EF4-FFF2-40B4-BE49-F238E27FC236}">
                <a16:creationId xmlns:a16="http://schemas.microsoft.com/office/drawing/2014/main" id="{6AD45717-055B-4C82-94EB-18183E579A5A}"/>
              </a:ext>
            </a:extLst>
          </p:cNvPr>
          <p:cNvSpPr>
            <a:spLocks noGrp="1"/>
          </p:cNvSpPr>
          <p:nvPr>
            <p:ph type="sldNum" sz="quarter" idx="12"/>
          </p:nvPr>
        </p:nvSpPr>
        <p:spPr/>
        <p:txBody>
          <a:bodyPr/>
          <a:lstStyle/>
          <a:p>
            <a:fld id="{EC1A8527-42D9-4340-9A94-54E4DA14DCC4}" type="slidenum">
              <a:rPr lang="en-US" smtClean="0"/>
              <a:t>1</a:t>
            </a:fld>
            <a:endParaRPr lang="en-US"/>
          </a:p>
        </p:txBody>
      </p:sp>
    </p:spTree>
    <p:extLst>
      <p:ext uri="{BB962C8B-B14F-4D97-AF65-F5344CB8AC3E}">
        <p14:creationId xmlns:p14="http://schemas.microsoft.com/office/powerpoint/2010/main" val="286442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4480-EE3B-4BF0-B5A1-6A1CF4923973}"/>
              </a:ext>
            </a:extLst>
          </p:cNvPr>
          <p:cNvSpPr>
            <a:spLocks noGrp="1"/>
          </p:cNvSpPr>
          <p:nvPr>
            <p:ph type="title"/>
          </p:nvPr>
        </p:nvSpPr>
        <p:spPr/>
        <p:txBody>
          <a:bodyPr/>
          <a:lstStyle/>
          <a:p>
            <a:r>
              <a:rPr lang="da-DK" dirty="0"/>
              <a:t>Solceller</a:t>
            </a:r>
          </a:p>
        </p:txBody>
      </p:sp>
      <p:sp>
        <p:nvSpPr>
          <p:cNvPr id="3" name="Text Placeholder 2">
            <a:extLst>
              <a:ext uri="{FF2B5EF4-FFF2-40B4-BE49-F238E27FC236}">
                <a16:creationId xmlns:a16="http://schemas.microsoft.com/office/drawing/2014/main" id="{64C40770-8E1D-46B2-9A35-06162293D738}"/>
              </a:ext>
            </a:extLst>
          </p:cNvPr>
          <p:cNvSpPr>
            <a:spLocks noGrp="1"/>
          </p:cNvSpPr>
          <p:nvPr>
            <p:ph type="body" sz="quarter" idx="13"/>
          </p:nvPr>
        </p:nvSpPr>
        <p:spPr/>
        <p:txBody>
          <a:bodyPr/>
          <a:lstStyle/>
          <a:p>
            <a:r>
              <a:rPr lang="da-DK" dirty="0"/>
              <a:t>9</a:t>
            </a:r>
          </a:p>
        </p:txBody>
      </p:sp>
      <p:sp>
        <p:nvSpPr>
          <p:cNvPr id="4" name="Text Placeholder 3">
            <a:extLst>
              <a:ext uri="{FF2B5EF4-FFF2-40B4-BE49-F238E27FC236}">
                <a16:creationId xmlns:a16="http://schemas.microsoft.com/office/drawing/2014/main" id="{5195E63E-0C17-41D5-A400-819F7B74B055}"/>
              </a:ext>
            </a:extLst>
          </p:cNvPr>
          <p:cNvSpPr>
            <a:spLocks noGrp="1"/>
          </p:cNvSpPr>
          <p:nvPr>
            <p:ph type="body" sz="quarter" idx="14"/>
          </p:nvPr>
        </p:nvSpPr>
        <p:spPr/>
        <p:txBody>
          <a:bodyPr/>
          <a:lstStyle/>
          <a:p>
            <a:r>
              <a:rPr lang="da-DK" dirty="0"/>
              <a:t>Systemydelser</a:t>
            </a:r>
          </a:p>
        </p:txBody>
      </p:sp>
      <p:sp>
        <p:nvSpPr>
          <p:cNvPr id="5" name="Text Placeholder 4">
            <a:extLst>
              <a:ext uri="{FF2B5EF4-FFF2-40B4-BE49-F238E27FC236}">
                <a16:creationId xmlns:a16="http://schemas.microsoft.com/office/drawing/2014/main" id="{41394006-8D2C-4FAE-8EAC-FD8C3F538101}"/>
              </a:ext>
            </a:extLst>
          </p:cNvPr>
          <p:cNvSpPr>
            <a:spLocks noGrp="1"/>
          </p:cNvSpPr>
          <p:nvPr>
            <p:ph type="body" sz="quarter" idx="15"/>
          </p:nvPr>
        </p:nvSpPr>
        <p:spPr/>
        <p:txBody>
          <a:bodyPr>
            <a:normAutofit/>
          </a:bodyPr>
          <a:lstStyle/>
          <a:p>
            <a:r>
              <a:rPr lang="da-DK" dirty="0"/>
              <a:t>718.221 </a:t>
            </a:r>
            <a:r>
              <a:rPr lang="da-DK" dirty="0" err="1"/>
              <a:t>kr</a:t>
            </a:r>
            <a:r>
              <a:rPr lang="da-DK" dirty="0"/>
              <a:t>/MW/år</a:t>
            </a:r>
          </a:p>
        </p:txBody>
      </p:sp>
      <p:sp>
        <p:nvSpPr>
          <p:cNvPr id="6" name="Text Placeholder 5">
            <a:extLst>
              <a:ext uri="{FF2B5EF4-FFF2-40B4-BE49-F238E27FC236}">
                <a16:creationId xmlns:a16="http://schemas.microsoft.com/office/drawing/2014/main" id="{0113720E-2828-4F7F-9870-6E4E46F4B396}"/>
              </a:ext>
            </a:extLst>
          </p:cNvPr>
          <p:cNvSpPr>
            <a:spLocks noGrp="1"/>
          </p:cNvSpPr>
          <p:nvPr>
            <p:ph type="body" sz="quarter" idx="16"/>
          </p:nvPr>
        </p:nvSpPr>
        <p:spPr/>
        <p:txBody>
          <a:bodyPr>
            <a:normAutofit lnSpcReduction="10000"/>
          </a:bodyPr>
          <a:lstStyle/>
          <a:p>
            <a:r>
              <a:rPr lang="da-DK" dirty="0"/>
              <a:t>Begrænset produktions periode</a:t>
            </a:r>
          </a:p>
        </p:txBody>
      </p:sp>
      <p:sp>
        <p:nvSpPr>
          <p:cNvPr id="7" name="Text Placeholder 6">
            <a:extLst>
              <a:ext uri="{FF2B5EF4-FFF2-40B4-BE49-F238E27FC236}">
                <a16:creationId xmlns:a16="http://schemas.microsoft.com/office/drawing/2014/main" id="{478414C6-EE1F-4DAD-91AD-62DC94C47A14}"/>
              </a:ext>
            </a:extLst>
          </p:cNvPr>
          <p:cNvSpPr>
            <a:spLocks noGrp="1"/>
          </p:cNvSpPr>
          <p:nvPr>
            <p:ph type="body" sz="quarter" idx="17"/>
          </p:nvPr>
        </p:nvSpPr>
        <p:spPr/>
        <p:txBody>
          <a:bodyPr/>
          <a:lstStyle/>
          <a:p>
            <a:endParaRPr lang="da-DK"/>
          </a:p>
        </p:txBody>
      </p:sp>
      <p:sp>
        <p:nvSpPr>
          <p:cNvPr id="8" name="Text Placeholder 7">
            <a:extLst>
              <a:ext uri="{FF2B5EF4-FFF2-40B4-BE49-F238E27FC236}">
                <a16:creationId xmlns:a16="http://schemas.microsoft.com/office/drawing/2014/main" id="{F3AA445F-0DF8-4769-B1B8-26513C57CF50}"/>
              </a:ext>
            </a:extLst>
          </p:cNvPr>
          <p:cNvSpPr>
            <a:spLocks noGrp="1"/>
          </p:cNvSpPr>
          <p:nvPr>
            <p:ph type="body" sz="quarter" idx="18"/>
          </p:nvPr>
        </p:nvSpPr>
        <p:spPr/>
        <p:txBody>
          <a:bodyPr/>
          <a:lstStyle/>
          <a:p>
            <a:r>
              <a:rPr lang="da-DK" dirty="0"/>
              <a:t>Der leveres ingen regulering </a:t>
            </a:r>
          </a:p>
        </p:txBody>
      </p:sp>
      <p:sp>
        <p:nvSpPr>
          <p:cNvPr id="9" name="Text Placeholder 8">
            <a:extLst>
              <a:ext uri="{FF2B5EF4-FFF2-40B4-BE49-F238E27FC236}">
                <a16:creationId xmlns:a16="http://schemas.microsoft.com/office/drawing/2014/main" id="{9D8211A5-DE46-4916-8DB8-C3062095DBAE}"/>
              </a:ext>
            </a:extLst>
          </p:cNvPr>
          <p:cNvSpPr>
            <a:spLocks noGrp="1"/>
          </p:cNvSpPr>
          <p:nvPr>
            <p:ph type="body" sz="quarter" idx="19"/>
          </p:nvPr>
        </p:nvSpPr>
        <p:spPr/>
        <p:txBody>
          <a:bodyPr>
            <a:normAutofit lnSpcReduction="10000"/>
          </a:bodyPr>
          <a:lstStyle/>
          <a:p>
            <a:r>
              <a:rPr lang="da-DK" dirty="0"/>
              <a:t>Der er mulighed for at levere systemydelser af flere typer</a:t>
            </a:r>
          </a:p>
        </p:txBody>
      </p:sp>
      <p:sp>
        <p:nvSpPr>
          <p:cNvPr id="10" name="Text Placeholder 9">
            <a:extLst>
              <a:ext uri="{FF2B5EF4-FFF2-40B4-BE49-F238E27FC236}">
                <a16:creationId xmlns:a16="http://schemas.microsoft.com/office/drawing/2014/main" id="{9BB7A48B-EFD5-4695-8F0B-289E26E30B97}"/>
              </a:ext>
            </a:extLst>
          </p:cNvPr>
          <p:cNvSpPr>
            <a:spLocks noGrp="1"/>
          </p:cNvSpPr>
          <p:nvPr>
            <p:ph type="body" sz="quarter" idx="20"/>
          </p:nvPr>
        </p:nvSpPr>
        <p:spPr/>
        <p:txBody>
          <a:bodyPr/>
          <a:lstStyle/>
          <a:p>
            <a:r>
              <a:rPr lang="da-DK" dirty="0"/>
              <a:t>2</a:t>
            </a:r>
          </a:p>
        </p:txBody>
      </p:sp>
      <p:sp>
        <p:nvSpPr>
          <p:cNvPr id="12" name="Slide Number Placeholder 11">
            <a:extLst>
              <a:ext uri="{FF2B5EF4-FFF2-40B4-BE49-F238E27FC236}">
                <a16:creationId xmlns:a16="http://schemas.microsoft.com/office/drawing/2014/main" id="{8687C8DA-29E5-4A8A-BD1B-B74817FDFD2B}"/>
              </a:ext>
            </a:extLst>
          </p:cNvPr>
          <p:cNvSpPr>
            <a:spLocks noGrp="1"/>
          </p:cNvSpPr>
          <p:nvPr>
            <p:ph type="sldNum" sz="quarter" idx="12"/>
          </p:nvPr>
        </p:nvSpPr>
        <p:spPr/>
        <p:txBody>
          <a:bodyPr/>
          <a:lstStyle/>
          <a:p>
            <a:fld id="{EC1A8527-42D9-4340-9A94-54E4DA14DCC4}" type="slidenum">
              <a:rPr lang="en-US" smtClean="0"/>
              <a:t>10</a:t>
            </a:fld>
            <a:endParaRPr lang="en-US"/>
          </a:p>
        </p:txBody>
      </p:sp>
      <p:pic>
        <p:nvPicPr>
          <p:cNvPr id="14" name="Picture 13" descr="A picture containing cell, object, blue, large&#10;&#10;Description automatically generated">
            <a:extLst>
              <a:ext uri="{FF2B5EF4-FFF2-40B4-BE49-F238E27FC236}">
                <a16:creationId xmlns:a16="http://schemas.microsoft.com/office/drawing/2014/main" id="{F823E4F4-3F95-487E-8A93-BAE703490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830" y="2107556"/>
            <a:ext cx="4462140" cy="2978846"/>
          </a:xfrm>
          <a:prstGeom prst="rect">
            <a:avLst/>
          </a:prstGeom>
        </p:spPr>
      </p:pic>
    </p:spTree>
    <p:extLst>
      <p:ext uri="{BB962C8B-B14F-4D97-AF65-F5344CB8AC3E}">
        <p14:creationId xmlns:p14="http://schemas.microsoft.com/office/powerpoint/2010/main" val="364818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693D-7364-43C0-971C-428FCAB5CD57}"/>
              </a:ext>
            </a:extLst>
          </p:cNvPr>
          <p:cNvSpPr>
            <a:spLocks noGrp="1"/>
          </p:cNvSpPr>
          <p:nvPr>
            <p:ph type="title"/>
          </p:nvPr>
        </p:nvSpPr>
        <p:spPr/>
        <p:txBody>
          <a:bodyPr/>
          <a:lstStyle/>
          <a:p>
            <a:r>
              <a:rPr lang="da-DK" dirty="0"/>
              <a:t>Solceller</a:t>
            </a:r>
          </a:p>
        </p:txBody>
      </p:sp>
      <p:sp>
        <p:nvSpPr>
          <p:cNvPr id="3" name="Content Placeholder 2">
            <a:extLst>
              <a:ext uri="{FF2B5EF4-FFF2-40B4-BE49-F238E27FC236}">
                <a16:creationId xmlns:a16="http://schemas.microsoft.com/office/drawing/2014/main" id="{305107AE-4CCB-4D79-A3FF-A84E65AFC206}"/>
              </a:ext>
            </a:extLst>
          </p:cNvPr>
          <p:cNvSpPr>
            <a:spLocks noGrp="1"/>
          </p:cNvSpPr>
          <p:nvPr>
            <p:ph idx="1"/>
          </p:nvPr>
        </p:nvSpPr>
        <p:spPr/>
        <p:txBody>
          <a:bodyPr>
            <a:normAutofit fontScale="92500" lnSpcReduction="10000"/>
          </a:bodyPr>
          <a:lstStyle/>
          <a:p>
            <a:pPr marL="0" indent="0">
              <a:buNone/>
            </a:pPr>
            <a:r>
              <a:rPr lang="da-DK" sz="1800" dirty="0"/>
              <a:t>Markeder – Nuværende </a:t>
            </a:r>
          </a:p>
          <a:p>
            <a:r>
              <a:rPr lang="da-DK" sz="1800" dirty="0"/>
              <a:t>Pt. Levere ingen danske solcelle anlæg systemydelser </a:t>
            </a:r>
          </a:p>
          <a:p>
            <a:pPr marL="0" indent="0">
              <a:buNone/>
            </a:pPr>
            <a:r>
              <a:rPr lang="da-DK" sz="1800" dirty="0"/>
              <a:t>Markeder – Fremtidige </a:t>
            </a:r>
          </a:p>
          <a:p>
            <a:r>
              <a:rPr lang="da-DK" sz="1800" dirty="0"/>
              <a:t>Systemer over 125 kW kan levere systemydelser I form af frekvens respons (FFR, FCR), </a:t>
            </a:r>
            <a:r>
              <a:rPr lang="da-DK" sz="1800" dirty="0" err="1"/>
              <a:t>reactive</a:t>
            </a:r>
            <a:r>
              <a:rPr lang="da-DK" sz="1800" dirty="0"/>
              <a:t> power </a:t>
            </a:r>
            <a:r>
              <a:rPr lang="da-DK" sz="1800" dirty="0" err="1"/>
              <a:t>control</a:t>
            </a:r>
            <a:r>
              <a:rPr lang="da-DK" sz="1800" dirty="0"/>
              <a:t>, variable </a:t>
            </a:r>
            <a:r>
              <a:rPr lang="da-DK" sz="1800" dirty="0" err="1"/>
              <a:t>voltage</a:t>
            </a:r>
            <a:r>
              <a:rPr lang="da-DK" sz="1800" dirty="0"/>
              <a:t> output [4]</a:t>
            </a:r>
          </a:p>
          <a:p>
            <a:r>
              <a:rPr lang="da-DK" sz="1800" dirty="0"/>
              <a:t>Når værket producer el kan der leveres nedregulering, og opregulering hvis værket operere under normeret effekt. [3],[4] </a:t>
            </a:r>
          </a:p>
          <a:p>
            <a:pPr marL="0" indent="0">
              <a:buNone/>
            </a:pPr>
            <a:r>
              <a:rPr lang="da-DK" sz="1800" dirty="0"/>
              <a:t>Udfordringer </a:t>
            </a:r>
          </a:p>
          <a:p>
            <a:r>
              <a:rPr lang="da-DK" sz="1800" dirty="0"/>
              <a:t>Solceller har en begrænset produktions periode, fra solopgang til solnedgang, og kan ikke levere systemydelser uden for denne periode.</a:t>
            </a:r>
          </a:p>
          <a:p>
            <a:pPr marL="0" indent="0">
              <a:buNone/>
            </a:pPr>
            <a:br>
              <a:rPr lang="da-DK" dirty="0"/>
            </a:br>
            <a:br>
              <a:rPr lang="da-DK" dirty="0"/>
            </a:br>
            <a:endParaRPr lang="da-DK" dirty="0"/>
          </a:p>
        </p:txBody>
      </p:sp>
      <p:sp>
        <p:nvSpPr>
          <p:cNvPr id="4" name="Slide Number Placeholder 3">
            <a:extLst>
              <a:ext uri="{FF2B5EF4-FFF2-40B4-BE49-F238E27FC236}">
                <a16:creationId xmlns:a16="http://schemas.microsoft.com/office/drawing/2014/main" id="{62D3EC63-E56A-4882-8D06-28E193378E67}"/>
              </a:ext>
            </a:extLst>
          </p:cNvPr>
          <p:cNvSpPr>
            <a:spLocks noGrp="1"/>
          </p:cNvSpPr>
          <p:nvPr>
            <p:ph type="sldNum" sz="quarter" idx="12"/>
          </p:nvPr>
        </p:nvSpPr>
        <p:spPr/>
        <p:txBody>
          <a:bodyPr/>
          <a:lstStyle/>
          <a:p>
            <a:fld id="{EC1A8527-42D9-4340-9A94-54E4DA14DCC4}" type="slidenum">
              <a:rPr lang="en-US" smtClean="0"/>
              <a:t>11</a:t>
            </a:fld>
            <a:endParaRPr lang="en-US"/>
          </a:p>
        </p:txBody>
      </p:sp>
    </p:spTree>
    <p:extLst>
      <p:ext uri="{BB962C8B-B14F-4D97-AF65-F5344CB8AC3E}">
        <p14:creationId xmlns:p14="http://schemas.microsoft.com/office/powerpoint/2010/main" val="416256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8832-A6E6-4EBA-A3D6-A82CA5FF4AF8}"/>
              </a:ext>
            </a:extLst>
          </p:cNvPr>
          <p:cNvSpPr>
            <a:spLocks noGrp="1"/>
          </p:cNvSpPr>
          <p:nvPr>
            <p:ph type="title"/>
          </p:nvPr>
        </p:nvSpPr>
        <p:spPr/>
        <p:txBody>
          <a:bodyPr/>
          <a:lstStyle/>
          <a:p>
            <a:r>
              <a:rPr lang="da-DK" dirty="0"/>
              <a:t>El forbrugende enheder</a:t>
            </a:r>
          </a:p>
        </p:txBody>
      </p:sp>
      <p:sp>
        <p:nvSpPr>
          <p:cNvPr id="3" name="Text Placeholder 2">
            <a:extLst>
              <a:ext uri="{FF2B5EF4-FFF2-40B4-BE49-F238E27FC236}">
                <a16:creationId xmlns:a16="http://schemas.microsoft.com/office/drawing/2014/main" id="{F1C67320-AF71-4261-A2EE-C02EA81BE2A3}"/>
              </a:ext>
            </a:extLst>
          </p:cNvPr>
          <p:cNvSpPr>
            <a:spLocks noGrp="1"/>
          </p:cNvSpPr>
          <p:nvPr>
            <p:ph type="body" idx="1"/>
          </p:nvPr>
        </p:nvSpPr>
        <p:spPr/>
        <p:txBody>
          <a:bodyPr/>
          <a:lstStyle/>
          <a:p>
            <a:endParaRPr lang="da-DK"/>
          </a:p>
        </p:txBody>
      </p:sp>
      <p:sp>
        <p:nvSpPr>
          <p:cNvPr id="4" name="Slide Number Placeholder 3">
            <a:extLst>
              <a:ext uri="{FF2B5EF4-FFF2-40B4-BE49-F238E27FC236}">
                <a16:creationId xmlns:a16="http://schemas.microsoft.com/office/drawing/2014/main" id="{A2E13708-F80F-4D45-BB9A-E22B87B770D2}"/>
              </a:ext>
            </a:extLst>
          </p:cNvPr>
          <p:cNvSpPr>
            <a:spLocks noGrp="1"/>
          </p:cNvSpPr>
          <p:nvPr>
            <p:ph type="sldNum" sz="quarter" idx="12"/>
          </p:nvPr>
        </p:nvSpPr>
        <p:spPr/>
        <p:txBody>
          <a:bodyPr/>
          <a:lstStyle/>
          <a:p>
            <a:fld id="{EC1A8527-42D9-4340-9A94-54E4DA14DCC4}" type="slidenum">
              <a:rPr lang="en-US" smtClean="0"/>
              <a:t>12</a:t>
            </a:fld>
            <a:endParaRPr lang="en-US"/>
          </a:p>
        </p:txBody>
      </p:sp>
    </p:spTree>
    <p:extLst>
      <p:ext uri="{BB962C8B-B14F-4D97-AF65-F5344CB8AC3E}">
        <p14:creationId xmlns:p14="http://schemas.microsoft.com/office/powerpoint/2010/main" val="3513463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4158-457F-4C2B-BBF5-E06CB49389A5}"/>
              </a:ext>
            </a:extLst>
          </p:cNvPr>
          <p:cNvSpPr>
            <a:spLocks noGrp="1"/>
          </p:cNvSpPr>
          <p:nvPr>
            <p:ph type="title"/>
          </p:nvPr>
        </p:nvSpPr>
        <p:spPr/>
        <p:txBody>
          <a:bodyPr/>
          <a:lstStyle/>
          <a:p>
            <a:r>
              <a:rPr lang="da-DK" dirty="0"/>
              <a:t>Elkedel</a:t>
            </a:r>
          </a:p>
        </p:txBody>
      </p:sp>
      <p:sp>
        <p:nvSpPr>
          <p:cNvPr id="3" name="Text Placeholder 2">
            <a:extLst>
              <a:ext uri="{FF2B5EF4-FFF2-40B4-BE49-F238E27FC236}">
                <a16:creationId xmlns:a16="http://schemas.microsoft.com/office/drawing/2014/main" id="{E9A47768-E862-4844-BB94-D7E6B43D36A4}"/>
              </a:ext>
            </a:extLst>
          </p:cNvPr>
          <p:cNvSpPr>
            <a:spLocks noGrp="1"/>
          </p:cNvSpPr>
          <p:nvPr>
            <p:ph type="body" sz="quarter" idx="13"/>
          </p:nvPr>
        </p:nvSpPr>
        <p:spPr/>
        <p:txBody>
          <a:bodyPr>
            <a:normAutofit/>
          </a:bodyPr>
          <a:lstStyle/>
          <a:p>
            <a:r>
              <a:rPr lang="da-DK" dirty="0"/>
              <a:t>9</a:t>
            </a:r>
          </a:p>
        </p:txBody>
      </p:sp>
      <p:sp>
        <p:nvSpPr>
          <p:cNvPr id="4" name="Text Placeholder 3">
            <a:extLst>
              <a:ext uri="{FF2B5EF4-FFF2-40B4-BE49-F238E27FC236}">
                <a16:creationId xmlns:a16="http://schemas.microsoft.com/office/drawing/2014/main" id="{0FB0EA9E-72A0-4D77-B38F-A65481464550}"/>
              </a:ext>
            </a:extLst>
          </p:cNvPr>
          <p:cNvSpPr>
            <a:spLocks noGrp="1"/>
          </p:cNvSpPr>
          <p:nvPr>
            <p:ph type="body" sz="quarter" idx="14"/>
          </p:nvPr>
        </p:nvSpPr>
        <p:spPr/>
        <p:txBody>
          <a:bodyPr>
            <a:normAutofit/>
          </a:bodyPr>
          <a:lstStyle/>
          <a:p>
            <a:r>
              <a:rPr lang="da-DK" dirty="0"/>
              <a:t>System ydelser</a:t>
            </a:r>
          </a:p>
        </p:txBody>
      </p:sp>
      <p:sp>
        <p:nvSpPr>
          <p:cNvPr id="5" name="Text Placeholder 4">
            <a:extLst>
              <a:ext uri="{FF2B5EF4-FFF2-40B4-BE49-F238E27FC236}">
                <a16:creationId xmlns:a16="http://schemas.microsoft.com/office/drawing/2014/main" id="{9F2B1B00-9439-4687-887B-106A60F0B2F2}"/>
              </a:ext>
            </a:extLst>
          </p:cNvPr>
          <p:cNvSpPr>
            <a:spLocks noGrp="1"/>
          </p:cNvSpPr>
          <p:nvPr>
            <p:ph type="body" sz="quarter" idx="15"/>
          </p:nvPr>
        </p:nvSpPr>
        <p:spPr/>
        <p:txBody>
          <a:bodyPr>
            <a:normAutofit/>
          </a:bodyPr>
          <a:lstStyle/>
          <a:p>
            <a:r>
              <a:rPr lang="da-DK" dirty="0"/>
              <a:t>1.951.046 </a:t>
            </a:r>
            <a:r>
              <a:rPr lang="da-DK" dirty="0" err="1"/>
              <a:t>kr</a:t>
            </a:r>
            <a:r>
              <a:rPr lang="da-DK" dirty="0"/>
              <a:t>/MW/år</a:t>
            </a:r>
          </a:p>
        </p:txBody>
      </p:sp>
      <p:sp>
        <p:nvSpPr>
          <p:cNvPr id="6" name="Text Placeholder 5">
            <a:extLst>
              <a:ext uri="{FF2B5EF4-FFF2-40B4-BE49-F238E27FC236}">
                <a16:creationId xmlns:a16="http://schemas.microsoft.com/office/drawing/2014/main" id="{871E96C7-EDCF-4DCF-B446-52D1E81C4D61}"/>
              </a:ext>
            </a:extLst>
          </p:cNvPr>
          <p:cNvSpPr>
            <a:spLocks noGrp="1"/>
          </p:cNvSpPr>
          <p:nvPr>
            <p:ph type="body" sz="quarter" idx="16"/>
          </p:nvPr>
        </p:nvSpPr>
        <p:spPr/>
        <p:txBody>
          <a:bodyPr>
            <a:normAutofit/>
          </a:bodyPr>
          <a:lstStyle/>
          <a:p>
            <a:endParaRPr lang="da-DK" dirty="0"/>
          </a:p>
        </p:txBody>
      </p:sp>
      <p:sp>
        <p:nvSpPr>
          <p:cNvPr id="7" name="Text Placeholder 6">
            <a:extLst>
              <a:ext uri="{FF2B5EF4-FFF2-40B4-BE49-F238E27FC236}">
                <a16:creationId xmlns:a16="http://schemas.microsoft.com/office/drawing/2014/main" id="{ED565C64-CB4A-4B91-88C9-A50AC678A550}"/>
              </a:ext>
            </a:extLst>
          </p:cNvPr>
          <p:cNvSpPr>
            <a:spLocks noGrp="1"/>
          </p:cNvSpPr>
          <p:nvPr>
            <p:ph type="body" sz="quarter" idx="17"/>
          </p:nvPr>
        </p:nvSpPr>
        <p:spPr/>
        <p:txBody>
          <a:bodyPr>
            <a:normAutofit/>
          </a:bodyPr>
          <a:lstStyle/>
          <a:p>
            <a:r>
              <a:rPr lang="da-DK" dirty="0"/>
              <a:t>Vind</a:t>
            </a:r>
          </a:p>
        </p:txBody>
      </p:sp>
      <p:sp>
        <p:nvSpPr>
          <p:cNvPr id="8" name="Text Placeholder 7">
            <a:extLst>
              <a:ext uri="{FF2B5EF4-FFF2-40B4-BE49-F238E27FC236}">
                <a16:creationId xmlns:a16="http://schemas.microsoft.com/office/drawing/2014/main" id="{033595AB-FFE7-437F-B5BD-8883B40129AD}"/>
              </a:ext>
            </a:extLst>
          </p:cNvPr>
          <p:cNvSpPr>
            <a:spLocks noGrp="1"/>
          </p:cNvSpPr>
          <p:nvPr>
            <p:ph type="body" sz="quarter" idx="18"/>
          </p:nvPr>
        </p:nvSpPr>
        <p:spPr/>
        <p:txBody>
          <a:bodyPr>
            <a:normAutofit fontScale="85000" lnSpcReduction="10000"/>
          </a:bodyPr>
          <a:lstStyle/>
          <a:p>
            <a:r>
              <a:rPr lang="da-DK" dirty="0"/>
              <a:t>Ca. 600MW installeret i Danmark og levere systemydelser </a:t>
            </a:r>
          </a:p>
        </p:txBody>
      </p:sp>
      <p:sp>
        <p:nvSpPr>
          <p:cNvPr id="9" name="Text Placeholder 8">
            <a:extLst>
              <a:ext uri="{FF2B5EF4-FFF2-40B4-BE49-F238E27FC236}">
                <a16:creationId xmlns:a16="http://schemas.microsoft.com/office/drawing/2014/main" id="{751BC335-EDE8-403F-8B4C-4F159781127D}"/>
              </a:ext>
            </a:extLst>
          </p:cNvPr>
          <p:cNvSpPr>
            <a:spLocks noGrp="1"/>
          </p:cNvSpPr>
          <p:nvPr>
            <p:ph type="body" sz="quarter" idx="19"/>
          </p:nvPr>
        </p:nvSpPr>
        <p:spPr/>
        <p:txBody>
          <a:bodyPr>
            <a:normAutofit/>
          </a:bodyPr>
          <a:lstStyle/>
          <a:p>
            <a:endParaRPr lang="da-DK" dirty="0"/>
          </a:p>
        </p:txBody>
      </p:sp>
      <p:sp>
        <p:nvSpPr>
          <p:cNvPr id="10" name="Text Placeholder 9">
            <a:extLst>
              <a:ext uri="{FF2B5EF4-FFF2-40B4-BE49-F238E27FC236}">
                <a16:creationId xmlns:a16="http://schemas.microsoft.com/office/drawing/2014/main" id="{5DAB20E0-5569-48FF-87B2-6D34381B3B1E}"/>
              </a:ext>
            </a:extLst>
          </p:cNvPr>
          <p:cNvSpPr>
            <a:spLocks noGrp="1"/>
          </p:cNvSpPr>
          <p:nvPr>
            <p:ph type="body" sz="quarter" idx="20"/>
          </p:nvPr>
        </p:nvSpPr>
        <p:spPr/>
        <p:txBody>
          <a:bodyPr>
            <a:normAutofit/>
          </a:bodyPr>
          <a:lstStyle/>
          <a:p>
            <a:r>
              <a:rPr lang="da-DK" dirty="0"/>
              <a:t>4</a:t>
            </a:r>
          </a:p>
        </p:txBody>
      </p:sp>
      <p:sp>
        <p:nvSpPr>
          <p:cNvPr id="12" name="TextBox 11">
            <a:extLst>
              <a:ext uri="{FF2B5EF4-FFF2-40B4-BE49-F238E27FC236}">
                <a16:creationId xmlns:a16="http://schemas.microsoft.com/office/drawing/2014/main" id="{B860E2B6-5A02-4FFC-B4D1-12A2969C68AA}"/>
              </a:ext>
            </a:extLst>
          </p:cNvPr>
          <p:cNvSpPr txBox="1"/>
          <p:nvPr/>
        </p:nvSpPr>
        <p:spPr>
          <a:xfrm>
            <a:off x="6259285" y="1690688"/>
            <a:ext cx="5094515" cy="1200329"/>
          </a:xfrm>
          <a:prstGeom prst="rect">
            <a:avLst/>
          </a:prstGeom>
          <a:noFill/>
        </p:spPr>
        <p:txBody>
          <a:bodyPr wrap="square" rtlCol="0">
            <a:spAutoFit/>
          </a:bodyPr>
          <a:lstStyle/>
          <a:p>
            <a:r>
              <a:rPr lang="da-DK" dirty="0"/>
              <a:t>Elkedler er i stand til at konvertere el til varme med næsten 100% effektivitet. De kan enten være koblet direkte på 10-15kV nettet eller på 400 eller 640V nettet. Outputtet kan hurtigt varieres fro 0-100%. </a:t>
            </a:r>
          </a:p>
        </p:txBody>
      </p:sp>
      <p:pic>
        <p:nvPicPr>
          <p:cNvPr id="13" name="Picture 12">
            <a:extLst>
              <a:ext uri="{FF2B5EF4-FFF2-40B4-BE49-F238E27FC236}">
                <a16:creationId xmlns:a16="http://schemas.microsoft.com/office/drawing/2014/main" id="{5A70D3A8-807E-4D1B-8573-683CE56F7505}"/>
              </a:ext>
            </a:extLst>
          </p:cNvPr>
          <p:cNvPicPr>
            <a:picLocks noChangeAspect="1"/>
          </p:cNvPicPr>
          <p:nvPr/>
        </p:nvPicPr>
        <p:blipFill>
          <a:blip r:embed="rId2"/>
          <a:stretch>
            <a:fillRect/>
          </a:stretch>
        </p:blipFill>
        <p:spPr>
          <a:xfrm>
            <a:off x="6848377" y="3385108"/>
            <a:ext cx="3495529" cy="2973646"/>
          </a:xfrm>
          <a:prstGeom prst="rect">
            <a:avLst/>
          </a:prstGeom>
        </p:spPr>
      </p:pic>
      <p:sp>
        <p:nvSpPr>
          <p:cNvPr id="14" name="Slide Number Placeholder 13">
            <a:extLst>
              <a:ext uri="{FF2B5EF4-FFF2-40B4-BE49-F238E27FC236}">
                <a16:creationId xmlns:a16="http://schemas.microsoft.com/office/drawing/2014/main" id="{417B6016-E73A-453A-9B6A-DF384C94B3F7}"/>
              </a:ext>
            </a:extLst>
          </p:cNvPr>
          <p:cNvSpPr>
            <a:spLocks noGrp="1"/>
          </p:cNvSpPr>
          <p:nvPr>
            <p:ph type="sldNum" sz="quarter" idx="12"/>
          </p:nvPr>
        </p:nvSpPr>
        <p:spPr/>
        <p:txBody>
          <a:bodyPr/>
          <a:lstStyle/>
          <a:p>
            <a:fld id="{EC1A8527-42D9-4340-9A94-54E4DA14DCC4}" type="slidenum">
              <a:rPr lang="en-US" smtClean="0"/>
              <a:t>13</a:t>
            </a:fld>
            <a:endParaRPr lang="en-US"/>
          </a:p>
        </p:txBody>
      </p:sp>
    </p:spTree>
    <p:extLst>
      <p:ext uri="{BB962C8B-B14F-4D97-AF65-F5344CB8AC3E}">
        <p14:creationId xmlns:p14="http://schemas.microsoft.com/office/powerpoint/2010/main" val="345058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1D13-1C36-4735-96CE-E87386ACC762}"/>
              </a:ext>
            </a:extLst>
          </p:cNvPr>
          <p:cNvSpPr>
            <a:spLocks noGrp="1"/>
          </p:cNvSpPr>
          <p:nvPr>
            <p:ph type="title"/>
          </p:nvPr>
        </p:nvSpPr>
        <p:spPr/>
        <p:txBody>
          <a:bodyPr/>
          <a:lstStyle/>
          <a:p>
            <a:r>
              <a:rPr lang="da-DK" dirty="0"/>
              <a:t>Elkedel </a:t>
            </a:r>
          </a:p>
        </p:txBody>
      </p:sp>
      <p:sp>
        <p:nvSpPr>
          <p:cNvPr id="3" name="Content Placeholder 2">
            <a:extLst>
              <a:ext uri="{FF2B5EF4-FFF2-40B4-BE49-F238E27FC236}">
                <a16:creationId xmlns:a16="http://schemas.microsoft.com/office/drawing/2014/main" id="{157D21D5-E823-439E-9503-17C415933B46}"/>
              </a:ext>
            </a:extLst>
          </p:cNvPr>
          <p:cNvSpPr>
            <a:spLocks noGrp="1"/>
          </p:cNvSpPr>
          <p:nvPr>
            <p:ph idx="1"/>
          </p:nvPr>
        </p:nvSpPr>
        <p:spPr>
          <a:xfrm>
            <a:off x="838200" y="1825625"/>
            <a:ext cx="10927702" cy="4351338"/>
          </a:xfrm>
        </p:spPr>
        <p:txBody>
          <a:bodyPr>
            <a:normAutofit/>
          </a:bodyPr>
          <a:lstStyle/>
          <a:p>
            <a:pPr marL="0" indent="0">
              <a:buNone/>
            </a:pPr>
            <a:r>
              <a:rPr lang="da-DK" sz="1800" dirty="0"/>
              <a:t>TRL Level 9:</a:t>
            </a:r>
          </a:p>
          <a:p>
            <a:r>
              <a:rPr lang="da-DK" sz="1800" dirty="0"/>
              <a:t>Teknologien er implementeret og skaber overskud</a:t>
            </a:r>
          </a:p>
          <a:p>
            <a:pPr marL="0" indent="0">
              <a:buNone/>
            </a:pPr>
            <a:r>
              <a:rPr lang="da-DK" sz="1800" dirty="0"/>
              <a:t>Markeder – Nuværende : </a:t>
            </a:r>
          </a:p>
          <a:p>
            <a:r>
              <a:rPr lang="da-DK" sz="1800" dirty="0"/>
              <a:t>Elkedler er i stand til at levere hurtig regulering og er derfor attraktive på FCR markedet. Da elkedlers operation ikke er tidsbegrænset kan elkedler også være relevante på </a:t>
            </a:r>
            <a:r>
              <a:rPr lang="da-DK" sz="1800" dirty="0" err="1"/>
              <a:t>mFRR</a:t>
            </a:r>
            <a:r>
              <a:rPr lang="da-DK" sz="1800" dirty="0"/>
              <a:t> markedet.</a:t>
            </a:r>
          </a:p>
          <a:p>
            <a:pPr marL="0" indent="0">
              <a:buNone/>
            </a:pPr>
            <a:r>
              <a:rPr lang="da-DK" sz="1800" dirty="0"/>
              <a:t>Markeder – Fremtidige: </a:t>
            </a:r>
          </a:p>
          <a:p>
            <a:r>
              <a:rPr lang="da-DK" sz="1800" dirty="0"/>
              <a:t>Stører gennemtrængning på de nuværende markeder </a:t>
            </a:r>
          </a:p>
        </p:txBody>
      </p:sp>
      <p:sp>
        <p:nvSpPr>
          <p:cNvPr id="5" name="Slide Number Placeholder 4">
            <a:extLst>
              <a:ext uri="{FF2B5EF4-FFF2-40B4-BE49-F238E27FC236}">
                <a16:creationId xmlns:a16="http://schemas.microsoft.com/office/drawing/2014/main" id="{40758BC1-C4BA-45F8-9165-95CD44D291AA}"/>
              </a:ext>
            </a:extLst>
          </p:cNvPr>
          <p:cNvSpPr>
            <a:spLocks noGrp="1"/>
          </p:cNvSpPr>
          <p:nvPr>
            <p:ph type="sldNum" sz="quarter" idx="12"/>
          </p:nvPr>
        </p:nvSpPr>
        <p:spPr/>
        <p:txBody>
          <a:bodyPr/>
          <a:lstStyle/>
          <a:p>
            <a:fld id="{EC1A8527-42D9-4340-9A94-54E4DA14DCC4}" type="slidenum">
              <a:rPr lang="en-US" smtClean="0"/>
              <a:t>14</a:t>
            </a:fld>
            <a:endParaRPr lang="en-US"/>
          </a:p>
        </p:txBody>
      </p:sp>
    </p:spTree>
    <p:extLst>
      <p:ext uri="{BB962C8B-B14F-4D97-AF65-F5344CB8AC3E}">
        <p14:creationId xmlns:p14="http://schemas.microsoft.com/office/powerpoint/2010/main" val="26347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A2D7-9406-4CD9-88EE-59B91E8FFDF6}"/>
              </a:ext>
            </a:extLst>
          </p:cNvPr>
          <p:cNvSpPr>
            <a:spLocks noGrp="1"/>
          </p:cNvSpPr>
          <p:nvPr>
            <p:ph type="title"/>
          </p:nvPr>
        </p:nvSpPr>
        <p:spPr/>
        <p:txBody>
          <a:bodyPr/>
          <a:lstStyle/>
          <a:p>
            <a:r>
              <a:rPr lang="da-DK" dirty="0"/>
              <a:t>Varmepumpe (Industri skala) </a:t>
            </a:r>
          </a:p>
        </p:txBody>
      </p:sp>
      <p:sp>
        <p:nvSpPr>
          <p:cNvPr id="3" name="Text Placeholder 2">
            <a:extLst>
              <a:ext uri="{FF2B5EF4-FFF2-40B4-BE49-F238E27FC236}">
                <a16:creationId xmlns:a16="http://schemas.microsoft.com/office/drawing/2014/main" id="{230F545A-57D6-4E98-875B-D959A9703E78}"/>
              </a:ext>
            </a:extLst>
          </p:cNvPr>
          <p:cNvSpPr>
            <a:spLocks noGrp="1"/>
          </p:cNvSpPr>
          <p:nvPr>
            <p:ph type="body" sz="quarter" idx="13"/>
          </p:nvPr>
        </p:nvSpPr>
        <p:spPr/>
        <p:txBody>
          <a:bodyPr/>
          <a:lstStyle/>
          <a:p>
            <a:r>
              <a:rPr lang="da-DK" dirty="0"/>
              <a:t>8</a:t>
            </a:r>
          </a:p>
        </p:txBody>
      </p:sp>
      <p:sp>
        <p:nvSpPr>
          <p:cNvPr id="4" name="Text Placeholder 3">
            <a:extLst>
              <a:ext uri="{FF2B5EF4-FFF2-40B4-BE49-F238E27FC236}">
                <a16:creationId xmlns:a16="http://schemas.microsoft.com/office/drawing/2014/main" id="{02211823-C685-42BC-98CC-64DC375151E8}"/>
              </a:ext>
            </a:extLst>
          </p:cNvPr>
          <p:cNvSpPr>
            <a:spLocks noGrp="1"/>
          </p:cNvSpPr>
          <p:nvPr>
            <p:ph type="body" sz="quarter" idx="14"/>
          </p:nvPr>
        </p:nvSpPr>
        <p:spPr/>
        <p:txBody>
          <a:bodyPr/>
          <a:lstStyle/>
          <a:p>
            <a:r>
              <a:rPr lang="da-DK" dirty="0"/>
              <a:t>Systemydelser</a:t>
            </a:r>
          </a:p>
        </p:txBody>
      </p:sp>
      <p:sp>
        <p:nvSpPr>
          <p:cNvPr id="5" name="Text Placeholder 4">
            <a:extLst>
              <a:ext uri="{FF2B5EF4-FFF2-40B4-BE49-F238E27FC236}">
                <a16:creationId xmlns:a16="http://schemas.microsoft.com/office/drawing/2014/main" id="{1878DA3E-10F2-419B-B375-675251289B8A}"/>
              </a:ext>
            </a:extLst>
          </p:cNvPr>
          <p:cNvSpPr>
            <a:spLocks noGrp="1"/>
          </p:cNvSpPr>
          <p:nvPr>
            <p:ph type="body" sz="quarter" idx="15"/>
          </p:nvPr>
        </p:nvSpPr>
        <p:spPr/>
        <p:txBody>
          <a:bodyPr/>
          <a:lstStyle/>
          <a:p>
            <a:r>
              <a:rPr lang="da-DK" dirty="0"/>
              <a:t>25.260 </a:t>
            </a:r>
            <a:r>
              <a:rPr lang="da-DK" dirty="0" err="1"/>
              <a:t>kr</a:t>
            </a:r>
            <a:r>
              <a:rPr lang="da-DK" dirty="0"/>
              <a:t>/MW/år</a:t>
            </a:r>
          </a:p>
        </p:txBody>
      </p:sp>
      <p:sp>
        <p:nvSpPr>
          <p:cNvPr id="6" name="Text Placeholder 5">
            <a:extLst>
              <a:ext uri="{FF2B5EF4-FFF2-40B4-BE49-F238E27FC236}">
                <a16:creationId xmlns:a16="http://schemas.microsoft.com/office/drawing/2014/main" id="{83C0E412-467D-4969-BCCD-4506AB38F1C5}"/>
              </a:ext>
            </a:extLst>
          </p:cNvPr>
          <p:cNvSpPr>
            <a:spLocks noGrp="1"/>
          </p:cNvSpPr>
          <p:nvPr>
            <p:ph type="body" sz="quarter" idx="16"/>
          </p:nvPr>
        </p:nvSpPr>
        <p:spPr/>
        <p:txBody>
          <a:bodyPr>
            <a:normAutofit lnSpcReduction="10000"/>
          </a:bodyPr>
          <a:lstStyle/>
          <a:p>
            <a:r>
              <a:rPr lang="da-DK" dirty="0"/>
              <a:t>Høje installations omkostninger </a:t>
            </a:r>
          </a:p>
        </p:txBody>
      </p:sp>
      <p:sp>
        <p:nvSpPr>
          <p:cNvPr id="7" name="Text Placeholder 6">
            <a:extLst>
              <a:ext uri="{FF2B5EF4-FFF2-40B4-BE49-F238E27FC236}">
                <a16:creationId xmlns:a16="http://schemas.microsoft.com/office/drawing/2014/main" id="{D238E126-75F3-4D39-B3B3-5BE002E58081}"/>
              </a:ext>
            </a:extLst>
          </p:cNvPr>
          <p:cNvSpPr>
            <a:spLocks noGrp="1"/>
          </p:cNvSpPr>
          <p:nvPr>
            <p:ph type="body" sz="quarter" idx="17"/>
          </p:nvPr>
        </p:nvSpPr>
        <p:spPr/>
        <p:txBody>
          <a:bodyPr/>
          <a:lstStyle/>
          <a:p>
            <a:r>
              <a:rPr lang="da-DK" dirty="0"/>
              <a:t>Elkedler og CHP værker</a:t>
            </a:r>
          </a:p>
        </p:txBody>
      </p:sp>
      <p:sp>
        <p:nvSpPr>
          <p:cNvPr id="8" name="Text Placeholder 7">
            <a:extLst>
              <a:ext uri="{FF2B5EF4-FFF2-40B4-BE49-F238E27FC236}">
                <a16:creationId xmlns:a16="http://schemas.microsoft.com/office/drawing/2014/main" id="{230E9869-8F72-4D4F-8C6B-67E972570A85}"/>
              </a:ext>
            </a:extLst>
          </p:cNvPr>
          <p:cNvSpPr>
            <a:spLocks noGrp="1"/>
          </p:cNvSpPr>
          <p:nvPr>
            <p:ph type="body" sz="quarter" idx="18"/>
          </p:nvPr>
        </p:nvSpPr>
        <p:spPr/>
        <p:txBody>
          <a:bodyPr>
            <a:normAutofit lnSpcReduction="10000"/>
          </a:bodyPr>
          <a:lstStyle/>
          <a:p>
            <a:r>
              <a:rPr lang="da-DK" dirty="0"/>
              <a:t>Anlæg levere regulering på forsøgsbasis </a:t>
            </a:r>
          </a:p>
        </p:txBody>
      </p:sp>
      <p:sp>
        <p:nvSpPr>
          <p:cNvPr id="9" name="Text Placeholder 8">
            <a:extLst>
              <a:ext uri="{FF2B5EF4-FFF2-40B4-BE49-F238E27FC236}">
                <a16:creationId xmlns:a16="http://schemas.microsoft.com/office/drawing/2014/main" id="{1DBA160C-FD2C-4ACA-B2CB-9E47B4ADFE12}"/>
              </a:ext>
            </a:extLst>
          </p:cNvPr>
          <p:cNvSpPr>
            <a:spLocks noGrp="1"/>
          </p:cNvSpPr>
          <p:nvPr>
            <p:ph type="body" sz="quarter" idx="19"/>
          </p:nvPr>
        </p:nvSpPr>
        <p:spPr/>
        <p:txBody>
          <a:bodyPr/>
          <a:lstStyle/>
          <a:p>
            <a:endParaRPr lang="da-DK" dirty="0"/>
          </a:p>
        </p:txBody>
      </p:sp>
      <p:sp>
        <p:nvSpPr>
          <p:cNvPr id="10" name="Text Placeholder 9">
            <a:extLst>
              <a:ext uri="{FF2B5EF4-FFF2-40B4-BE49-F238E27FC236}">
                <a16:creationId xmlns:a16="http://schemas.microsoft.com/office/drawing/2014/main" id="{2A81BBBF-9005-43E3-9563-6F0387E1A968}"/>
              </a:ext>
            </a:extLst>
          </p:cNvPr>
          <p:cNvSpPr>
            <a:spLocks noGrp="1"/>
          </p:cNvSpPr>
          <p:nvPr>
            <p:ph type="body" sz="quarter" idx="20"/>
          </p:nvPr>
        </p:nvSpPr>
        <p:spPr/>
        <p:txBody>
          <a:bodyPr/>
          <a:lstStyle/>
          <a:p>
            <a:r>
              <a:rPr lang="da-DK" dirty="0"/>
              <a:t>3</a:t>
            </a:r>
          </a:p>
        </p:txBody>
      </p:sp>
      <p:sp>
        <p:nvSpPr>
          <p:cNvPr id="11" name="Slide Number Placeholder 10">
            <a:extLst>
              <a:ext uri="{FF2B5EF4-FFF2-40B4-BE49-F238E27FC236}">
                <a16:creationId xmlns:a16="http://schemas.microsoft.com/office/drawing/2014/main" id="{68FFCCC4-F262-435E-A425-D520F388639A}"/>
              </a:ext>
            </a:extLst>
          </p:cNvPr>
          <p:cNvSpPr>
            <a:spLocks noGrp="1"/>
          </p:cNvSpPr>
          <p:nvPr>
            <p:ph type="sldNum" sz="quarter" idx="12"/>
          </p:nvPr>
        </p:nvSpPr>
        <p:spPr/>
        <p:txBody>
          <a:bodyPr/>
          <a:lstStyle/>
          <a:p>
            <a:fld id="{EC1A8527-42D9-4340-9A94-54E4DA14DCC4}" type="slidenum">
              <a:rPr lang="en-US" smtClean="0"/>
              <a:t>15</a:t>
            </a:fld>
            <a:endParaRPr lang="en-US"/>
          </a:p>
        </p:txBody>
      </p:sp>
      <p:pic>
        <p:nvPicPr>
          <p:cNvPr id="12" name="Picture 11">
            <a:extLst>
              <a:ext uri="{FF2B5EF4-FFF2-40B4-BE49-F238E27FC236}">
                <a16:creationId xmlns:a16="http://schemas.microsoft.com/office/drawing/2014/main" id="{96EE960E-C546-49A4-AF78-22A9CE70199D}"/>
              </a:ext>
            </a:extLst>
          </p:cNvPr>
          <p:cNvPicPr>
            <a:picLocks noChangeAspect="1"/>
          </p:cNvPicPr>
          <p:nvPr/>
        </p:nvPicPr>
        <p:blipFill>
          <a:blip r:embed="rId2"/>
          <a:stretch>
            <a:fillRect/>
          </a:stretch>
        </p:blipFill>
        <p:spPr>
          <a:xfrm>
            <a:off x="5847084" y="2266122"/>
            <a:ext cx="5527031" cy="2647679"/>
          </a:xfrm>
          <a:prstGeom prst="rect">
            <a:avLst/>
          </a:prstGeom>
        </p:spPr>
      </p:pic>
    </p:spTree>
    <p:extLst>
      <p:ext uri="{BB962C8B-B14F-4D97-AF65-F5344CB8AC3E}">
        <p14:creationId xmlns:p14="http://schemas.microsoft.com/office/powerpoint/2010/main" val="3835776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07BF-D7F1-4E4A-AAA6-62A380D0170E}"/>
              </a:ext>
            </a:extLst>
          </p:cNvPr>
          <p:cNvSpPr>
            <a:spLocks noGrp="1"/>
          </p:cNvSpPr>
          <p:nvPr>
            <p:ph type="title"/>
          </p:nvPr>
        </p:nvSpPr>
        <p:spPr/>
        <p:txBody>
          <a:bodyPr/>
          <a:lstStyle/>
          <a:p>
            <a:r>
              <a:rPr lang="da-DK" dirty="0"/>
              <a:t>Varmepumpe</a:t>
            </a:r>
          </a:p>
        </p:txBody>
      </p:sp>
      <p:sp>
        <p:nvSpPr>
          <p:cNvPr id="3" name="Content Placeholder 2">
            <a:extLst>
              <a:ext uri="{FF2B5EF4-FFF2-40B4-BE49-F238E27FC236}">
                <a16:creationId xmlns:a16="http://schemas.microsoft.com/office/drawing/2014/main" id="{B4AC497E-4190-4EEF-8292-2F71FC81668D}"/>
              </a:ext>
            </a:extLst>
          </p:cNvPr>
          <p:cNvSpPr>
            <a:spLocks noGrp="1"/>
          </p:cNvSpPr>
          <p:nvPr>
            <p:ph idx="1"/>
          </p:nvPr>
        </p:nvSpPr>
        <p:spPr/>
        <p:txBody>
          <a:bodyPr>
            <a:normAutofit/>
          </a:bodyPr>
          <a:lstStyle/>
          <a:p>
            <a:pPr marL="0" indent="0">
              <a:buNone/>
            </a:pPr>
            <a:r>
              <a:rPr lang="da-DK" sz="1800" dirty="0"/>
              <a:t>TRL </a:t>
            </a:r>
            <a:r>
              <a:rPr lang="da-DK" sz="1800" dirty="0" err="1"/>
              <a:t>level</a:t>
            </a:r>
            <a:r>
              <a:rPr lang="da-DK" sz="1800" dirty="0"/>
              <a:t> 8:</a:t>
            </a:r>
          </a:p>
          <a:p>
            <a:r>
              <a:rPr lang="da-DK" sz="1800" dirty="0"/>
              <a:t>Forsøgsanlæg Energy Lab Nordhavn [5] og Århus Ø havvands varmepumpe [6]</a:t>
            </a:r>
          </a:p>
          <a:p>
            <a:pPr marL="0" indent="0">
              <a:buNone/>
            </a:pPr>
            <a:r>
              <a:rPr lang="da-DK" sz="1800" dirty="0"/>
              <a:t>Markeder nuværende:</a:t>
            </a:r>
          </a:p>
          <a:p>
            <a:r>
              <a:rPr lang="da-DK" sz="1800" dirty="0"/>
              <a:t>Der er pt. Ingen varmepumper der levere systemydelser i Danmark </a:t>
            </a:r>
          </a:p>
          <a:p>
            <a:pPr marL="0" indent="0">
              <a:buNone/>
            </a:pPr>
            <a:r>
              <a:rPr lang="da-DK" sz="1800" dirty="0"/>
              <a:t>Markeder fremtidige:</a:t>
            </a:r>
          </a:p>
          <a:p>
            <a:r>
              <a:rPr lang="da-DK" sz="1800" dirty="0"/>
              <a:t>Resultater fra Energy Lab Nordhavn viser at varmepumpen kan regulere op/ned med 50% inden for 150s hvilken kvalificere varmepumpen til at levere FCR services [3]</a:t>
            </a:r>
          </a:p>
          <a:p>
            <a:r>
              <a:rPr lang="da-DK" sz="1800" dirty="0"/>
              <a:t>Resultater fra Energy Lab Nordhavn viser at det er teknisk muligt at levere FCR-N, </a:t>
            </a:r>
            <a:r>
              <a:rPr lang="da-DK" sz="1800" dirty="0" err="1"/>
              <a:t>aFRR</a:t>
            </a:r>
            <a:r>
              <a:rPr lang="da-DK" sz="1800" dirty="0"/>
              <a:t> og </a:t>
            </a:r>
            <a:r>
              <a:rPr lang="da-DK" sz="1800" dirty="0" err="1"/>
              <a:t>mFRR</a:t>
            </a:r>
            <a:r>
              <a:rPr lang="da-DK" sz="1800" dirty="0"/>
              <a:t> services [3]</a:t>
            </a:r>
          </a:p>
          <a:p>
            <a:pPr marL="0" indent="0">
              <a:buNone/>
            </a:pPr>
            <a:endParaRPr lang="da-DK" sz="1800" dirty="0"/>
          </a:p>
          <a:p>
            <a:endParaRPr lang="da-DK" sz="1800" dirty="0"/>
          </a:p>
        </p:txBody>
      </p:sp>
      <p:sp>
        <p:nvSpPr>
          <p:cNvPr id="4" name="Slide Number Placeholder 3">
            <a:extLst>
              <a:ext uri="{FF2B5EF4-FFF2-40B4-BE49-F238E27FC236}">
                <a16:creationId xmlns:a16="http://schemas.microsoft.com/office/drawing/2014/main" id="{7911EA0B-DB00-489A-A8A2-2AB61C3DB9EE}"/>
              </a:ext>
            </a:extLst>
          </p:cNvPr>
          <p:cNvSpPr>
            <a:spLocks noGrp="1"/>
          </p:cNvSpPr>
          <p:nvPr>
            <p:ph type="sldNum" sz="quarter" idx="12"/>
          </p:nvPr>
        </p:nvSpPr>
        <p:spPr/>
        <p:txBody>
          <a:bodyPr/>
          <a:lstStyle/>
          <a:p>
            <a:fld id="{EC1A8527-42D9-4340-9A94-54E4DA14DCC4}" type="slidenum">
              <a:rPr lang="en-US" smtClean="0"/>
              <a:t>16</a:t>
            </a:fld>
            <a:endParaRPr lang="en-US"/>
          </a:p>
        </p:txBody>
      </p:sp>
    </p:spTree>
    <p:extLst>
      <p:ext uri="{BB962C8B-B14F-4D97-AF65-F5344CB8AC3E}">
        <p14:creationId xmlns:p14="http://schemas.microsoft.com/office/powerpoint/2010/main" val="298956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AD48-0D04-41B8-A707-65B7F346D35D}"/>
              </a:ext>
            </a:extLst>
          </p:cNvPr>
          <p:cNvSpPr>
            <a:spLocks noGrp="1"/>
          </p:cNvSpPr>
          <p:nvPr>
            <p:ph type="title"/>
          </p:nvPr>
        </p:nvSpPr>
        <p:spPr/>
        <p:txBody>
          <a:bodyPr/>
          <a:lstStyle/>
          <a:p>
            <a:r>
              <a:rPr lang="da-DK" dirty="0"/>
              <a:t>Varmepumpe + Termisk lager (industri skala)</a:t>
            </a:r>
          </a:p>
        </p:txBody>
      </p:sp>
      <p:sp>
        <p:nvSpPr>
          <p:cNvPr id="3" name="Text Placeholder 2">
            <a:extLst>
              <a:ext uri="{FF2B5EF4-FFF2-40B4-BE49-F238E27FC236}">
                <a16:creationId xmlns:a16="http://schemas.microsoft.com/office/drawing/2014/main" id="{7A6D6DC9-7F51-4717-AE41-C78F95C5079B}"/>
              </a:ext>
            </a:extLst>
          </p:cNvPr>
          <p:cNvSpPr>
            <a:spLocks noGrp="1"/>
          </p:cNvSpPr>
          <p:nvPr>
            <p:ph type="body" sz="quarter" idx="13"/>
          </p:nvPr>
        </p:nvSpPr>
        <p:spPr/>
        <p:txBody>
          <a:bodyPr/>
          <a:lstStyle/>
          <a:p>
            <a:r>
              <a:rPr lang="da-DK" dirty="0"/>
              <a:t>7</a:t>
            </a:r>
          </a:p>
        </p:txBody>
      </p:sp>
      <p:sp>
        <p:nvSpPr>
          <p:cNvPr id="4" name="Text Placeholder 3">
            <a:extLst>
              <a:ext uri="{FF2B5EF4-FFF2-40B4-BE49-F238E27FC236}">
                <a16:creationId xmlns:a16="http://schemas.microsoft.com/office/drawing/2014/main" id="{A5DFFE52-EC5C-4C1A-BECF-3754C65D4A0F}"/>
              </a:ext>
            </a:extLst>
          </p:cNvPr>
          <p:cNvSpPr>
            <a:spLocks noGrp="1"/>
          </p:cNvSpPr>
          <p:nvPr>
            <p:ph type="body" sz="quarter" idx="14"/>
          </p:nvPr>
        </p:nvSpPr>
        <p:spPr/>
        <p:txBody>
          <a:bodyPr/>
          <a:lstStyle/>
          <a:p>
            <a:r>
              <a:rPr lang="da-DK" dirty="0"/>
              <a:t>El marked / Time </a:t>
            </a:r>
            <a:r>
              <a:rPr lang="da-DK" dirty="0" err="1"/>
              <a:t>shifting</a:t>
            </a:r>
            <a:r>
              <a:rPr lang="da-DK" dirty="0"/>
              <a:t>  </a:t>
            </a:r>
          </a:p>
        </p:txBody>
      </p:sp>
      <p:sp>
        <p:nvSpPr>
          <p:cNvPr id="5" name="Text Placeholder 4">
            <a:extLst>
              <a:ext uri="{FF2B5EF4-FFF2-40B4-BE49-F238E27FC236}">
                <a16:creationId xmlns:a16="http://schemas.microsoft.com/office/drawing/2014/main" id="{75654619-8E7F-4B92-B3D0-4AA442C56B36}"/>
              </a:ext>
            </a:extLst>
          </p:cNvPr>
          <p:cNvSpPr>
            <a:spLocks noGrp="1"/>
          </p:cNvSpPr>
          <p:nvPr>
            <p:ph type="body" sz="quarter" idx="15"/>
          </p:nvPr>
        </p:nvSpPr>
        <p:spPr/>
        <p:txBody>
          <a:bodyPr/>
          <a:lstStyle/>
          <a:p>
            <a:endParaRPr lang="da-DK" dirty="0"/>
          </a:p>
        </p:txBody>
      </p:sp>
      <p:sp>
        <p:nvSpPr>
          <p:cNvPr id="6" name="Text Placeholder 5">
            <a:extLst>
              <a:ext uri="{FF2B5EF4-FFF2-40B4-BE49-F238E27FC236}">
                <a16:creationId xmlns:a16="http://schemas.microsoft.com/office/drawing/2014/main" id="{150A2F2F-5108-4E18-A1D3-A7BCBD1A1928}"/>
              </a:ext>
            </a:extLst>
          </p:cNvPr>
          <p:cNvSpPr>
            <a:spLocks noGrp="1"/>
          </p:cNvSpPr>
          <p:nvPr>
            <p:ph type="body" sz="quarter" idx="16"/>
          </p:nvPr>
        </p:nvSpPr>
        <p:spPr/>
        <p:txBody>
          <a:bodyPr>
            <a:normAutofit fontScale="92500" lnSpcReduction="10000"/>
          </a:bodyPr>
          <a:lstStyle/>
          <a:p>
            <a:r>
              <a:rPr lang="da-DK" dirty="0"/>
              <a:t>Høje installations omkostninger. Ingen markeds information </a:t>
            </a:r>
          </a:p>
        </p:txBody>
      </p:sp>
      <p:sp>
        <p:nvSpPr>
          <p:cNvPr id="7" name="Text Placeholder 6">
            <a:extLst>
              <a:ext uri="{FF2B5EF4-FFF2-40B4-BE49-F238E27FC236}">
                <a16:creationId xmlns:a16="http://schemas.microsoft.com/office/drawing/2014/main" id="{BEE7771B-7107-4B69-B78E-839C93FB31DA}"/>
              </a:ext>
            </a:extLst>
          </p:cNvPr>
          <p:cNvSpPr>
            <a:spLocks noGrp="1"/>
          </p:cNvSpPr>
          <p:nvPr>
            <p:ph type="body" sz="quarter" idx="17"/>
          </p:nvPr>
        </p:nvSpPr>
        <p:spPr/>
        <p:txBody>
          <a:bodyPr/>
          <a:lstStyle/>
          <a:p>
            <a:r>
              <a:rPr lang="da-DK" dirty="0"/>
              <a:t>Elkedler og CHP værker</a:t>
            </a:r>
          </a:p>
        </p:txBody>
      </p:sp>
      <p:sp>
        <p:nvSpPr>
          <p:cNvPr id="8" name="Text Placeholder 7">
            <a:extLst>
              <a:ext uri="{FF2B5EF4-FFF2-40B4-BE49-F238E27FC236}">
                <a16:creationId xmlns:a16="http://schemas.microsoft.com/office/drawing/2014/main" id="{44D67108-2410-48CD-A01F-75C9663A3E99}"/>
              </a:ext>
            </a:extLst>
          </p:cNvPr>
          <p:cNvSpPr>
            <a:spLocks noGrp="1"/>
          </p:cNvSpPr>
          <p:nvPr>
            <p:ph type="body" sz="quarter" idx="18"/>
          </p:nvPr>
        </p:nvSpPr>
        <p:spPr/>
        <p:txBody>
          <a:bodyPr>
            <a:normAutofit lnSpcReduction="10000"/>
          </a:bodyPr>
          <a:lstStyle/>
          <a:p>
            <a:r>
              <a:rPr lang="da-DK" dirty="0"/>
              <a:t>Ikke implementeret i større skala </a:t>
            </a:r>
          </a:p>
        </p:txBody>
      </p:sp>
      <p:sp>
        <p:nvSpPr>
          <p:cNvPr id="9" name="Text Placeholder 8">
            <a:extLst>
              <a:ext uri="{FF2B5EF4-FFF2-40B4-BE49-F238E27FC236}">
                <a16:creationId xmlns:a16="http://schemas.microsoft.com/office/drawing/2014/main" id="{E56CF044-2F24-4AD7-923B-751F2F1C374A}"/>
              </a:ext>
            </a:extLst>
          </p:cNvPr>
          <p:cNvSpPr>
            <a:spLocks noGrp="1"/>
          </p:cNvSpPr>
          <p:nvPr>
            <p:ph type="body" sz="quarter" idx="19"/>
          </p:nvPr>
        </p:nvSpPr>
        <p:spPr/>
        <p:txBody>
          <a:bodyPr/>
          <a:lstStyle/>
          <a:p>
            <a:endParaRPr lang="da-DK"/>
          </a:p>
        </p:txBody>
      </p:sp>
      <p:sp>
        <p:nvSpPr>
          <p:cNvPr id="10" name="Text Placeholder 9">
            <a:extLst>
              <a:ext uri="{FF2B5EF4-FFF2-40B4-BE49-F238E27FC236}">
                <a16:creationId xmlns:a16="http://schemas.microsoft.com/office/drawing/2014/main" id="{FF74EEE4-0FDC-4260-B251-0D2840B1CF52}"/>
              </a:ext>
            </a:extLst>
          </p:cNvPr>
          <p:cNvSpPr>
            <a:spLocks noGrp="1"/>
          </p:cNvSpPr>
          <p:nvPr>
            <p:ph type="body" sz="quarter" idx="20"/>
          </p:nvPr>
        </p:nvSpPr>
        <p:spPr/>
        <p:txBody>
          <a:bodyPr/>
          <a:lstStyle/>
          <a:p>
            <a:r>
              <a:rPr lang="da-DK" dirty="0"/>
              <a:t>2</a:t>
            </a:r>
          </a:p>
        </p:txBody>
      </p:sp>
      <p:sp>
        <p:nvSpPr>
          <p:cNvPr id="11" name="Text Placeholder 10">
            <a:extLst>
              <a:ext uri="{FF2B5EF4-FFF2-40B4-BE49-F238E27FC236}">
                <a16:creationId xmlns:a16="http://schemas.microsoft.com/office/drawing/2014/main" id="{13AD7AA0-CA65-4BAE-AB17-D1C777342020}"/>
              </a:ext>
            </a:extLst>
          </p:cNvPr>
          <p:cNvSpPr>
            <a:spLocks noGrp="1"/>
          </p:cNvSpPr>
          <p:nvPr>
            <p:ph type="body" sz="quarter" idx="21"/>
          </p:nvPr>
        </p:nvSpPr>
        <p:spPr/>
        <p:txBody>
          <a:bodyPr/>
          <a:lstStyle/>
          <a:p>
            <a:endParaRPr lang="da-DK"/>
          </a:p>
        </p:txBody>
      </p:sp>
      <p:sp>
        <p:nvSpPr>
          <p:cNvPr id="12" name="Slide Number Placeholder 11">
            <a:extLst>
              <a:ext uri="{FF2B5EF4-FFF2-40B4-BE49-F238E27FC236}">
                <a16:creationId xmlns:a16="http://schemas.microsoft.com/office/drawing/2014/main" id="{6007D96D-C388-438F-AB8C-3062161A9288}"/>
              </a:ext>
            </a:extLst>
          </p:cNvPr>
          <p:cNvSpPr>
            <a:spLocks noGrp="1"/>
          </p:cNvSpPr>
          <p:nvPr>
            <p:ph type="sldNum" sz="quarter" idx="12"/>
          </p:nvPr>
        </p:nvSpPr>
        <p:spPr/>
        <p:txBody>
          <a:bodyPr/>
          <a:lstStyle/>
          <a:p>
            <a:fld id="{EC1A8527-42D9-4340-9A94-54E4DA14DCC4}" type="slidenum">
              <a:rPr lang="en-US" smtClean="0"/>
              <a:t>17</a:t>
            </a:fld>
            <a:endParaRPr lang="en-US"/>
          </a:p>
        </p:txBody>
      </p:sp>
      <p:pic>
        <p:nvPicPr>
          <p:cNvPr id="14" name="Picture 13" descr="A picture containing screenshot&#10;&#10;Description automatically generated">
            <a:extLst>
              <a:ext uri="{FF2B5EF4-FFF2-40B4-BE49-F238E27FC236}">
                <a16:creationId xmlns:a16="http://schemas.microsoft.com/office/drawing/2014/main" id="{77BE27F1-97EC-4A5B-B34C-EDD1CC004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543" y="2259321"/>
            <a:ext cx="5829300" cy="3371850"/>
          </a:xfrm>
          <a:prstGeom prst="rect">
            <a:avLst/>
          </a:prstGeom>
        </p:spPr>
      </p:pic>
    </p:spTree>
    <p:extLst>
      <p:ext uri="{BB962C8B-B14F-4D97-AF65-F5344CB8AC3E}">
        <p14:creationId xmlns:p14="http://schemas.microsoft.com/office/powerpoint/2010/main" val="204924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0507-87C2-4EFC-88F6-D9FCB7D7EE18}"/>
              </a:ext>
            </a:extLst>
          </p:cNvPr>
          <p:cNvSpPr>
            <a:spLocks noGrp="1"/>
          </p:cNvSpPr>
          <p:nvPr>
            <p:ph type="title"/>
          </p:nvPr>
        </p:nvSpPr>
        <p:spPr/>
        <p:txBody>
          <a:bodyPr/>
          <a:lstStyle/>
          <a:p>
            <a:r>
              <a:rPr lang="da-DK" dirty="0"/>
              <a:t>Varmepumpe + Termisk lager (industri skala)</a:t>
            </a:r>
          </a:p>
        </p:txBody>
      </p:sp>
      <p:sp>
        <p:nvSpPr>
          <p:cNvPr id="3" name="Content Placeholder 2">
            <a:extLst>
              <a:ext uri="{FF2B5EF4-FFF2-40B4-BE49-F238E27FC236}">
                <a16:creationId xmlns:a16="http://schemas.microsoft.com/office/drawing/2014/main" id="{E1BC8BF3-8F1B-4737-8788-EF506366BF8B}"/>
              </a:ext>
            </a:extLst>
          </p:cNvPr>
          <p:cNvSpPr>
            <a:spLocks noGrp="1"/>
          </p:cNvSpPr>
          <p:nvPr>
            <p:ph idx="1"/>
          </p:nvPr>
        </p:nvSpPr>
        <p:spPr/>
        <p:txBody>
          <a:bodyPr>
            <a:normAutofit/>
          </a:bodyPr>
          <a:lstStyle/>
          <a:p>
            <a:pPr marL="0" indent="0">
              <a:buNone/>
            </a:pPr>
            <a:r>
              <a:rPr lang="da-DK" sz="1800" dirty="0"/>
              <a:t>Markeder - Nuværende:</a:t>
            </a:r>
          </a:p>
          <a:p>
            <a:r>
              <a:rPr lang="da-DK" sz="1800" dirty="0"/>
              <a:t>Der er pt ingen varmepumpe + termisk lager løsninger implementeret i </a:t>
            </a:r>
            <a:r>
              <a:rPr lang="da-DK" sz="1800" dirty="0" err="1"/>
              <a:t>Danamark</a:t>
            </a:r>
            <a:r>
              <a:rPr lang="da-DK" sz="1800" dirty="0"/>
              <a:t> </a:t>
            </a:r>
          </a:p>
          <a:p>
            <a:pPr marL="0" indent="0">
              <a:buNone/>
            </a:pPr>
            <a:r>
              <a:rPr lang="da-DK" sz="1800" dirty="0"/>
              <a:t>Markeder – Fremtidige: </a:t>
            </a:r>
          </a:p>
          <a:p>
            <a:r>
              <a:rPr lang="da-DK" sz="1800" dirty="0"/>
              <a:t>Undersøgelse i [7] indikere at der kan være økonomisk gevinst at hente under Koreanske vejr forhold, ved at levere time shift af forbrug.</a:t>
            </a:r>
          </a:p>
        </p:txBody>
      </p:sp>
      <p:sp>
        <p:nvSpPr>
          <p:cNvPr id="4" name="Slide Number Placeholder 3">
            <a:extLst>
              <a:ext uri="{FF2B5EF4-FFF2-40B4-BE49-F238E27FC236}">
                <a16:creationId xmlns:a16="http://schemas.microsoft.com/office/drawing/2014/main" id="{2230D42C-387F-4088-8468-1972CCBD2C02}"/>
              </a:ext>
            </a:extLst>
          </p:cNvPr>
          <p:cNvSpPr>
            <a:spLocks noGrp="1"/>
          </p:cNvSpPr>
          <p:nvPr>
            <p:ph type="sldNum" sz="quarter" idx="12"/>
          </p:nvPr>
        </p:nvSpPr>
        <p:spPr/>
        <p:txBody>
          <a:bodyPr/>
          <a:lstStyle/>
          <a:p>
            <a:fld id="{EC1A8527-42D9-4340-9A94-54E4DA14DCC4}" type="slidenum">
              <a:rPr lang="en-US" smtClean="0"/>
              <a:t>18</a:t>
            </a:fld>
            <a:endParaRPr lang="en-US"/>
          </a:p>
        </p:txBody>
      </p:sp>
    </p:spTree>
    <p:extLst>
      <p:ext uri="{BB962C8B-B14F-4D97-AF65-F5344CB8AC3E}">
        <p14:creationId xmlns:p14="http://schemas.microsoft.com/office/powerpoint/2010/main" val="174118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74DC-A023-4C19-95B8-84F60F0041CD}"/>
              </a:ext>
            </a:extLst>
          </p:cNvPr>
          <p:cNvSpPr>
            <a:spLocks noGrp="1"/>
          </p:cNvSpPr>
          <p:nvPr>
            <p:ph type="title"/>
          </p:nvPr>
        </p:nvSpPr>
        <p:spPr/>
        <p:txBody>
          <a:bodyPr/>
          <a:lstStyle/>
          <a:p>
            <a:r>
              <a:rPr lang="da-DK" dirty="0"/>
              <a:t>Power to X - </a:t>
            </a:r>
            <a:r>
              <a:rPr lang="da-DK" dirty="0" err="1"/>
              <a:t>Alkaline</a:t>
            </a:r>
            <a:r>
              <a:rPr lang="da-DK" dirty="0"/>
              <a:t> </a:t>
            </a:r>
            <a:r>
              <a:rPr lang="da-DK" dirty="0" err="1"/>
              <a:t>Electrolyser</a:t>
            </a:r>
            <a:r>
              <a:rPr lang="da-DK" dirty="0"/>
              <a:t> Cell</a:t>
            </a:r>
          </a:p>
        </p:txBody>
      </p:sp>
      <p:sp>
        <p:nvSpPr>
          <p:cNvPr id="3" name="Slide Number Placeholder 2">
            <a:extLst>
              <a:ext uri="{FF2B5EF4-FFF2-40B4-BE49-F238E27FC236}">
                <a16:creationId xmlns:a16="http://schemas.microsoft.com/office/drawing/2014/main" id="{7C8D8775-98D2-4047-A311-DD55CD914E22}"/>
              </a:ext>
            </a:extLst>
          </p:cNvPr>
          <p:cNvSpPr>
            <a:spLocks noGrp="1"/>
          </p:cNvSpPr>
          <p:nvPr>
            <p:ph type="sldNum" sz="quarter" idx="12"/>
          </p:nvPr>
        </p:nvSpPr>
        <p:spPr/>
        <p:txBody>
          <a:bodyPr/>
          <a:lstStyle/>
          <a:p>
            <a:fld id="{EC1A8527-42D9-4340-9A94-54E4DA14DCC4}" type="slidenum">
              <a:rPr lang="en-US" smtClean="0"/>
              <a:t>19</a:t>
            </a:fld>
            <a:endParaRPr lang="en-US"/>
          </a:p>
        </p:txBody>
      </p:sp>
      <p:sp>
        <p:nvSpPr>
          <p:cNvPr id="4" name="Text Placeholder 3">
            <a:extLst>
              <a:ext uri="{FF2B5EF4-FFF2-40B4-BE49-F238E27FC236}">
                <a16:creationId xmlns:a16="http://schemas.microsoft.com/office/drawing/2014/main" id="{929FC89A-0D1E-4F8A-AD8B-678CAD7FA52F}"/>
              </a:ext>
            </a:extLst>
          </p:cNvPr>
          <p:cNvSpPr>
            <a:spLocks noGrp="1"/>
          </p:cNvSpPr>
          <p:nvPr>
            <p:ph type="body" sz="quarter" idx="13"/>
          </p:nvPr>
        </p:nvSpPr>
        <p:spPr/>
        <p:txBody>
          <a:bodyPr/>
          <a:lstStyle/>
          <a:p>
            <a:r>
              <a:rPr lang="da-DK" dirty="0"/>
              <a:t>9 </a:t>
            </a:r>
          </a:p>
        </p:txBody>
      </p:sp>
      <p:sp>
        <p:nvSpPr>
          <p:cNvPr id="5" name="Text Placeholder 4">
            <a:extLst>
              <a:ext uri="{FF2B5EF4-FFF2-40B4-BE49-F238E27FC236}">
                <a16:creationId xmlns:a16="http://schemas.microsoft.com/office/drawing/2014/main" id="{5A914BA6-4E6E-4952-8DC5-9D665721367B}"/>
              </a:ext>
            </a:extLst>
          </p:cNvPr>
          <p:cNvSpPr>
            <a:spLocks noGrp="1"/>
          </p:cNvSpPr>
          <p:nvPr>
            <p:ph type="body" sz="quarter" idx="14"/>
          </p:nvPr>
        </p:nvSpPr>
        <p:spPr/>
        <p:txBody>
          <a:bodyPr/>
          <a:lstStyle/>
          <a:p>
            <a:r>
              <a:rPr lang="da-DK" dirty="0"/>
              <a:t>Systemydelser</a:t>
            </a:r>
          </a:p>
        </p:txBody>
      </p:sp>
      <p:sp>
        <p:nvSpPr>
          <p:cNvPr id="6" name="Text Placeholder 5">
            <a:extLst>
              <a:ext uri="{FF2B5EF4-FFF2-40B4-BE49-F238E27FC236}">
                <a16:creationId xmlns:a16="http://schemas.microsoft.com/office/drawing/2014/main" id="{BF141EAE-D8A8-4024-B9D3-248CDDB168F9}"/>
              </a:ext>
            </a:extLst>
          </p:cNvPr>
          <p:cNvSpPr>
            <a:spLocks noGrp="1"/>
          </p:cNvSpPr>
          <p:nvPr>
            <p:ph type="body" sz="quarter" idx="15"/>
          </p:nvPr>
        </p:nvSpPr>
        <p:spPr/>
        <p:txBody>
          <a:bodyPr/>
          <a:lstStyle/>
          <a:p>
            <a:r>
              <a:rPr lang="da-DK" dirty="0"/>
              <a:t>1.514.421 </a:t>
            </a:r>
            <a:r>
              <a:rPr lang="da-DK" dirty="0" err="1"/>
              <a:t>kr</a:t>
            </a:r>
            <a:r>
              <a:rPr lang="da-DK" dirty="0"/>
              <a:t>/MW/år</a:t>
            </a:r>
          </a:p>
        </p:txBody>
      </p:sp>
      <p:sp>
        <p:nvSpPr>
          <p:cNvPr id="7" name="Text Placeholder 6">
            <a:extLst>
              <a:ext uri="{FF2B5EF4-FFF2-40B4-BE49-F238E27FC236}">
                <a16:creationId xmlns:a16="http://schemas.microsoft.com/office/drawing/2014/main" id="{8514A58B-38F8-48D7-B5CC-DACDD4B7F000}"/>
              </a:ext>
            </a:extLst>
          </p:cNvPr>
          <p:cNvSpPr>
            <a:spLocks noGrp="1"/>
          </p:cNvSpPr>
          <p:nvPr>
            <p:ph type="body" sz="quarter" idx="16"/>
          </p:nvPr>
        </p:nvSpPr>
        <p:spPr/>
        <p:txBody>
          <a:bodyPr>
            <a:normAutofit fontScale="70000" lnSpcReduction="20000"/>
          </a:bodyPr>
          <a:lstStyle/>
          <a:p>
            <a:r>
              <a:rPr lang="da-DK" dirty="0"/>
              <a:t>Lav virkningsgrad </a:t>
            </a:r>
            <a:br>
              <a:rPr lang="da-DK" dirty="0"/>
            </a:br>
            <a:r>
              <a:rPr lang="da-DK" dirty="0"/>
              <a:t>Lav fleksibilitet for nuværende værker</a:t>
            </a:r>
          </a:p>
        </p:txBody>
      </p:sp>
      <p:sp>
        <p:nvSpPr>
          <p:cNvPr id="8" name="Text Placeholder 7">
            <a:extLst>
              <a:ext uri="{FF2B5EF4-FFF2-40B4-BE49-F238E27FC236}">
                <a16:creationId xmlns:a16="http://schemas.microsoft.com/office/drawing/2014/main" id="{DD88D07D-84E9-4A66-BA0A-FC73B94750D0}"/>
              </a:ext>
            </a:extLst>
          </p:cNvPr>
          <p:cNvSpPr>
            <a:spLocks noGrp="1"/>
          </p:cNvSpPr>
          <p:nvPr>
            <p:ph type="body" sz="quarter" idx="17"/>
          </p:nvPr>
        </p:nvSpPr>
        <p:spPr/>
        <p:txBody>
          <a:bodyPr/>
          <a:lstStyle/>
          <a:p>
            <a:endParaRPr lang="da-DK"/>
          </a:p>
        </p:txBody>
      </p:sp>
      <p:sp>
        <p:nvSpPr>
          <p:cNvPr id="9" name="Text Placeholder 8">
            <a:extLst>
              <a:ext uri="{FF2B5EF4-FFF2-40B4-BE49-F238E27FC236}">
                <a16:creationId xmlns:a16="http://schemas.microsoft.com/office/drawing/2014/main" id="{9BAF14FB-64CD-4D41-B04B-1F0780BA0744}"/>
              </a:ext>
            </a:extLst>
          </p:cNvPr>
          <p:cNvSpPr>
            <a:spLocks noGrp="1"/>
          </p:cNvSpPr>
          <p:nvPr>
            <p:ph type="body" sz="quarter" idx="18"/>
          </p:nvPr>
        </p:nvSpPr>
        <p:spPr/>
        <p:txBody>
          <a:bodyPr>
            <a:normAutofit fontScale="92500" lnSpcReduction="10000"/>
          </a:bodyPr>
          <a:lstStyle/>
          <a:p>
            <a:r>
              <a:rPr lang="da-DK" dirty="0"/>
              <a:t>Implementeret i stor skala, men uden at yde systemydelser</a:t>
            </a:r>
          </a:p>
        </p:txBody>
      </p:sp>
      <p:sp>
        <p:nvSpPr>
          <p:cNvPr id="10" name="Text Placeholder 9">
            <a:extLst>
              <a:ext uri="{FF2B5EF4-FFF2-40B4-BE49-F238E27FC236}">
                <a16:creationId xmlns:a16="http://schemas.microsoft.com/office/drawing/2014/main" id="{D6C00FCA-76A9-4559-BCA1-7B99E87DEE7F}"/>
              </a:ext>
            </a:extLst>
          </p:cNvPr>
          <p:cNvSpPr>
            <a:spLocks noGrp="1"/>
          </p:cNvSpPr>
          <p:nvPr>
            <p:ph type="body" sz="quarter" idx="19"/>
          </p:nvPr>
        </p:nvSpPr>
        <p:spPr/>
        <p:txBody>
          <a:bodyPr/>
          <a:lstStyle/>
          <a:p>
            <a:r>
              <a:rPr lang="da-DK" dirty="0"/>
              <a:t>Levering af systemydelser </a:t>
            </a:r>
          </a:p>
        </p:txBody>
      </p:sp>
      <p:sp>
        <p:nvSpPr>
          <p:cNvPr id="11" name="Text Placeholder 10">
            <a:extLst>
              <a:ext uri="{FF2B5EF4-FFF2-40B4-BE49-F238E27FC236}">
                <a16:creationId xmlns:a16="http://schemas.microsoft.com/office/drawing/2014/main" id="{C66518C6-D339-4E00-8E7A-2ED4171F2ABF}"/>
              </a:ext>
            </a:extLst>
          </p:cNvPr>
          <p:cNvSpPr>
            <a:spLocks noGrp="1"/>
          </p:cNvSpPr>
          <p:nvPr>
            <p:ph type="body" sz="quarter" idx="20"/>
          </p:nvPr>
        </p:nvSpPr>
        <p:spPr/>
        <p:txBody>
          <a:bodyPr/>
          <a:lstStyle/>
          <a:p>
            <a:r>
              <a:rPr lang="da-DK" dirty="0"/>
              <a:t>3</a:t>
            </a:r>
          </a:p>
        </p:txBody>
      </p:sp>
      <p:sp>
        <p:nvSpPr>
          <p:cNvPr id="12" name="Text Placeholder 11">
            <a:extLst>
              <a:ext uri="{FF2B5EF4-FFF2-40B4-BE49-F238E27FC236}">
                <a16:creationId xmlns:a16="http://schemas.microsoft.com/office/drawing/2014/main" id="{137A2DEB-FE3A-4AF0-8F7A-449ACA53637B}"/>
              </a:ext>
            </a:extLst>
          </p:cNvPr>
          <p:cNvSpPr>
            <a:spLocks noGrp="1"/>
          </p:cNvSpPr>
          <p:nvPr>
            <p:ph type="body" sz="quarter" idx="21"/>
          </p:nvPr>
        </p:nvSpPr>
        <p:spPr/>
        <p:txBody>
          <a:bodyPr/>
          <a:lstStyle/>
          <a:p>
            <a:pPr marL="0" indent="0">
              <a:buNone/>
            </a:pPr>
            <a:r>
              <a:rPr lang="da-DK" dirty="0"/>
              <a:t>Brændselscellen konvertere el, varme og vand til Brint, H2, som kan bruges direkte som brændstof, eller konverteres til andre syntetiske brændstoffer. Brændselscellen operere ved en temperatur på 80 grader og 30 bar [8]. </a:t>
            </a:r>
          </a:p>
          <a:p>
            <a:endParaRPr lang="da-DK" dirty="0"/>
          </a:p>
        </p:txBody>
      </p:sp>
      <p:pic>
        <p:nvPicPr>
          <p:cNvPr id="13" name="Picture 12">
            <a:extLst>
              <a:ext uri="{FF2B5EF4-FFF2-40B4-BE49-F238E27FC236}">
                <a16:creationId xmlns:a16="http://schemas.microsoft.com/office/drawing/2014/main" id="{3D7FB22F-C7D4-49E4-AF5E-3CFE04801F90}"/>
              </a:ext>
            </a:extLst>
          </p:cNvPr>
          <p:cNvPicPr>
            <a:picLocks noChangeAspect="1"/>
          </p:cNvPicPr>
          <p:nvPr/>
        </p:nvPicPr>
        <p:blipFill>
          <a:blip r:embed="rId2"/>
          <a:stretch>
            <a:fillRect/>
          </a:stretch>
        </p:blipFill>
        <p:spPr>
          <a:xfrm>
            <a:off x="5954227" y="3529685"/>
            <a:ext cx="5753903" cy="2391109"/>
          </a:xfrm>
          <a:prstGeom prst="rect">
            <a:avLst/>
          </a:prstGeom>
        </p:spPr>
      </p:pic>
    </p:spTree>
    <p:extLst>
      <p:ext uri="{BB962C8B-B14F-4D97-AF65-F5344CB8AC3E}">
        <p14:creationId xmlns:p14="http://schemas.microsoft.com/office/powerpoint/2010/main" val="2030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7137-060C-463D-B73B-79C80BC5D3A1}"/>
              </a:ext>
            </a:extLst>
          </p:cNvPr>
          <p:cNvSpPr>
            <a:spLocks noGrp="1"/>
          </p:cNvSpPr>
          <p:nvPr>
            <p:ph type="title"/>
          </p:nvPr>
        </p:nvSpPr>
        <p:spPr/>
        <p:txBody>
          <a:bodyPr/>
          <a:lstStyle/>
          <a:p>
            <a:r>
              <a:rPr lang="da-DK" dirty="0"/>
              <a:t>Indhold</a:t>
            </a:r>
          </a:p>
        </p:txBody>
      </p:sp>
      <p:sp>
        <p:nvSpPr>
          <p:cNvPr id="3" name="Content Placeholder 2">
            <a:extLst>
              <a:ext uri="{FF2B5EF4-FFF2-40B4-BE49-F238E27FC236}">
                <a16:creationId xmlns:a16="http://schemas.microsoft.com/office/drawing/2014/main" id="{737D70AC-475E-4104-AD66-CD4AA89702AD}"/>
              </a:ext>
            </a:extLst>
          </p:cNvPr>
          <p:cNvSpPr>
            <a:spLocks noGrp="1"/>
          </p:cNvSpPr>
          <p:nvPr>
            <p:ph sz="half" idx="1"/>
          </p:nvPr>
        </p:nvSpPr>
        <p:spPr/>
        <p:txBody>
          <a:bodyPr/>
          <a:lstStyle/>
          <a:p>
            <a:r>
              <a:rPr lang="da-DK" dirty="0"/>
              <a:t>Overblik/Introduktion</a:t>
            </a:r>
          </a:p>
          <a:p>
            <a:r>
              <a:rPr lang="da-DK" dirty="0"/>
              <a:t>El generende cases </a:t>
            </a:r>
          </a:p>
          <a:p>
            <a:r>
              <a:rPr lang="da-DK" dirty="0"/>
              <a:t>El forbrugende cases</a:t>
            </a:r>
          </a:p>
          <a:p>
            <a:r>
              <a:rPr lang="da-DK" dirty="0"/>
              <a:t>El lagrende cases</a:t>
            </a:r>
          </a:p>
          <a:p>
            <a:r>
              <a:rPr lang="da-DK" dirty="0"/>
              <a:t>Data </a:t>
            </a:r>
            <a:r>
              <a:rPr lang="da-DK" dirty="0" err="1"/>
              <a:t>readines</a:t>
            </a:r>
            <a:r>
              <a:rPr lang="da-DK" dirty="0"/>
              <a:t>/værdi matrice</a:t>
            </a:r>
          </a:p>
          <a:p>
            <a:r>
              <a:rPr lang="da-DK" dirty="0"/>
              <a:t>Referencer </a:t>
            </a:r>
          </a:p>
          <a:p>
            <a:endParaRPr lang="da-DK" dirty="0"/>
          </a:p>
        </p:txBody>
      </p:sp>
      <p:sp>
        <p:nvSpPr>
          <p:cNvPr id="5" name="Slide Number Placeholder 4">
            <a:extLst>
              <a:ext uri="{FF2B5EF4-FFF2-40B4-BE49-F238E27FC236}">
                <a16:creationId xmlns:a16="http://schemas.microsoft.com/office/drawing/2014/main" id="{5F70868A-16CD-4E9D-B606-7E0B16F2D504}"/>
              </a:ext>
            </a:extLst>
          </p:cNvPr>
          <p:cNvSpPr>
            <a:spLocks noGrp="1"/>
          </p:cNvSpPr>
          <p:nvPr>
            <p:ph type="sldNum" sz="quarter" idx="12"/>
          </p:nvPr>
        </p:nvSpPr>
        <p:spPr/>
        <p:txBody>
          <a:bodyPr/>
          <a:lstStyle/>
          <a:p>
            <a:fld id="{EC1A8527-42D9-4340-9A94-54E4DA14DCC4}" type="slidenum">
              <a:rPr lang="en-US" smtClean="0"/>
              <a:t>2</a:t>
            </a:fld>
            <a:endParaRPr lang="en-US"/>
          </a:p>
        </p:txBody>
      </p:sp>
    </p:spTree>
    <p:extLst>
      <p:ext uri="{BB962C8B-B14F-4D97-AF65-F5344CB8AC3E}">
        <p14:creationId xmlns:p14="http://schemas.microsoft.com/office/powerpoint/2010/main" val="2149885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0A7F-017C-4D18-994E-847E5CD07AA4}"/>
              </a:ext>
            </a:extLst>
          </p:cNvPr>
          <p:cNvSpPr>
            <a:spLocks noGrp="1"/>
          </p:cNvSpPr>
          <p:nvPr>
            <p:ph type="title"/>
          </p:nvPr>
        </p:nvSpPr>
        <p:spPr/>
        <p:txBody>
          <a:bodyPr/>
          <a:lstStyle/>
          <a:p>
            <a:r>
              <a:rPr lang="da-DK" dirty="0"/>
              <a:t>Power to X - </a:t>
            </a:r>
            <a:r>
              <a:rPr lang="da-DK" dirty="0" err="1"/>
              <a:t>Alkaline</a:t>
            </a:r>
            <a:r>
              <a:rPr lang="da-DK" dirty="0"/>
              <a:t> </a:t>
            </a:r>
            <a:r>
              <a:rPr lang="da-DK" dirty="0" err="1"/>
              <a:t>Electrolyser</a:t>
            </a:r>
            <a:r>
              <a:rPr lang="da-DK" dirty="0"/>
              <a:t> Cell</a:t>
            </a:r>
          </a:p>
        </p:txBody>
      </p:sp>
      <p:sp>
        <p:nvSpPr>
          <p:cNvPr id="3" name="Content Placeholder 2">
            <a:extLst>
              <a:ext uri="{FF2B5EF4-FFF2-40B4-BE49-F238E27FC236}">
                <a16:creationId xmlns:a16="http://schemas.microsoft.com/office/drawing/2014/main" id="{89DA0E26-EB5A-4712-B123-5EC66C3938E9}"/>
              </a:ext>
            </a:extLst>
          </p:cNvPr>
          <p:cNvSpPr>
            <a:spLocks noGrp="1"/>
          </p:cNvSpPr>
          <p:nvPr>
            <p:ph idx="1"/>
          </p:nvPr>
        </p:nvSpPr>
        <p:spPr/>
        <p:txBody>
          <a:bodyPr>
            <a:normAutofit/>
          </a:bodyPr>
          <a:lstStyle/>
          <a:p>
            <a:pPr marL="0" indent="0">
              <a:buNone/>
            </a:pPr>
            <a:r>
              <a:rPr lang="da-DK" sz="1800" dirty="0"/>
              <a:t>TRL </a:t>
            </a:r>
            <a:r>
              <a:rPr lang="da-DK" sz="1800" dirty="0" err="1"/>
              <a:t>level</a:t>
            </a:r>
            <a:r>
              <a:rPr lang="da-DK" sz="1800" dirty="0"/>
              <a:t> 9:</a:t>
            </a:r>
          </a:p>
          <a:p>
            <a:r>
              <a:rPr lang="da-DK" sz="1800" dirty="0"/>
              <a:t>Teknologien er moden og flere løsninger findes på markedet [8]</a:t>
            </a:r>
          </a:p>
          <a:p>
            <a:pPr marL="0" indent="0">
              <a:buNone/>
            </a:pPr>
            <a:endParaRPr lang="da-DK" sz="1800" dirty="0"/>
          </a:p>
          <a:p>
            <a:pPr marL="0" indent="0">
              <a:buNone/>
            </a:pPr>
            <a:r>
              <a:rPr lang="da-DK" sz="1800" dirty="0"/>
              <a:t>Markeder nuværende:</a:t>
            </a:r>
          </a:p>
          <a:p>
            <a:r>
              <a:rPr lang="da-DK" sz="1800" dirty="0"/>
              <a:t>De nuværende løsninger kan ikke levere systemydelser [8] </a:t>
            </a:r>
          </a:p>
          <a:p>
            <a:pPr marL="0" indent="0">
              <a:buNone/>
            </a:pPr>
            <a:r>
              <a:rPr lang="da-DK" sz="1800" dirty="0"/>
              <a:t>Markeder fremtidige </a:t>
            </a:r>
          </a:p>
          <a:p>
            <a:r>
              <a:rPr lang="da-DK" sz="1800" dirty="0"/>
              <a:t> Fremtidige </a:t>
            </a:r>
            <a:r>
              <a:rPr lang="da-DK" sz="1800" dirty="0" err="1"/>
              <a:t>Alkaline</a:t>
            </a:r>
            <a:r>
              <a:rPr lang="da-DK" sz="1800" dirty="0"/>
              <a:t> </a:t>
            </a:r>
            <a:r>
              <a:rPr lang="da-DK" sz="1800" dirty="0" err="1"/>
              <a:t>Electrolysers</a:t>
            </a:r>
            <a:r>
              <a:rPr lang="da-DK" sz="1800" dirty="0"/>
              <a:t> menes at kunne levere systemydelser. Både FCR of FRR [8]</a:t>
            </a:r>
          </a:p>
          <a:p>
            <a:endParaRPr lang="da-DK" sz="1800" dirty="0"/>
          </a:p>
        </p:txBody>
      </p:sp>
      <p:sp>
        <p:nvSpPr>
          <p:cNvPr id="4" name="Slide Number Placeholder 3">
            <a:extLst>
              <a:ext uri="{FF2B5EF4-FFF2-40B4-BE49-F238E27FC236}">
                <a16:creationId xmlns:a16="http://schemas.microsoft.com/office/drawing/2014/main" id="{DE98E931-D54E-46F5-9233-BC00FCC28B5B}"/>
              </a:ext>
            </a:extLst>
          </p:cNvPr>
          <p:cNvSpPr>
            <a:spLocks noGrp="1"/>
          </p:cNvSpPr>
          <p:nvPr>
            <p:ph type="sldNum" sz="quarter" idx="12"/>
          </p:nvPr>
        </p:nvSpPr>
        <p:spPr/>
        <p:txBody>
          <a:bodyPr/>
          <a:lstStyle/>
          <a:p>
            <a:fld id="{EC1A8527-42D9-4340-9A94-54E4DA14DCC4}" type="slidenum">
              <a:rPr lang="en-US" smtClean="0"/>
              <a:t>20</a:t>
            </a:fld>
            <a:endParaRPr lang="en-US"/>
          </a:p>
        </p:txBody>
      </p:sp>
    </p:spTree>
    <p:extLst>
      <p:ext uri="{BB962C8B-B14F-4D97-AF65-F5344CB8AC3E}">
        <p14:creationId xmlns:p14="http://schemas.microsoft.com/office/powerpoint/2010/main" val="2664294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0FFF-6973-4799-B945-FBF2A8D0771F}"/>
              </a:ext>
            </a:extLst>
          </p:cNvPr>
          <p:cNvSpPr>
            <a:spLocks noGrp="1"/>
          </p:cNvSpPr>
          <p:nvPr>
            <p:ph type="title"/>
          </p:nvPr>
        </p:nvSpPr>
        <p:spPr/>
        <p:txBody>
          <a:bodyPr/>
          <a:lstStyle/>
          <a:p>
            <a:r>
              <a:rPr lang="da-DK" dirty="0"/>
              <a:t>Power to X – PEMEC </a:t>
            </a:r>
            <a:r>
              <a:rPr lang="da-DK" dirty="0" err="1"/>
              <a:t>Electrolyser</a:t>
            </a:r>
            <a:endParaRPr lang="en-US" dirty="0"/>
          </a:p>
        </p:txBody>
      </p:sp>
      <p:sp>
        <p:nvSpPr>
          <p:cNvPr id="3" name="Slide Number Placeholder 2">
            <a:extLst>
              <a:ext uri="{FF2B5EF4-FFF2-40B4-BE49-F238E27FC236}">
                <a16:creationId xmlns:a16="http://schemas.microsoft.com/office/drawing/2014/main" id="{0BE5CBFF-CCBE-4C11-BC52-443913D70111}"/>
              </a:ext>
            </a:extLst>
          </p:cNvPr>
          <p:cNvSpPr>
            <a:spLocks noGrp="1"/>
          </p:cNvSpPr>
          <p:nvPr>
            <p:ph type="sldNum" sz="quarter" idx="12"/>
          </p:nvPr>
        </p:nvSpPr>
        <p:spPr/>
        <p:txBody>
          <a:bodyPr/>
          <a:lstStyle/>
          <a:p>
            <a:fld id="{EC1A8527-42D9-4340-9A94-54E4DA14DCC4}" type="slidenum">
              <a:rPr lang="en-US" smtClean="0"/>
              <a:t>21</a:t>
            </a:fld>
            <a:endParaRPr lang="en-US"/>
          </a:p>
        </p:txBody>
      </p:sp>
      <p:sp>
        <p:nvSpPr>
          <p:cNvPr id="4" name="Text Placeholder 3">
            <a:extLst>
              <a:ext uri="{FF2B5EF4-FFF2-40B4-BE49-F238E27FC236}">
                <a16:creationId xmlns:a16="http://schemas.microsoft.com/office/drawing/2014/main" id="{AFEDF8ED-C893-41DF-B3F8-D2920F94D9D3}"/>
              </a:ext>
            </a:extLst>
          </p:cNvPr>
          <p:cNvSpPr>
            <a:spLocks noGrp="1"/>
          </p:cNvSpPr>
          <p:nvPr>
            <p:ph type="body" sz="quarter" idx="13"/>
          </p:nvPr>
        </p:nvSpPr>
        <p:spPr/>
        <p:txBody>
          <a:bodyPr/>
          <a:lstStyle/>
          <a:p>
            <a:r>
              <a:rPr lang="da-DK" dirty="0"/>
              <a:t>8</a:t>
            </a:r>
          </a:p>
        </p:txBody>
      </p:sp>
      <p:sp>
        <p:nvSpPr>
          <p:cNvPr id="5" name="Text Placeholder 4">
            <a:extLst>
              <a:ext uri="{FF2B5EF4-FFF2-40B4-BE49-F238E27FC236}">
                <a16:creationId xmlns:a16="http://schemas.microsoft.com/office/drawing/2014/main" id="{4BFF5BC1-501A-47DD-BC06-F9810F1969C3}"/>
              </a:ext>
            </a:extLst>
          </p:cNvPr>
          <p:cNvSpPr>
            <a:spLocks noGrp="1"/>
          </p:cNvSpPr>
          <p:nvPr>
            <p:ph type="body" sz="quarter" idx="14"/>
          </p:nvPr>
        </p:nvSpPr>
        <p:spPr/>
        <p:txBody>
          <a:bodyPr/>
          <a:lstStyle/>
          <a:p>
            <a:r>
              <a:rPr lang="da-DK" dirty="0"/>
              <a:t>Systemydelser</a:t>
            </a:r>
          </a:p>
        </p:txBody>
      </p:sp>
      <p:sp>
        <p:nvSpPr>
          <p:cNvPr id="6" name="Text Placeholder 5">
            <a:extLst>
              <a:ext uri="{FF2B5EF4-FFF2-40B4-BE49-F238E27FC236}">
                <a16:creationId xmlns:a16="http://schemas.microsoft.com/office/drawing/2014/main" id="{AF75F73D-C4AE-4374-8449-81C259D2BC19}"/>
              </a:ext>
            </a:extLst>
          </p:cNvPr>
          <p:cNvSpPr>
            <a:spLocks noGrp="1"/>
          </p:cNvSpPr>
          <p:nvPr>
            <p:ph type="body" sz="quarter" idx="15"/>
          </p:nvPr>
        </p:nvSpPr>
        <p:spPr/>
        <p:txBody>
          <a:bodyPr/>
          <a:lstStyle/>
          <a:p>
            <a:r>
              <a:rPr lang="da-DK" dirty="0"/>
              <a:t>1.471.666 </a:t>
            </a:r>
            <a:r>
              <a:rPr lang="da-DK" dirty="0" err="1"/>
              <a:t>kr</a:t>
            </a:r>
            <a:r>
              <a:rPr lang="da-DK" dirty="0"/>
              <a:t>/MW/år</a:t>
            </a:r>
          </a:p>
        </p:txBody>
      </p:sp>
      <p:sp>
        <p:nvSpPr>
          <p:cNvPr id="7" name="Text Placeholder 6">
            <a:extLst>
              <a:ext uri="{FF2B5EF4-FFF2-40B4-BE49-F238E27FC236}">
                <a16:creationId xmlns:a16="http://schemas.microsoft.com/office/drawing/2014/main" id="{A2F76305-4514-44D2-9276-97746B251763}"/>
              </a:ext>
            </a:extLst>
          </p:cNvPr>
          <p:cNvSpPr>
            <a:spLocks noGrp="1"/>
          </p:cNvSpPr>
          <p:nvPr>
            <p:ph type="body" sz="quarter" idx="16"/>
          </p:nvPr>
        </p:nvSpPr>
        <p:spPr/>
        <p:txBody>
          <a:bodyPr>
            <a:normAutofit lnSpcReduction="10000"/>
          </a:bodyPr>
          <a:lstStyle/>
          <a:p>
            <a:r>
              <a:rPr lang="da-DK" dirty="0"/>
              <a:t>Høje investeringsomkostninger</a:t>
            </a:r>
          </a:p>
        </p:txBody>
      </p:sp>
      <p:sp>
        <p:nvSpPr>
          <p:cNvPr id="8" name="Text Placeholder 7">
            <a:extLst>
              <a:ext uri="{FF2B5EF4-FFF2-40B4-BE49-F238E27FC236}">
                <a16:creationId xmlns:a16="http://schemas.microsoft.com/office/drawing/2014/main" id="{A943018F-B973-42C1-BC92-E75DFF21CCB5}"/>
              </a:ext>
            </a:extLst>
          </p:cNvPr>
          <p:cNvSpPr>
            <a:spLocks noGrp="1"/>
          </p:cNvSpPr>
          <p:nvPr>
            <p:ph type="body" sz="quarter" idx="17"/>
          </p:nvPr>
        </p:nvSpPr>
        <p:spPr/>
        <p:txBody>
          <a:bodyPr/>
          <a:lstStyle/>
          <a:p>
            <a:endParaRPr lang="da-DK"/>
          </a:p>
        </p:txBody>
      </p:sp>
      <p:sp>
        <p:nvSpPr>
          <p:cNvPr id="9" name="Text Placeholder 8">
            <a:extLst>
              <a:ext uri="{FF2B5EF4-FFF2-40B4-BE49-F238E27FC236}">
                <a16:creationId xmlns:a16="http://schemas.microsoft.com/office/drawing/2014/main" id="{B35D38D2-00D9-4CA1-B8BA-923614F16C9F}"/>
              </a:ext>
            </a:extLst>
          </p:cNvPr>
          <p:cNvSpPr>
            <a:spLocks noGrp="1"/>
          </p:cNvSpPr>
          <p:nvPr>
            <p:ph type="body" sz="quarter" idx="18"/>
          </p:nvPr>
        </p:nvSpPr>
        <p:spPr/>
        <p:txBody>
          <a:bodyPr>
            <a:normAutofit fontScale="92500" lnSpcReduction="10000"/>
          </a:bodyPr>
          <a:lstStyle/>
          <a:p>
            <a:r>
              <a:rPr lang="da-DK" dirty="0"/>
              <a:t>De første store værker ~13MW er blevet implementeret </a:t>
            </a:r>
          </a:p>
        </p:txBody>
      </p:sp>
      <p:sp>
        <p:nvSpPr>
          <p:cNvPr id="10" name="Text Placeholder 9">
            <a:extLst>
              <a:ext uri="{FF2B5EF4-FFF2-40B4-BE49-F238E27FC236}">
                <a16:creationId xmlns:a16="http://schemas.microsoft.com/office/drawing/2014/main" id="{617FC8B6-F0F9-4355-87EA-58427C9780EE}"/>
              </a:ext>
            </a:extLst>
          </p:cNvPr>
          <p:cNvSpPr>
            <a:spLocks noGrp="1"/>
          </p:cNvSpPr>
          <p:nvPr>
            <p:ph type="body" sz="quarter" idx="19"/>
          </p:nvPr>
        </p:nvSpPr>
        <p:spPr/>
        <p:txBody>
          <a:bodyPr/>
          <a:lstStyle/>
          <a:p>
            <a:endParaRPr lang="da-DK" dirty="0"/>
          </a:p>
        </p:txBody>
      </p:sp>
      <p:sp>
        <p:nvSpPr>
          <p:cNvPr id="11" name="Text Placeholder 10">
            <a:extLst>
              <a:ext uri="{FF2B5EF4-FFF2-40B4-BE49-F238E27FC236}">
                <a16:creationId xmlns:a16="http://schemas.microsoft.com/office/drawing/2014/main" id="{A243D79F-20A6-412C-8C74-2C38E6EC046A}"/>
              </a:ext>
            </a:extLst>
          </p:cNvPr>
          <p:cNvSpPr>
            <a:spLocks noGrp="1"/>
          </p:cNvSpPr>
          <p:nvPr>
            <p:ph type="body" sz="quarter" idx="20"/>
          </p:nvPr>
        </p:nvSpPr>
        <p:spPr/>
        <p:txBody>
          <a:bodyPr/>
          <a:lstStyle/>
          <a:p>
            <a:r>
              <a:rPr lang="da-DK" dirty="0"/>
              <a:t>2</a:t>
            </a:r>
          </a:p>
        </p:txBody>
      </p:sp>
      <p:sp>
        <p:nvSpPr>
          <p:cNvPr id="12" name="Text Placeholder 11">
            <a:extLst>
              <a:ext uri="{FF2B5EF4-FFF2-40B4-BE49-F238E27FC236}">
                <a16:creationId xmlns:a16="http://schemas.microsoft.com/office/drawing/2014/main" id="{126E55A1-F95B-41DA-B652-B127F5FE742E}"/>
              </a:ext>
            </a:extLst>
          </p:cNvPr>
          <p:cNvSpPr>
            <a:spLocks noGrp="1"/>
          </p:cNvSpPr>
          <p:nvPr>
            <p:ph type="body" sz="quarter" idx="21"/>
          </p:nvPr>
        </p:nvSpPr>
        <p:spPr/>
        <p:txBody>
          <a:bodyPr/>
          <a:lstStyle/>
          <a:p>
            <a:pPr marL="0" indent="0">
              <a:buNone/>
            </a:pPr>
            <a:r>
              <a:rPr lang="da-DK" dirty="0"/>
              <a:t>Brændselscellen konvertere el, varme og vand til Brint, H2, som kan bruges direkte som brændstof, eller konverteres til andre syntetiske brændstoffer. Brændselscellen operere ved en temperatur på 60-90 grader [8]. </a:t>
            </a:r>
          </a:p>
          <a:p>
            <a:endParaRPr lang="da-DK" dirty="0"/>
          </a:p>
        </p:txBody>
      </p:sp>
      <p:pic>
        <p:nvPicPr>
          <p:cNvPr id="13" name="Picture 12">
            <a:extLst>
              <a:ext uri="{FF2B5EF4-FFF2-40B4-BE49-F238E27FC236}">
                <a16:creationId xmlns:a16="http://schemas.microsoft.com/office/drawing/2014/main" id="{0A9A4517-441A-4828-8FEF-2E098FB94BB6}"/>
              </a:ext>
            </a:extLst>
          </p:cNvPr>
          <p:cNvPicPr>
            <a:picLocks noChangeAspect="1"/>
          </p:cNvPicPr>
          <p:nvPr/>
        </p:nvPicPr>
        <p:blipFill>
          <a:blip r:embed="rId2"/>
          <a:stretch>
            <a:fillRect/>
          </a:stretch>
        </p:blipFill>
        <p:spPr>
          <a:xfrm>
            <a:off x="6096000" y="3193056"/>
            <a:ext cx="5706271" cy="2372056"/>
          </a:xfrm>
          <a:prstGeom prst="rect">
            <a:avLst/>
          </a:prstGeom>
        </p:spPr>
      </p:pic>
    </p:spTree>
    <p:extLst>
      <p:ext uri="{BB962C8B-B14F-4D97-AF65-F5344CB8AC3E}">
        <p14:creationId xmlns:p14="http://schemas.microsoft.com/office/powerpoint/2010/main" val="4038782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F038-31C5-43C4-AD3B-DF86E1E7772E}"/>
              </a:ext>
            </a:extLst>
          </p:cNvPr>
          <p:cNvSpPr>
            <a:spLocks noGrp="1"/>
          </p:cNvSpPr>
          <p:nvPr>
            <p:ph type="title"/>
          </p:nvPr>
        </p:nvSpPr>
        <p:spPr/>
        <p:txBody>
          <a:bodyPr/>
          <a:lstStyle/>
          <a:p>
            <a:r>
              <a:rPr lang="da-DK" dirty="0"/>
              <a:t>Power to X – PEMEC </a:t>
            </a:r>
            <a:r>
              <a:rPr lang="da-DK" dirty="0" err="1"/>
              <a:t>Electrolyser</a:t>
            </a:r>
            <a:endParaRPr lang="da-DK" dirty="0"/>
          </a:p>
        </p:txBody>
      </p:sp>
      <p:sp>
        <p:nvSpPr>
          <p:cNvPr id="3" name="Content Placeholder 2">
            <a:extLst>
              <a:ext uri="{FF2B5EF4-FFF2-40B4-BE49-F238E27FC236}">
                <a16:creationId xmlns:a16="http://schemas.microsoft.com/office/drawing/2014/main" id="{F98C7672-C367-4EC7-BA56-036C06046B98}"/>
              </a:ext>
            </a:extLst>
          </p:cNvPr>
          <p:cNvSpPr>
            <a:spLocks noGrp="1"/>
          </p:cNvSpPr>
          <p:nvPr>
            <p:ph idx="1"/>
          </p:nvPr>
        </p:nvSpPr>
        <p:spPr/>
        <p:txBody>
          <a:bodyPr>
            <a:normAutofit fontScale="92500" lnSpcReduction="10000"/>
          </a:bodyPr>
          <a:lstStyle/>
          <a:p>
            <a:pPr marL="0" indent="0">
              <a:buNone/>
            </a:pPr>
            <a:r>
              <a:rPr lang="da-DK" sz="1800" dirty="0"/>
              <a:t>TRL </a:t>
            </a:r>
            <a:r>
              <a:rPr lang="da-DK" sz="1800" dirty="0" err="1"/>
              <a:t>level</a:t>
            </a:r>
            <a:r>
              <a:rPr lang="da-DK" sz="1800" dirty="0"/>
              <a:t> 8:</a:t>
            </a:r>
          </a:p>
          <a:p>
            <a:r>
              <a:rPr lang="da-DK" sz="1800" dirty="0"/>
              <a:t>13 MW værk installeret [10]</a:t>
            </a:r>
          </a:p>
          <a:p>
            <a:pPr marL="0" indent="0">
              <a:buNone/>
            </a:pPr>
            <a:r>
              <a:rPr lang="da-DK" sz="1800" dirty="0"/>
              <a:t>Markeder – Nuværende:</a:t>
            </a:r>
          </a:p>
          <a:p>
            <a:r>
              <a:rPr lang="da-DK" sz="1800" dirty="0"/>
              <a:t>Ingen implementering i Danmark </a:t>
            </a:r>
          </a:p>
          <a:p>
            <a:pPr marL="0" indent="0">
              <a:buNone/>
            </a:pPr>
            <a:r>
              <a:rPr lang="da-DK" sz="1800" dirty="0"/>
              <a:t>Markeder – Fremtidige </a:t>
            </a:r>
          </a:p>
          <a:p>
            <a:r>
              <a:rPr lang="da-DK" sz="1800" dirty="0"/>
              <a:t>FFR, FCR, FRR</a:t>
            </a:r>
          </a:p>
          <a:p>
            <a:pPr marL="0" indent="0">
              <a:buNone/>
            </a:pPr>
            <a:r>
              <a:rPr lang="da-DK" sz="1800" dirty="0"/>
              <a:t>Fordele [8]:</a:t>
            </a:r>
          </a:p>
          <a:p>
            <a:r>
              <a:rPr lang="da-DK" sz="1800" dirty="0"/>
              <a:t>Hurtig regulering (0-100% på under et sekund)</a:t>
            </a:r>
          </a:p>
          <a:p>
            <a:r>
              <a:rPr lang="da-DK" sz="1800" dirty="0"/>
              <a:t>MW skala værker tilgængelige </a:t>
            </a:r>
          </a:p>
          <a:p>
            <a:r>
              <a:rPr lang="da-DK" sz="1800" dirty="0"/>
              <a:t>Forholdsvis høj virkningsgrad </a:t>
            </a:r>
          </a:p>
          <a:p>
            <a:pPr marL="0" indent="0">
              <a:buNone/>
            </a:pPr>
            <a:r>
              <a:rPr lang="da-DK" sz="1800" dirty="0"/>
              <a:t>Ulemper [8]:</a:t>
            </a:r>
          </a:p>
          <a:p>
            <a:r>
              <a:rPr lang="da-DK" sz="1800" dirty="0"/>
              <a:t>Høje investerings omkostninger </a:t>
            </a:r>
          </a:p>
          <a:p>
            <a:r>
              <a:rPr lang="da-DK" sz="1800" dirty="0"/>
              <a:t>Usikkerhed omkring levetid </a:t>
            </a:r>
          </a:p>
          <a:p>
            <a:pPr marL="0" indent="0">
              <a:buNone/>
            </a:pPr>
            <a:endParaRPr lang="da-DK" sz="1800" dirty="0"/>
          </a:p>
        </p:txBody>
      </p:sp>
      <p:sp>
        <p:nvSpPr>
          <p:cNvPr id="4" name="Slide Number Placeholder 3">
            <a:extLst>
              <a:ext uri="{FF2B5EF4-FFF2-40B4-BE49-F238E27FC236}">
                <a16:creationId xmlns:a16="http://schemas.microsoft.com/office/drawing/2014/main" id="{012B488C-06FB-4FB6-9FCA-57EEB404D562}"/>
              </a:ext>
            </a:extLst>
          </p:cNvPr>
          <p:cNvSpPr>
            <a:spLocks noGrp="1"/>
          </p:cNvSpPr>
          <p:nvPr>
            <p:ph type="sldNum" sz="quarter" idx="12"/>
          </p:nvPr>
        </p:nvSpPr>
        <p:spPr/>
        <p:txBody>
          <a:bodyPr/>
          <a:lstStyle/>
          <a:p>
            <a:fld id="{EC1A8527-42D9-4340-9A94-54E4DA14DCC4}" type="slidenum">
              <a:rPr lang="en-US" smtClean="0"/>
              <a:t>22</a:t>
            </a:fld>
            <a:endParaRPr lang="en-US"/>
          </a:p>
        </p:txBody>
      </p:sp>
    </p:spTree>
    <p:extLst>
      <p:ext uri="{BB962C8B-B14F-4D97-AF65-F5344CB8AC3E}">
        <p14:creationId xmlns:p14="http://schemas.microsoft.com/office/powerpoint/2010/main" val="1180928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D408-FFAF-42A5-8C8F-BC40E2277076}"/>
              </a:ext>
            </a:extLst>
          </p:cNvPr>
          <p:cNvSpPr>
            <a:spLocks noGrp="1"/>
          </p:cNvSpPr>
          <p:nvPr>
            <p:ph type="title"/>
          </p:nvPr>
        </p:nvSpPr>
        <p:spPr/>
        <p:txBody>
          <a:bodyPr/>
          <a:lstStyle/>
          <a:p>
            <a:r>
              <a:rPr lang="da-DK" dirty="0"/>
              <a:t>Power to X - Solid </a:t>
            </a:r>
            <a:r>
              <a:rPr lang="da-DK" dirty="0" err="1"/>
              <a:t>Oxide</a:t>
            </a:r>
            <a:r>
              <a:rPr lang="da-DK" dirty="0"/>
              <a:t> </a:t>
            </a:r>
            <a:r>
              <a:rPr lang="da-DK" dirty="0" err="1"/>
              <a:t>Electrolyser</a:t>
            </a:r>
            <a:r>
              <a:rPr lang="da-DK" dirty="0"/>
              <a:t> Cell</a:t>
            </a:r>
          </a:p>
        </p:txBody>
      </p:sp>
      <p:sp>
        <p:nvSpPr>
          <p:cNvPr id="3" name="Text Placeholder 2">
            <a:extLst>
              <a:ext uri="{FF2B5EF4-FFF2-40B4-BE49-F238E27FC236}">
                <a16:creationId xmlns:a16="http://schemas.microsoft.com/office/drawing/2014/main" id="{2E894ACE-44BF-46DF-AB3A-FC94B29F7C97}"/>
              </a:ext>
            </a:extLst>
          </p:cNvPr>
          <p:cNvSpPr>
            <a:spLocks noGrp="1"/>
          </p:cNvSpPr>
          <p:nvPr>
            <p:ph type="body" sz="quarter" idx="13"/>
          </p:nvPr>
        </p:nvSpPr>
        <p:spPr/>
        <p:txBody>
          <a:bodyPr/>
          <a:lstStyle/>
          <a:p>
            <a:r>
              <a:rPr lang="da-DK" dirty="0"/>
              <a:t>7</a:t>
            </a:r>
          </a:p>
        </p:txBody>
      </p:sp>
      <p:sp>
        <p:nvSpPr>
          <p:cNvPr id="4" name="Text Placeholder 3">
            <a:extLst>
              <a:ext uri="{FF2B5EF4-FFF2-40B4-BE49-F238E27FC236}">
                <a16:creationId xmlns:a16="http://schemas.microsoft.com/office/drawing/2014/main" id="{34DFE8E7-C122-483F-A68A-4842643C8CBD}"/>
              </a:ext>
            </a:extLst>
          </p:cNvPr>
          <p:cNvSpPr>
            <a:spLocks noGrp="1"/>
          </p:cNvSpPr>
          <p:nvPr>
            <p:ph type="body" sz="quarter" idx="14"/>
          </p:nvPr>
        </p:nvSpPr>
        <p:spPr/>
        <p:txBody>
          <a:bodyPr/>
          <a:lstStyle/>
          <a:p>
            <a:r>
              <a:rPr lang="da-DK" dirty="0"/>
              <a:t>Systemydelser</a:t>
            </a:r>
          </a:p>
        </p:txBody>
      </p:sp>
      <p:sp>
        <p:nvSpPr>
          <p:cNvPr id="5" name="Text Placeholder 4">
            <a:extLst>
              <a:ext uri="{FF2B5EF4-FFF2-40B4-BE49-F238E27FC236}">
                <a16:creationId xmlns:a16="http://schemas.microsoft.com/office/drawing/2014/main" id="{9C62E12A-AC0F-4EC1-A400-C00A829B6D96}"/>
              </a:ext>
            </a:extLst>
          </p:cNvPr>
          <p:cNvSpPr>
            <a:spLocks noGrp="1"/>
          </p:cNvSpPr>
          <p:nvPr>
            <p:ph type="body" sz="quarter" idx="15"/>
          </p:nvPr>
        </p:nvSpPr>
        <p:spPr/>
        <p:txBody>
          <a:bodyPr/>
          <a:lstStyle/>
          <a:p>
            <a:r>
              <a:rPr lang="da-DK" dirty="0"/>
              <a:t>1.561.666 </a:t>
            </a:r>
            <a:r>
              <a:rPr lang="da-DK" dirty="0" err="1"/>
              <a:t>kr</a:t>
            </a:r>
            <a:r>
              <a:rPr lang="da-DK" dirty="0"/>
              <a:t>/MW/år</a:t>
            </a:r>
          </a:p>
        </p:txBody>
      </p:sp>
      <p:sp>
        <p:nvSpPr>
          <p:cNvPr id="6" name="Text Placeholder 5">
            <a:extLst>
              <a:ext uri="{FF2B5EF4-FFF2-40B4-BE49-F238E27FC236}">
                <a16:creationId xmlns:a16="http://schemas.microsoft.com/office/drawing/2014/main" id="{E34F397C-57C5-427C-822E-1B82531F130A}"/>
              </a:ext>
            </a:extLst>
          </p:cNvPr>
          <p:cNvSpPr>
            <a:spLocks noGrp="1"/>
          </p:cNvSpPr>
          <p:nvPr>
            <p:ph type="body" sz="quarter" idx="16"/>
          </p:nvPr>
        </p:nvSpPr>
        <p:spPr/>
        <p:txBody>
          <a:bodyPr>
            <a:normAutofit fontScale="70000" lnSpcReduction="20000"/>
          </a:bodyPr>
          <a:lstStyle/>
          <a:p>
            <a:r>
              <a:rPr lang="da-DK" dirty="0"/>
              <a:t>Umoden teknologi</a:t>
            </a:r>
          </a:p>
          <a:p>
            <a:r>
              <a:rPr lang="da-DK" dirty="0"/>
              <a:t>Ingen stører værker i drift </a:t>
            </a:r>
          </a:p>
        </p:txBody>
      </p:sp>
      <p:sp>
        <p:nvSpPr>
          <p:cNvPr id="7" name="Text Placeholder 6">
            <a:extLst>
              <a:ext uri="{FF2B5EF4-FFF2-40B4-BE49-F238E27FC236}">
                <a16:creationId xmlns:a16="http://schemas.microsoft.com/office/drawing/2014/main" id="{879CA213-5288-4BF7-BC71-A5BB4610D804}"/>
              </a:ext>
            </a:extLst>
          </p:cNvPr>
          <p:cNvSpPr>
            <a:spLocks noGrp="1"/>
          </p:cNvSpPr>
          <p:nvPr>
            <p:ph type="body" sz="quarter" idx="17"/>
          </p:nvPr>
        </p:nvSpPr>
        <p:spPr/>
        <p:txBody>
          <a:bodyPr/>
          <a:lstStyle/>
          <a:p>
            <a:endParaRPr lang="da-DK"/>
          </a:p>
        </p:txBody>
      </p:sp>
      <p:sp>
        <p:nvSpPr>
          <p:cNvPr id="8" name="Text Placeholder 7">
            <a:extLst>
              <a:ext uri="{FF2B5EF4-FFF2-40B4-BE49-F238E27FC236}">
                <a16:creationId xmlns:a16="http://schemas.microsoft.com/office/drawing/2014/main" id="{EA7355E9-6686-4E34-A6AE-5F27B07F6E04}"/>
              </a:ext>
            </a:extLst>
          </p:cNvPr>
          <p:cNvSpPr>
            <a:spLocks noGrp="1"/>
          </p:cNvSpPr>
          <p:nvPr>
            <p:ph type="body" sz="quarter" idx="18"/>
          </p:nvPr>
        </p:nvSpPr>
        <p:spPr/>
        <p:txBody>
          <a:bodyPr/>
          <a:lstStyle/>
          <a:p>
            <a:r>
              <a:rPr lang="da-DK" dirty="0"/>
              <a:t>Små testsystemer af ~50kW</a:t>
            </a:r>
          </a:p>
        </p:txBody>
      </p:sp>
      <p:sp>
        <p:nvSpPr>
          <p:cNvPr id="9" name="Text Placeholder 8">
            <a:extLst>
              <a:ext uri="{FF2B5EF4-FFF2-40B4-BE49-F238E27FC236}">
                <a16:creationId xmlns:a16="http://schemas.microsoft.com/office/drawing/2014/main" id="{655C4B5F-8772-461F-ACDE-EB5399295FC1}"/>
              </a:ext>
            </a:extLst>
          </p:cNvPr>
          <p:cNvSpPr>
            <a:spLocks noGrp="1"/>
          </p:cNvSpPr>
          <p:nvPr>
            <p:ph type="body" sz="quarter" idx="19"/>
          </p:nvPr>
        </p:nvSpPr>
        <p:spPr/>
        <p:txBody>
          <a:bodyPr/>
          <a:lstStyle/>
          <a:p>
            <a:endParaRPr lang="da-DK"/>
          </a:p>
        </p:txBody>
      </p:sp>
      <p:sp>
        <p:nvSpPr>
          <p:cNvPr id="10" name="Text Placeholder 9">
            <a:extLst>
              <a:ext uri="{FF2B5EF4-FFF2-40B4-BE49-F238E27FC236}">
                <a16:creationId xmlns:a16="http://schemas.microsoft.com/office/drawing/2014/main" id="{F3EAD377-CD3A-4CB5-ABAE-4E92672434A5}"/>
              </a:ext>
            </a:extLst>
          </p:cNvPr>
          <p:cNvSpPr>
            <a:spLocks noGrp="1"/>
          </p:cNvSpPr>
          <p:nvPr>
            <p:ph type="body" sz="quarter" idx="20"/>
          </p:nvPr>
        </p:nvSpPr>
        <p:spPr/>
        <p:txBody>
          <a:bodyPr/>
          <a:lstStyle/>
          <a:p>
            <a:r>
              <a:rPr lang="da-DK" dirty="0"/>
              <a:t>1</a:t>
            </a:r>
          </a:p>
        </p:txBody>
      </p:sp>
      <p:sp>
        <p:nvSpPr>
          <p:cNvPr id="11" name="Text Placeholder 10">
            <a:extLst>
              <a:ext uri="{FF2B5EF4-FFF2-40B4-BE49-F238E27FC236}">
                <a16:creationId xmlns:a16="http://schemas.microsoft.com/office/drawing/2014/main" id="{7DFF83DC-8924-4222-AA00-17820E7BB9CA}"/>
              </a:ext>
            </a:extLst>
          </p:cNvPr>
          <p:cNvSpPr>
            <a:spLocks noGrp="1"/>
          </p:cNvSpPr>
          <p:nvPr>
            <p:ph type="body" sz="quarter" idx="21"/>
          </p:nvPr>
        </p:nvSpPr>
        <p:spPr/>
        <p:txBody>
          <a:bodyPr/>
          <a:lstStyle/>
          <a:p>
            <a:pPr marL="0" indent="0">
              <a:buNone/>
            </a:pPr>
            <a:r>
              <a:rPr lang="da-DK" dirty="0"/>
              <a:t>Brændselscellen konvertere el, varme og vand til Brint, H2, som kan bruges direkte som brændstof, eller konverteres til andre syntetiske brændstoffer. Brændselscellen operere ved en temperatur på ca. 850 grader [8]. </a:t>
            </a:r>
          </a:p>
        </p:txBody>
      </p:sp>
      <p:sp>
        <p:nvSpPr>
          <p:cNvPr id="12" name="Slide Number Placeholder 11">
            <a:extLst>
              <a:ext uri="{FF2B5EF4-FFF2-40B4-BE49-F238E27FC236}">
                <a16:creationId xmlns:a16="http://schemas.microsoft.com/office/drawing/2014/main" id="{60243B19-0CDD-4741-8156-30E2FCBB1C7B}"/>
              </a:ext>
            </a:extLst>
          </p:cNvPr>
          <p:cNvSpPr>
            <a:spLocks noGrp="1"/>
          </p:cNvSpPr>
          <p:nvPr>
            <p:ph type="sldNum" sz="quarter" idx="12"/>
          </p:nvPr>
        </p:nvSpPr>
        <p:spPr/>
        <p:txBody>
          <a:bodyPr/>
          <a:lstStyle/>
          <a:p>
            <a:fld id="{EC1A8527-42D9-4340-9A94-54E4DA14DCC4}" type="slidenum">
              <a:rPr lang="en-US" smtClean="0"/>
              <a:t>23</a:t>
            </a:fld>
            <a:endParaRPr lang="en-US" dirty="0"/>
          </a:p>
        </p:txBody>
      </p:sp>
      <p:pic>
        <p:nvPicPr>
          <p:cNvPr id="13" name="Picture 12">
            <a:extLst>
              <a:ext uri="{FF2B5EF4-FFF2-40B4-BE49-F238E27FC236}">
                <a16:creationId xmlns:a16="http://schemas.microsoft.com/office/drawing/2014/main" id="{C03E61B3-036D-4338-8902-870B7EFEFCEC}"/>
              </a:ext>
            </a:extLst>
          </p:cNvPr>
          <p:cNvPicPr>
            <a:picLocks noChangeAspect="1"/>
          </p:cNvPicPr>
          <p:nvPr/>
        </p:nvPicPr>
        <p:blipFill>
          <a:blip r:embed="rId2"/>
          <a:stretch>
            <a:fillRect/>
          </a:stretch>
        </p:blipFill>
        <p:spPr>
          <a:xfrm>
            <a:off x="6134096" y="2839942"/>
            <a:ext cx="4849644" cy="2119869"/>
          </a:xfrm>
          <a:prstGeom prst="rect">
            <a:avLst/>
          </a:prstGeom>
        </p:spPr>
      </p:pic>
    </p:spTree>
    <p:extLst>
      <p:ext uri="{BB962C8B-B14F-4D97-AF65-F5344CB8AC3E}">
        <p14:creationId xmlns:p14="http://schemas.microsoft.com/office/powerpoint/2010/main" val="215813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BA88-9B2F-4C94-B5BC-8F72A20BB3EE}"/>
              </a:ext>
            </a:extLst>
          </p:cNvPr>
          <p:cNvSpPr>
            <a:spLocks noGrp="1"/>
          </p:cNvSpPr>
          <p:nvPr>
            <p:ph type="title"/>
          </p:nvPr>
        </p:nvSpPr>
        <p:spPr/>
        <p:txBody>
          <a:bodyPr/>
          <a:lstStyle/>
          <a:p>
            <a:r>
              <a:rPr lang="da-DK" dirty="0"/>
              <a:t>Power to X - Solid </a:t>
            </a:r>
            <a:r>
              <a:rPr lang="da-DK" dirty="0" err="1"/>
              <a:t>Oxide</a:t>
            </a:r>
            <a:r>
              <a:rPr lang="da-DK" dirty="0"/>
              <a:t> </a:t>
            </a:r>
            <a:r>
              <a:rPr lang="da-DK" dirty="0" err="1"/>
              <a:t>Electrolyser</a:t>
            </a:r>
            <a:r>
              <a:rPr lang="da-DK" dirty="0"/>
              <a:t> Cell</a:t>
            </a:r>
          </a:p>
        </p:txBody>
      </p:sp>
      <p:sp>
        <p:nvSpPr>
          <p:cNvPr id="3" name="Content Placeholder 2">
            <a:extLst>
              <a:ext uri="{FF2B5EF4-FFF2-40B4-BE49-F238E27FC236}">
                <a16:creationId xmlns:a16="http://schemas.microsoft.com/office/drawing/2014/main" id="{0FE9E5A5-53A4-46A4-B2B4-125B5C316B61}"/>
              </a:ext>
            </a:extLst>
          </p:cNvPr>
          <p:cNvSpPr>
            <a:spLocks noGrp="1"/>
          </p:cNvSpPr>
          <p:nvPr>
            <p:ph idx="1"/>
          </p:nvPr>
        </p:nvSpPr>
        <p:spPr/>
        <p:txBody>
          <a:bodyPr>
            <a:normAutofit fontScale="77500" lnSpcReduction="20000"/>
          </a:bodyPr>
          <a:lstStyle/>
          <a:p>
            <a:pPr marL="0" indent="0">
              <a:buNone/>
            </a:pPr>
            <a:r>
              <a:rPr lang="en-US" sz="1800" dirty="0" err="1"/>
              <a:t>Markeder</a:t>
            </a:r>
            <a:r>
              <a:rPr lang="en-US" sz="1800" dirty="0"/>
              <a:t> - </a:t>
            </a:r>
            <a:r>
              <a:rPr lang="en-US" sz="1800" dirty="0" err="1"/>
              <a:t>Nuværende</a:t>
            </a:r>
            <a:r>
              <a:rPr lang="en-US" sz="1800" dirty="0"/>
              <a:t>:</a:t>
            </a:r>
          </a:p>
          <a:p>
            <a:r>
              <a:rPr lang="en-US" sz="1800" dirty="0"/>
              <a:t>Ingen </a:t>
            </a:r>
            <a:r>
              <a:rPr lang="en-US" sz="1800" dirty="0" err="1"/>
              <a:t>implementering</a:t>
            </a:r>
            <a:r>
              <a:rPr lang="en-US" sz="1800" dirty="0"/>
              <a:t> I </a:t>
            </a:r>
            <a:r>
              <a:rPr lang="en-US" sz="1800" dirty="0" err="1"/>
              <a:t>Danamark</a:t>
            </a:r>
            <a:r>
              <a:rPr lang="en-US" sz="1800" dirty="0"/>
              <a:t> </a:t>
            </a:r>
          </a:p>
          <a:p>
            <a:pPr marL="0" indent="0">
              <a:buNone/>
            </a:pPr>
            <a:r>
              <a:rPr lang="en-US" sz="1800" dirty="0" err="1"/>
              <a:t>Markeder</a:t>
            </a:r>
            <a:r>
              <a:rPr lang="en-US" sz="1800" dirty="0"/>
              <a:t> – </a:t>
            </a:r>
            <a:r>
              <a:rPr lang="en-US" sz="1800" dirty="0" err="1"/>
              <a:t>Fremtidige</a:t>
            </a:r>
            <a:r>
              <a:rPr lang="en-US" sz="1800" dirty="0"/>
              <a:t>:</a:t>
            </a:r>
          </a:p>
          <a:p>
            <a:r>
              <a:rPr lang="en-US" sz="1800" dirty="0" err="1"/>
              <a:t>Teknologien</a:t>
            </a:r>
            <a:r>
              <a:rPr lang="en-US" sz="1800" dirty="0"/>
              <a:t> </a:t>
            </a:r>
            <a:r>
              <a:rPr lang="en-US" sz="1800" dirty="0" err="1"/>
              <a:t>kan</a:t>
            </a:r>
            <a:r>
              <a:rPr lang="en-US" sz="1800" dirty="0"/>
              <a:t> lever </a:t>
            </a:r>
            <a:r>
              <a:rPr lang="en-US" sz="1800" dirty="0" err="1"/>
              <a:t>hurtig</a:t>
            </a:r>
            <a:r>
              <a:rPr lang="en-US" sz="1800" dirty="0"/>
              <a:t> </a:t>
            </a:r>
            <a:r>
              <a:rPr lang="en-US" sz="1800" dirty="0" err="1"/>
              <a:t>regulering</a:t>
            </a:r>
            <a:r>
              <a:rPr lang="en-US" sz="1800" dirty="0"/>
              <a:t> og </a:t>
            </a:r>
            <a:r>
              <a:rPr lang="en-US" sz="1800" dirty="0" err="1"/>
              <a:t>er</a:t>
            </a:r>
            <a:r>
              <a:rPr lang="en-US" sz="1800" dirty="0"/>
              <a:t> </a:t>
            </a:r>
            <a:r>
              <a:rPr lang="en-US" sz="1800" dirty="0" err="1"/>
              <a:t>derfor</a:t>
            </a:r>
            <a:r>
              <a:rPr lang="en-US" sz="1800" dirty="0"/>
              <a:t> relevant op FFR,FCR og FRR </a:t>
            </a:r>
            <a:r>
              <a:rPr lang="en-US" sz="1800" dirty="0" err="1"/>
              <a:t>markedet</a:t>
            </a:r>
            <a:endParaRPr lang="en-US" sz="1800" dirty="0"/>
          </a:p>
          <a:p>
            <a:pPr marL="0" indent="0">
              <a:buNone/>
            </a:pPr>
            <a:r>
              <a:rPr lang="da-DK" sz="1800" dirty="0"/>
              <a:t>Fordele:</a:t>
            </a:r>
          </a:p>
          <a:p>
            <a:r>
              <a:rPr lang="da-DK" sz="1800" dirty="0"/>
              <a:t>Hurtig regulering </a:t>
            </a:r>
          </a:p>
          <a:p>
            <a:r>
              <a:rPr lang="da-DK" sz="1800" dirty="0"/>
              <a:t>Mulighed for at operere I “</a:t>
            </a:r>
            <a:r>
              <a:rPr lang="da-DK" sz="1800" dirty="0" err="1"/>
              <a:t>Reverse</a:t>
            </a:r>
            <a:r>
              <a:rPr lang="da-DK" sz="1800" dirty="0"/>
              <a:t> mode” og derved producer el </a:t>
            </a:r>
          </a:p>
          <a:p>
            <a:pPr marL="0" indent="0">
              <a:buNone/>
            </a:pPr>
            <a:r>
              <a:rPr lang="da-DK" sz="1800" dirty="0"/>
              <a:t>Ulemper</a:t>
            </a:r>
          </a:p>
          <a:p>
            <a:r>
              <a:rPr lang="da-DK" sz="1800" dirty="0"/>
              <a:t>Teknologien er ikke demonstreret i stører skala</a:t>
            </a:r>
          </a:p>
          <a:p>
            <a:r>
              <a:rPr lang="da-DK" sz="1800" dirty="0"/>
              <a:t>Begrænset levetid</a:t>
            </a:r>
            <a:endParaRPr lang="en-US" sz="2200" dirty="0"/>
          </a:p>
          <a:p>
            <a:pPr marL="0" indent="0">
              <a:buNone/>
            </a:pPr>
            <a:r>
              <a:rPr lang="en-US" sz="1800" dirty="0"/>
              <a:t>This technology has been demonstrated at a level of 50 kW during 2017 and developers expect it to be</a:t>
            </a:r>
            <a:br>
              <a:rPr lang="en-US" sz="1800" dirty="0"/>
            </a:br>
            <a:r>
              <a:rPr lang="en-US" sz="1800" dirty="0"/>
              <a:t>commercially available from around 2020 on a scale in the order of 300 Nm3/h, corresponding to roughly 1</a:t>
            </a:r>
            <a:br>
              <a:rPr lang="en-US" sz="1800" dirty="0"/>
            </a:br>
            <a:r>
              <a:rPr lang="en-US" sz="1800" dirty="0"/>
              <a:t>MW plant size [8]</a:t>
            </a:r>
          </a:p>
          <a:p>
            <a:pPr marL="0" indent="0">
              <a:buNone/>
            </a:pPr>
            <a:r>
              <a:rPr lang="en-US" sz="1800" dirty="0"/>
              <a:t>The cells have fast regulation abilities (from 0% to 100% power in few seconds) if the cell temperature is</a:t>
            </a:r>
            <a:br>
              <a:rPr lang="en-US" sz="1800" dirty="0"/>
            </a:br>
            <a:r>
              <a:rPr lang="en-US" sz="1800" dirty="0"/>
              <a:t>kept at the operating temperature. If the SOEC is cold in idle state, the start-up time could be several hours</a:t>
            </a:r>
            <a:br>
              <a:rPr lang="en-US" sz="1800" dirty="0"/>
            </a:br>
            <a:r>
              <a:rPr lang="en-US" sz="1800" dirty="0"/>
              <a:t>depending on the design and fabrication of cell and stack. However, different operation and insulation</a:t>
            </a:r>
            <a:br>
              <a:rPr lang="en-US" sz="1800" dirty="0"/>
            </a:br>
            <a:r>
              <a:rPr lang="en-US" sz="1800" dirty="0"/>
              <a:t>strategies can be applied in the SOEC-plant to keep the plant close to operation temperature also when</a:t>
            </a:r>
            <a:br>
              <a:rPr lang="en-US" sz="1800" dirty="0"/>
            </a:br>
            <a:r>
              <a:rPr lang="en-US" sz="1800" dirty="0"/>
              <a:t>idle. [8]</a:t>
            </a:r>
            <a:br>
              <a:rPr lang="en-US" sz="1800" dirty="0"/>
            </a:br>
            <a:endParaRPr lang="en-US" sz="1800" dirty="0"/>
          </a:p>
          <a:p>
            <a:pPr marL="0" indent="0">
              <a:buNone/>
            </a:pPr>
            <a:endParaRPr lang="da-DK" sz="1400" dirty="0"/>
          </a:p>
        </p:txBody>
      </p:sp>
      <p:sp>
        <p:nvSpPr>
          <p:cNvPr id="4" name="Slide Number Placeholder 3">
            <a:extLst>
              <a:ext uri="{FF2B5EF4-FFF2-40B4-BE49-F238E27FC236}">
                <a16:creationId xmlns:a16="http://schemas.microsoft.com/office/drawing/2014/main" id="{C442AE18-41A9-4889-8352-5086D0C386E0}"/>
              </a:ext>
            </a:extLst>
          </p:cNvPr>
          <p:cNvSpPr>
            <a:spLocks noGrp="1"/>
          </p:cNvSpPr>
          <p:nvPr>
            <p:ph type="sldNum" sz="quarter" idx="12"/>
          </p:nvPr>
        </p:nvSpPr>
        <p:spPr/>
        <p:txBody>
          <a:bodyPr/>
          <a:lstStyle/>
          <a:p>
            <a:fld id="{EC1A8527-42D9-4340-9A94-54E4DA14DCC4}" type="slidenum">
              <a:rPr lang="en-US" smtClean="0"/>
              <a:t>24</a:t>
            </a:fld>
            <a:endParaRPr lang="en-US"/>
          </a:p>
        </p:txBody>
      </p:sp>
    </p:spTree>
    <p:extLst>
      <p:ext uri="{BB962C8B-B14F-4D97-AF65-F5344CB8AC3E}">
        <p14:creationId xmlns:p14="http://schemas.microsoft.com/office/powerpoint/2010/main" val="625504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B63C-0859-4CB0-82F6-6D74E5B47D66}"/>
              </a:ext>
            </a:extLst>
          </p:cNvPr>
          <p:cNvSpPr>
            <a:spLocks noGrp="1"/>
          </p:cNvSpPr>
          <p:nvPr>
            <p:ph type="title"/>
          </p:nvPr>
        </p:nvSpPr>
        <p:spPr/>
        <p:txBody>
          <a:bodyPr/>
          <a:lstStyle/>
          <a:p>
            <a:r>
              <a:rPr lang="da-DK" dirty="0"/>
              <a:t>Power to X – </a:t>
            </a:r>
            <a:r>
              <a:rPr lang="da-DK" dirty="0" err="1"/>
              <a:t>Methanol</a:t>
            </a:r>
            <a:r>
              <a:rPr lang="da-DK" dirty="0"/>
              <a:t> from power </a:t>
            </a:r>
          </a:p>
        </p:txBody>
      </p:sp>
      <p:sp>
        <p:nvSpPr>
          <p:cNvPr id="3" name="Slide Number Placeholder 2">
            <a:extLst>
              <a:ext uri="{FF2B5EF4-FFF2-40B4-BE49-F238E27FC236}">
                <a16:creationId xmlns:a16="http://schemas.microsoft.com/office/drawing/2014/main" id="{B2EEF64E-8291-463E-B527-899765959E15}"/>
              </a:ext>
            </a:extLst>
          </p:cNvPr>
          <p:cNvSpPr>
            <a:spLocks noGrp="1"/>
          </p:cNvSpPr>
          <p:nvPr>
            <p:ph type="sldNum" sz="quarter" idx="12"/>
          </p:nvPr>
        </p:nvSpPr>
        <p:spPr/>
        <p:txBody>
          <a:bodyPr/>
          <a:lstStyle/>
          <a:p>
            <a:fld id="{EC1A8527-42D9-4340-9A94-54E4DA14DCC4}" type="slidenum">
              <a:rPr lang="en-US" smtClean="0"/>
              <a:t>25</a:t>
            </a:fld>
            <a:endParaRPr lang="en-US"/>
          </a:p>
        </p:txBody>
      </p:sp>
      <p:sp>
        <p:nvSpPr>
          <p:cNvPr id="4" name="Text Placeholder 3">
            <a:extLst>
              <a:ext uri="{FF2B5EF4-FFF2-40B4-BE49-F238E27FC236}">
                <a16:creationId xmlns:a16="http://schemas.microsoft.com/office/drawing/2014/main" id="{EF4BE02A-FB12-4F9D-920E-521F9CA9994A}"/>
              </a:ext>
            </a:extLst>
          </p:cNvPr>
          <p:cNvSpPr>
            <a:spLocks noGrp="1"/>
          </p:cNvSpPr>
          <p:nvPr>
            <p:ph type="body" sz="quarter" idx="13"/>
          </p:nvPr>
        </p:nvSpPr>
        <p:spPr/>
        <p:txBody>
          <a:bodyPr/>
          <a:lstStyle/>
          <a:p>
            <a:r>
              <a:rPr lang="da-DK" dirty="0"/>
              <a:t>7</a:t>
            </a:r>
          </a:p>
        </p:txBody>
      </p:sp>
      <p:sp>
        <p:nvSpPr>
          <p:cNvPr id="5" name="Text Placeholder 4">
            <a:extLst>
              <a:ext uri="{FF2B5EF4-FFF2-40B4-BE49-F238E27FC236}">
                <a16:creationId xmlns:a16="http://schemas.microsoft.com/office/drawing/2014/main" id="{D1BEE7BC-004E-400E-BA4E-8D34238C5594}"/>
              </a:ext>
            </a:extLst>
          </p:cNvPr>
          <p:cNvSpPr>
            <a:spLocks noGrp="1"/>
          </p:cNvSpPr>
          <p:nvPr>
            <p:ph type="body" sz="quarter" idx="14"/>
          </p:nvPr>
        </p:nvSpPr>
        <p:spPr/>
        <p:txBody>
          <a:bodyPr/>
          <a:lstStyle/>
          <a:p>
            <a:r>
              <a:rPr lang="da-DK" dirty="0"/>
              <a:t>El marked</a:t>
            </a:r>
          </a:p>
        </p:txBody>
      </p:sp>
      <p:sp>
        <p:nvSpPr>
          <p:cNvPr id="6" name="Text Placeholder 5">
            <a:extLst>
              <a:ext uri="{FF2B5EF4-FFF2-40B4-BE49-F238E27FC236}">
                <a16:creationId xmlns:a16="http://schemas.microsoft.com/office/drawing/2014/main" id="{C03342D9-BDA8-4D42-BCBB-5119F76C65AF}"/>
              </a:ext>
            </a:extLst>
          </p:cNvPr>
          <p:cNvSpPr>
            <a:spLocks noGrp="1"/>
          </p:cNvSpPr>
          <p:nvPr>
            <p:ph type="body" sz="quarter" idx="15"/>
          </p:nvPr>
        </p:nvSpPr>
        <p:spPr/>
        <p:txBody>
          <a:bodyPr/>
          <a:lstStyle/>
          <a:p>
            <a:r>
              <a:rPr lang="da-DK" dirty="0"/>
              <a:t>-1.706.890 </a:t>
            </a:r>
            <a:r>
              <a:rPr lang="da-DK" dirty="0" err="1"/>
              <a:t>kr</a:t>
            </a:r>
            <a:r>
              <a:rPr lang="da-DK" dirty="0"/>
              <a:t>/MW/år</a:t>
            </a:r>
          </a:p>
        </p:txBody>
      </p:sp>
      <p:sp>
        <p:nvSpPr>
          <p:cNvPr id="7" name="Text Placeholder 6">
            <a:extLst>
              <a:ext uri="{FF2B5EF4-FFF2-40B4-BE49-F238E27FC236}">
                <a16:creationId xmlns:a16="http://schemas.microsoft.com/office/drawing/2014/main" id="{0EE2C4A1-C652-4F0A-98F5-C4AC8B8D958D}"/>
              </a:ext>
            </a:extLst>
          </p:cNvPr>
          <p:cNvSpPr>
            <a:spLocks noGrp="1"/>
          </p:cNvSpPr>
          <p:nvPr>
            <p:ph type="body" sz="quarter" idx="16"/>
          </p:nvPr>
        </p:nvSpPr>
        <p:spPr/>
        <p:txBody>
          <a:bodyPr>
            <a:normAutofit fontScale="70000" lnSpcReduction="20000"/>
          </a:bodyPr>
          <a:lstStyle/>
          <a:p>
            <a:r>
              <a:rPr lang="da-DK" dirty="0"/>
              <a:t>Begrænset adgang til CO2 og H2</a:t>
            </a:r>
            <a:br>
              <a:rPr lang="da-DK" dirty="0"/>
            </a:br>
            <a:r>
              <a:rPr lang="da-DK" dirty="0"/>
              <a:t>Umoden teknologi </a:t>
            </a:r>
            <a:br>
              <a:rPr lang="da-DK" dirty="0"/>
            </a:br>
            <a:r>
              <a:rPr lang="da-DK" dirty="0"/>
              <a:t>Syntese stadie er ikke fleksibelt </a:t>
            </a:r>
          </a:p>
        </p:txBody>
      </p:sp>
      <p:sp>
        <p:nvSpPr>
          <p:cNvPr id="8" name="Text Placeholder 7">
            <a:extLst>
              <a:ext uri="{FF2B5EF4-FFF2-40B4-BE49-F238E27FC236}">
                <a16:creationId xmlns:a16="http://schemas.microsoft.com/office/drawing/2014/main" id="{1B5379A3-3749-4DA7-88C0-3FE0DBEF87B7}"/>
              </a:ext>
            </a:extLst>
          </p:cNvPr>
          <p:cNvSpPr>
            <a:spLocks noGrp="1"/>
          </p:cNvSpPr>
          <p:nvPr>
            <p:ph type="body" sz="quarter" idx="17"/>
          </p:nvPr>
        </p:nvSpPr>
        <p:spPr/>
        <p:txBody>
          <a:bodyPr/>
          <a:lstStyle/>
          <a:p>
            <a:endParaRPr lang="da-DK"/>
          </a:p>
        </p:txBody>
      </p:sp>
      <p:sp>
        <p:nvSpPr>
          <p:cNvPr id="9" name="Text Placeholder 8">
            <a:extLst>
              <a:ext uri="{FF2B5EF4-FFF2-40B4-BE49-F238E27FC236}">
                <a16:creationId xmlns:a16="http://schemas.microsoft.com/office/drawing/2014/main" id="{3093E322-6483-4266-A085-8A55997FE489}"/>
              </a:ext>
            </a:extLst>
          </p:cNvPr>
          <p:cNvSpPr>
            <a:spLocks noGrp="1"/>
          </p:cNvSpPr>
          <p:nvPr>
            <p:ph type="body" sz="quarter" idx="18"/>
          </p:nvPr>
        </p:nvSpPr>
        <p:spPr/>
        <p:txBody>
          <a:bodyPr>
            <a:normAutofit lnSpcReduction="10000"/>
          </a:bodyPr>
          <a:lstStyle/>
          <a:p>
            <a:r>
              <a:rPr lang="da-DK" dirty="0"/>
              <a:t>Et pilot anlæg kører på Island [9] </a:t>
            </a:r>
          </a:p>
        </p:txBody>
      </p:sp>
      <p:sp>
        <p:nvSpPr>
          <p:cNvPr id="10" name="Text Placeholder 9">
            <a:extLst>
              <a:ext uri="{FF2B5EF4-FFF2-40B4-BE49-F238E27FC236}">
                <a16:creationId xmlns:a16="http://schemas.microsoft.com/office/drawing/2014/main" id="{B2008E9B-AB6B-4D5D-86C8-5175C7AF90C7}"/>
              </a:ext>
            </a:extLst>
          </p:cNvPr>
          <p:cNvSpPr>
            <a:spLocks noGrp="1"/>
          </p:cNvSpPr>
          <p:nvPr>
            <p:ph type="body" sz="quarter" idx="19"/>
          </p:nvPr>
        </p:nvSpPr>
        <p:spPr/>
        <p:txBody>
          <a:bodyPr/>
          <a:lstStyle/>
          <a:p>
            <a:endParaRPr lang="da-DK" dirty="0"/>
          </a:p>
        </p:txBody>
      </p:sp>
      <p:sp>
        <p:nvSpPr>
          <p:cNvPr id="11" name="Text Placeholder 10">
            <a:extLst>
              <a:ext uri="{FF2B5EF4-FFF2-40B4-BE49-F238E27FC236}">
                <a16:creationId xmlns:a16="http://schemas.microsoft.com/office/drawing/2014/main" id="{7A42BCB5-EC04-400F-9F52-8FA896F56D6E}"/>
              </a:ext>
            </a:extLst>
          </p:cNvPr>
          <p:cNvSpPr>
            <a:spLocks noGrp="1"/>
          </p:cNvSpPr>
          <p:nvPr>
            <p:ph type="body" sz="quarter" idx="20"/>
          </p:nvPr>
        </p:nvSpPr>
        <p:spPr/>
        <p:txBody>
          <a:bodyPr/>
          <a:lstStyle/>
          <a:p>
            <a:r>
              <a:rPr lang="da-DK" dirty="0"/>
              <a:t>1</a:t>
            </a:r>
          </a:p>
        </p:txBody>
      </p:sp>
      <p:sp>
        <p:nvSpPr>
          <p:cNvPr id="12" name="Text Placeholder 11">
            <a:extLst>
              <a:ext uri="{FF2B5EF4-FFF2-40B4-BE49-F238E27FC236}">
                <a16:creationId xmlns:a16="http://schemas.microsoft.com/office/drawing/2014/main" id="{483DEC5D-26AF-4253-AC7F-DB120B075938}"/>
              </a:ext>
            </a:extLst>
          </p:cNvPr>
          <p:cNvSpPr>
            <a:spLocks noGrp="1"/>
          </p:cNvSpPr>
          <p:nvPr>
            <p:ph type="body" sz="quarter" idx="21"/>
          </p:nvPr>
        </p:nvSpPr>
        <p:spPr/>
        <p:txBody>
          <a:bodyPr/>
          <a:lstStyle/>
          <a:p>
            <a:pPr marL="0" indent="0">
              <a:buNone/>
            </a:pPr>
            <a:r>
              <a:rPr lang="da-DK" dirty="0"/>
              <a:t>H2 fra elektrolyse og CO2 fra </a:t>
            </a:r>
            <a:r>
              <a:rPr lang="da-DK" dirty="0" err="1"/>
              <a:t>carbon</a:t>
            </a:r>
            <a:r>
              <a:rPr lang="da-DK" dirty="0"/>
              <a:t> </a:t>
            </a:r>
            <a:r>
              <a:rPr lang="da-DK" dirty="0" err="1"/>
              <a:t>capture</a:t>
            </a:r>
            <a:r>
              <a:rPr lang="da-DK" dirty="0"/>
              <a:t> kan kombineres til Metanol under tilførsel af elektricitet. Metanol kan herefter bruges som brændsel. </a:t>
            </a:r>
          </a:p>
        </p:txBody>
      </p:sp>
      <p:pic>
        <p:nvPicPr>
          <p:cNvPr id="14" name="Picture 13">
            <a:extLst>
              <a:ext uri="{FF2B5EF4-FFF2-40B4-BE49-F238E27FC236}">
                <a16:creationId xmlns:a16="http://schemas.microsoft.com/office/drawing/2014/main" id="{6782276C-68A1-4FDE-A433-D2D8E553DC35}"/>
              </a:ext>
            </a:extLst>
          </p:cNvPr>
          <p:cNvPicPr>
            <a:picLocks noChangeAspect="1"/>
          </p:cNvPicPr>
          <p:nvPr/>
        </p:nvPicPr>
        <p:blipFill>
          <a:blip r:embed="rId2"/>
          <a:stretch>
            <a:fillRect/>
          </a:stretch>
        </p:blipFill>
        <p:spPr>
          <a:xfrm>
            <a:off x="5852136" y="2777103"/>
            <a:ext cx="5922769" cy="2309299"/>
          </a:xfrm>
          <a:prstGeom prst="rect">
            <a:avLst/>
          </a:prstGeom>
        </p:spPr>
      </p:pic>
    </p:spTree>
    <p:extLst>
      <p:ext uri="{BB962C8B-B14F-4D97-AF65-F5344CB8AC3E}">
        <p14:creationId xmlns:p14="http://schemas.microsoft.com/office/powerpoint/2010/main" val="4211109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21FA-D806-412E-84C7-4C1BE5D85E28}"/>
              </a:ext>
            </a:extLst>
          </p:cNvPr>
          <p:cNvSpPr>
            <a:spLocks noGrp="1"/>
          </p:cNvSpPr>
          <p:nvPr>
            <p:ph type="title"/>
          </p:nvPr>
        </p:nvSpPr>
        <p:spPr/>
        <p:txBody>
          <a:bodyPr/>
          <a:lstStyle/>
          <a:p>
            <a:r>
              <a:rPr lang="da-DK" dirty="0"/>
              <a:t>Power to X – </a:t>
            </a:r>
            <a:r>
              <a:rPr lang="da-DK" dirty="0" err="1"/>
              <a:t>Methanol</a:t>
            </a:r>
            <a:r>
              <a:rPr lang="da-DK" dirty="0"/>
              <a:t> from power </a:t>
            </a:r>
          </a:p>
        </p:txBody>
      </p:sp>
      <p:sp>
        <p:nvSpPr>
          <p:cNvPr id="3" name="Content Placeholder 2">
            <a:extLst>
              <a:ext uri="{FF2B5EF4-FFF2-40B4-BE49-F238E27FC236}">
                <a16:creationId xmlns:a16="http://schemas.microsoft.com/office/drawing/2014/main" id="{F39BAE17-D5EC-4523-BBDB-82C503631505}"/>
              </a:ext>
            </a:extLst>
          </p:cNvPr>
          <p:cNvSpPr>
            <a:spLocks noGrp="1"/>
          </p:cNvSpPr>
          <p:nvPr>
            <p:ph idx="1"/>
          </p:nvPr>
        </p:nvSpPr>
        <p:spPr/>
        <p:txBody>
          <a:bodyPr>
            <a:normAutofit/>
          </a:bodyPr>
          <a:lstStyle/>
          <a:p>
            <a:r>
              <a:rPr lang="da-DK" sz="1600" dirty="0"/>
              <a:t>Teknologien har en lav virkningsgrad på ca. 58% [8]</a:t>
            </a:r>
          </a:p>
          <a:p>
            <a:r>
              <a:rPr lang="da-DK" sz="1600" dirty="0"/>
              <a:t>Metanol syntese er ikke fleksibel og kan derfor ikke levere systemydelser [8]</a:t>
            </a:r>
          </a:p>
        </p:txBody>
      </p:sp>
      <p:sp>
        <p:nvSpPr>
          <p:cNvPr id="4" name="Slide Number Placeholder 3">
            <a:extLst>
              <a:ext uri="{FF2B5EF4-FFF2-40B4-BE49-F238E27FC236}">
                <a16:creationId xmlns:a16="http://schemas.microsoft.com/office/drawing/2014/main" id="{5D289719-3B8C-45EA-AB29-5BD73B917A50}"/>
              </a:ext>
            </a:extLst>
          </p:cNvPr>
          <p:cNvSpPr>
            <a:spLocks noGrp="1"/>
          </p:cNvSpPr>
          <p:nvPr>
            <p:ph type="sldNum" sz="quarter" idx="12"/>
          </p:nvPr>
        </p:nvSpPr>
        <p:spPr/>
        <p:txBody>
          <a:bodyPr/>
          <a:lstStyle/>
          <a:p>
            <a:fld id="{EC1A8527-42D9-4340-9A94-54E4DA14DCC4}" type="slidenum">
              <a:rPr lang="en-US" smtClean="0"/>
              <a:t>26</a:t>
            </a:fld>
            <a:endParaRPr lang="en-US"/>
          </a:p>
        </p:txBody>
      </p:sp>
      <p:pic>
        <p:nvPicPr>
          <p:cNvPr id="5" name="Picture 4">
            <a:extLst>
              <a:ext uri="{FF2B5EF4-FFF2-40B4-BE49-F238E27FC236}">
                <a16:creationId xmlns:a16="http://schemas.microsoft.com/office/drawing/2014/main" id="{C4B3C7BB-252D-4B01-B0EE-7966CB3066B8}"/>
              </a:ext>
            </a:extLst>
          </p:cNvPr>
          <p:cNvPicPr>
            <a:picLocks noChangeAspect="1"/>
          </p:cNvPicPr>
          <p:nvPr/>
        </p:nvPicPr>
        <p:blipFill>
          <a:blip r:embed="rId2"/>
          <a:stretch>
            <a:fillRect/>
          </a:stretch>
        </p:blipFill>
        <p:spPr>
          <a:xfrm>
            <a:off x="2233863" y="3493330"/>
            <a:ext cx="6658904" cy="1267002"/>
          </a:xfrm>
          <a:prstGeom prst="rect">
            <a:avLst/>
          </a:prstGeom>
        </p:spPr>
      </p:pic>
    </p:spTree>
    <p:extLst>
      <p:ext uri="{BB962C8B-B14F-4D97-AF65-F5344CB8AC3E}">
        <p14:creationId xmlns:p14="http://schemas.microsoft.com/office/powerpoint/2010/main" val="2615299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4146-6409-46D9-B442-37591D241540}"/>
              </a:ext>
            </a:extLst>
          </p:cNvPr>
          <p:cNvSpPr>
            <a:spLocks noGrp="1"/>
          </p:cNvSpPr>
          <p:nvPr>
            <p:ph type="title"/>
          </p:nvPr>
        </p:nvSpPr>
        <p:spPr/>
        <p:txBody>
          <a:bodyPr/>
          <a:lstStyle/>
          <a:p>
            <a:r>
              <a:rPr lang="da-DK" dirty="0"/>
              <a:t>Demand </a:t>
            </a:r>
            <a:r>
              <a:rPr lang="da-DK" dirty="0" err="1"/>
              <a:t>response</a:t>
            </a:r>
            <a:endParaRPr lang="da-DK" dirty="0"/>
          </a:p>
        </p:txBody>
      </p:sp>
      <p:sp>
        <p:nvSpPr>
          <p:cNvPr id="3" name="Slide Number Placeholder 2">
            <a:extLst>
              <a:ext uri="{FF2B5EF4-FFF2-40B4-BE49-F238E27FC236}">
                <a16:creationId xmlns:a16="http://schemas.microsoft.com/office/drawing/2014/main" id="{DEA44290-E143-4A91-B470-69C779F80243}"/>
              </a:ext>
            </a:extLst>
          </p:cNvPr>
          <p:cNvSpPr>
            <a:spLocks noGrp="1"/>
          </p:cNvSpPr>
          <p:nvPr>
            <p:ph type="sldNum" sz="quarter" idx="12"/>
          </p:nvPr>
        </p:nvSpPr>
        <p:spPr/>
        <p:txBody>
          <a:bodyPr/>
          <a:lstStyle/>
          <a:p>
            <a:fld id="{EC1A8527-42D9-4340-9A94-54E4DA14DCC4}" type="slidenum">
              <a:rPr lang="en-US" smtClean="0"/>
              <a:t>27</a:t>
            </a:fld>
            <a:endParaRPr lang="en-US"/>
          </a:p>
        </p:txBody>
      </p:sp>
      <p:sp>
        <p:nvSpPr>
          <p:cNvPr id="4" name="Text Placeholder 3">
            <a:extLst>
              <a:ext uri="{FF2B5EF4-FFF2-40B4-BE49-F238E27FC236}">
                <a16:creationId xmlns:a16="http://schemas.microsoft.com/office/drawing/2014/main" id="{D3ECDB84-8443-4F61-833F-793A7B32C61B}"/>
              </a:ext>
            </a:extLst>
          </p:cNvPr>
          <p:cNvSpPr>
            <a:spLocks noGrp="1"/>
          </p:cNvSpPr>
          <p:nvPr>
            <p:ph type="body" sz="quarter" idx="13"/>
          </p:nvPr>
        </p:nvSpPr>
        <p:spPr/>
        <p:txBody>
          <a:bodyPr/>
          <a:lstStyle/>
          <a:p>
            <a:r>
              <a:rPr lang="da-DK" dirty="0"/>
              <a:t>7</a:t>
            </a:r>
          </a:p>
        </p:txBody>
      </p:sp>
      <p:sp>
        <p:nvSpPr>
          <p:cNvPr id="5" name="Text Placeholder 4">
            <a:extLst>
              <a:ext uri="{FF2B5EF4-FFF2-40B4-BE49-F238E27FC236}">
                <a16:creationId xmlns:a16="http://schemas.microsoft.com/office/drawing/2014/main" id="{DEE7C365-C590-4CE5-993F-5E0DA4BAF34F}"/>
              </a:ext>
            </a:extLst>
          </p:cNvPr>
          <p:cNvSpPr>
            <a:spLocks noGrp="1"/>
          </p:cNvSpPr>
          <p:nvPr>
            <p:ph type="body" sz="quarter" idx="14"/>
          </p:nvPr>
        </p:nvSpPr>
        <p:spPr/>
        <p:txBody>
          <a:bodyPr/>
          <a:lstStyle/>
          <a:p>
            <a:r>
              <a:rPr lang="da-DK" dirty="0"/>
              <a:t>Systemydelser</a:t>
            </a:r>
          </a:p>
        </p:txBody>
      </p:sp>
      <p:sp>
        <p:nvSpPr>
          <p:cNvPr id="6" name="Text Placeholder 5">
            <a:extLst>
              <a:ext uri="{FF2B5EF4-FFF2-40B4-BE49-F238E27FC236}">
                <a16:creationId xmlns:a16="http://schemas.microsoft.com/office/drawing/2014/main" id="{27026420-9711-4CBD-8262-8E62FFF4A353}"/>
              </a:ext>
            </a:extLst>
          </p:cNvPr>
          <p:cNvSpPr>
            <a:spLocks noGrp="1"/>
          </p:cNvSpPr>
          <p:nvPr>
            <p:ph type="body" sz="quarter" idx="15"/>
          </p:nvPr>
        </p:nvSpPr>
        <p:spPr/>
        <p:txBody>
          <a:bodyPr/>
          <a:lstStyle/>
          <a:p>
            <a:r>
              <a:rPr lang="da-DK" dirty="0"/>
              <a:t>?</a:t>
            </a:r>
          </a:p>
        </p:txBody>
      </p:sp>
      <p:sp>
        <p:nvSpPr>
          <p:cNvPr id="7" name="Text Placeholder 6">
            <a:extLst>
              <a:ext uri="{FF2B5EF4-FFF2-40B4-BE49-F238E27FC236}">
                <a16:creationId xmlns:a16="http://schemas.microsoft.com/office/drawing/2014/main" id="{C7FA5383-103E-4A5A-8D98-57F24BBAD09F}"/>
              </a:ext>
            </a:extLst>
          </p:cNvPr>
          <p:cNvSpPr>
            <a:spLocks noGrp="1"/>
          </p:cNvSpPr>
          <p:nvPr>
            <p:ph type="body" sz="quarter" idx="16"/>
          </p:nvPr>
        </p:nvSpPr>
        <p:spPr/>
        <p:txBody>
          <a:bodyPr/>
          <a:lstStyle/>
          <a:p>
            <a:r>
              <a:rPr lang="da-DK" dirty="0"/>
              <a:t>Administration </a:t>
            </a:r>
          </a:p>
        </p:txBody>
      </p:sp>
      <p:sp>
        <p:nvSpPr>
          <p:cNvPr id="8" name="Text Placeholder 7">
            <a:extLst>
              <a:ext uri="{FF2B5EF4-FFF2-40B4-BE49-F238E27FC236}">
                <a16:creationId xmlns:a16="http://schemas.microsoft.com/office/drawing/2014/main" id="{10CB6549-4D2B-44E1-9B99-9BC70385E343}"/>
              </a:ext>
            </a:extLst>
          </p:cNvPr>
          <p:cNvSpPr>
            <a:spLocks noGrp="1"/>
          </p:cNvSpPr>
          <p:nvPr>
            <p:ph type="body" sz="quarter" idx="17"/>
          </p:nvPr>
        </p:nvSpPr>
        <p:spPr/>
        <p:txBody>
          <a:bodyPr/>
          <a:lstStyle/>
          <a:p>
            <a:endParaRPr lang="da-DK"/>
          </a:p>
        </p:txBody>
      </p:sp>
      <p:sp>
        <p:nvSpPr>
          <p:cNvPr id="9" name="Text Placeholder 8">
            <a:extLst>
              <a:ext uri="{FF2B5EF4-FFF2-40B4-BE49-F238E27FC236}">
                <a16:creationId xmlns:a16="http://schemas.microsoft.com/office/drawing/2014/main" id="{9B097FFB-29B1-4BFA-AF98-973ABC9A135C}"/>
              </a:ext>
            </a:extLst>
          </p:cNvPr>
          <p:cNvSpPr>
            <a:spLocks noGrp="1"/>
          </p:cNvSpPr>
          <p:nvPr>
            <p:ph type="body" sz="quarter" idx="18"/>
          </p:nvPr>
        </p:nvSpPr>
        <p:spPr/>
        <p:txBody>
          <a:bodyPr>
            <a:normAutofit lnSpcReduction="10000"/>
          </a:bodyPr>
          <a:lstStyle/>
          <a:p>
            <a:r>
              <a:rPr lang="da-DK" dirty="0"/>
              <a:t>Ikke implementeret i Danmark</a:t>
            </a:r>
          </a:p>
        </p:txBody>
      </p:sp>
      <p:sp>
        <p:nvSpPr>
          <p:cNvPr id="10" name="Text Placeholder 9">
            <a:extLst>
              <a:ext uri="{FF2B5EF4-FFF2-40B4-BE49-F238E27FC236}">
                <a16:creationId xmlns:a16="http://schemas.microsoft.com/office/drawing/2014/main" id="{8334850C-33D8-4E1A-B30C-19E77B1A4529}"/>
              </a:ext>
            </a:extLst>
          </p:cNvPr>
          <p:cNvSpPr>
            <a:spLocks noGrp="1"/>
          </p:cNvSpPr>
          <p:nvPr>
            <p:ph type="body" sz="quarter" idx="19"/>
          </p:nvPr>
        </p:nvSpPr>
        <p:spPr/>
        <p:txBody>
          <a:bodyPr/>
          <a:lstStyle/>
          <a:p>
            <a:endParaRPr lang="da-DK"/>
          </a:p>
        </p:txBody>
      </p:sp>
      <p:sp>
        <p:nvSpPr>
          <p:cNvPr id="11" name="Text Placeholder 10">
            <a:extLst>
              <a:ext uri="{FF2B5EF4-FFF2-40B4-BE49-F238E27FC236}">
                <a16:creationId xmlns:a16="http://schemas.microsoft.com/office/drawing/2014/main" id="{6EF056D8-D10A-42CD-9AC2-415E219EC70F}"/>
              </a:ext>
            </a:extLst>
          </p:cNvPr>
          <p:cNvSpPr>
            <a:spLocks noGrp="1"/>
          </p:cNvSpPr>
          <p:nvPr>
            <p:ph type="body" sz="quarter" idx="20"/>
          </p:nvPr>
        </p:nvSpPr>
        <p:spPr/>
        <p:txBody>
          <a:bodyPr/>
          <a:lstStyle/>
          <a:p>
            <a:r>
              <a:rPr lang="da-DK" dirty="0"/>
              <a:t>1</a:t>
            </a:r>
          </a:p>
        </p:txBody>
      </p:sp>
      <p:sp>
        <p:nvSpPr>
          <p:cNvPr id="12" name="Text Placeholder 11">
            <a:extLst>
              <a:ext uri="{FF2B5EF4-FFF2-40B4-BE49-F238E27FC236}">
                <a16:creationId xmlns:a16="http://schemas.microsoft.com/office/drawing/2014/main" id="{1F2CFF66-8210-46DF-A06B-F90D25303F8A}"/>
              </a:ext>
            </a:extLst>
          </p:cNvPr>
          <p:cNvSpPr>
            <a:spLocks noGrp="1"/>
          </p:cNvSpPr>
          <p:nvPr>
            <p:ph type="body" sz="quarter" idx="21"/>
          </p:nvPr>
        </p:nvSpPr>
        <p:spPr/>
        <p:txBody>
          <a:bodyPr/>
          <a:lstStyle/>
          <a:p>
            <a:r>
              <a:rPr lang="da-DK" dirty="0"/>
              <a:t>Fleksibelt forbrug på både industri og privat skala kan bydes ind som systemydelse </a:t>
            </a:r>
          </a:p>
        </p:txBody>
      </p:sp>
    </p:spTree>
    <p:extLst>
      <p:ext uri="{BB962C8B-B14F-4D97-AF65-F5344CB8AC3E}">
        <p14:creationId xmlns:p14="http://schemas.microsoft.com/office/powerpoint/2010/main" val="2788058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EFB7-70D3-4DCA-ADA8-719AB375C3B6}"/>
              </a:ext>
            </a:extLst>
          </p:cNvPr>
          <p:cNvSpPr>
            <a:spLocks noGrp="1"/>
          </p:cNvSpPr>
          <p:nvPr>
            <p:ph type="title"/>
          </p:nvPr>
        </p:nvSpPr>
        <p:spPr/>
        <p:txBody>
          <a:bodyPr/>
          <a:lstStyle/>
          <a:p>
            <a:r>
              <a:rPr lang="da-DK" dirty="0"/>
              <a:t>El lagrende enheder</a:t>
            </a:r>
          </a:p>
        </p:txBody>
      </p:sp>
      <p:sp>
        <p:nvSpPr>
          <p:cNvPr id="3" name="Text Placeholder 2">
            <a:extLst>
              <a:ext uri="{FF2B5EF4-FFF2-40B4-BE49-F238E27FC236}">
                <a16:creationId xmlns:a16="http://schemas.microsoft.com/office/drawing/2014/main" id="{95E0F930-8BAE-4E5C-B278-0B3ECD0F0DB6}"/>
              </a:ext>
            </a:extLst>
          </p:cNvPr>
          <p:cNvSpPr>
            <a:spLocks noGrp="1"/>
          </p:cNvSpPr>
          <p:nvPr>
            <p:ph type="body" idx="1"/>
          </p:nvPr>
        </p:nvSpPr>
        <p:spPr/>
        <p:txBody>
          <a:bodyPr/>
          <a:lstStyle/>
          <a:p>
            <a:r>
              <a:rPr lang="da-DK" dirty="0"/>
              <a:t>Teknologier der kan forbruge men også generere el </a:t>
            </a:r>
          </a:p>
        </p:txBody>
      </p:sp>
      <p:sp>
        <p:nvSpPr>
          <p:cNvPr id="4" name="Slide Number Placeholder 3">
            <a:extLst>
              <a:ext uri="{FF2B5EF4-FFF2-40B4-BE49-F238E27FC236}">
                <a16:creationId xmlns:a16="http://schemas.microsoft.com/office/drawing/2014/main" id="{67AFB820-3F29-4153-B117-A86869420693}"/>
              </a:ext>
            </a:extLst>
          </p:cNvPr>
          <p:cNvSpPr>
            <a:spLocks noGrp="1"/>
          </p:cNvSpPr>
          <p:nvPr>
            <p:ph type="sldNum" sz="quarter" idx="12"/>
          </p:nvPr>
        </p:nvSpPr>
        <p:spPr/>
        <p:txBody>
          <a:bodyPr/>
          <a:lstStyle/>
          <a:p>
            <a:fld id="{EC1A8527-42D9-4340-9A94-54E4DA14DCC4}" type="slidenum">
              <a:rPr lang="en-US" smtClean="0"/>
              <a:t>28</a:t>
            </a:fld>
            <a:endParaRPr lang="en-US"/>
          </a:p>
        </p:txBody>
      </p:sp>
    </p:spTree>
    <p:extLst>
      <p:ext uri="{BB962C8B-B14F-4D97-AF65-F5344CB8AC3E}">
        <p14:creationId xmlns:p14="http://schemas.microsoft.com/office/powerpoint/2010/main" val="1332037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6164-0F99-4D44-827D-A92C15F84A71}"/>
              </a:ext>
            </a:extLst>
          </p:cNvPr>
          <p:cNvSpPr>
            <a:spLocks noGrp="1"/>
          </p:cNvSpPr>
          <p:nvPr>
            <p:ph type="title"/>
          </p:nvPr>
        </p:nvSpPr>
        <p:spPr/>
        <p:txBody>
          <a:bodyPr/>
          <a:lstStyle/>
          <a:p>
            <a:r>
              <a:rPr lang="da-DK" dirty="0"/>
              <a:t>Batteri – Li-Ion</a:t>
            </a:r>
          </a:p>
        </p:txBody>
      </p:sp>
      <p:sp>
        <p:nvSpPr>
          <p:cNvPr id="3" name="Text Placeholder 2">
            <a:extLst>
              <a:ext uri="{FF2B5EF4-FFF2-40B4-BE49-F238E27FC236}">
                <a16:creationId xmlns:a16="http://schemas.microsoft.com/office/drawing/2014/main" id="{C359FA85-0E43-49D0-AAF3-0F89FF97E3AA}"/>
              </a:ext>
            </a:extLst>
          </p:cNvPr>
          <p:cNvSpPr>
            <a:spLocks noGrp="1"/>
          </p:cNvSpPr>
          <p:nvPr>
            <p:ph type="body" sz="quarter" idx="13"/>
          </p:nvPr>
        </p:nvSpPr>
        <p:spPr/>
        <p:txBody>
          <a:bodyPr/>
          <a:lstStyle/>
          <a:p>
            <a:r>
              <a:rPr lang="da-DK" dirty="0"/>
              <a:t>9</a:t>
            </a:r>
          </a:p>
        </p:txBody>
      </p:sp>
      <p:sp>
        <p:nvSpPr>
          <p:cNvPr id="4" name="Text Placeholder 3">
            <a:extLst>
              <a:ext uri="{FF2B5EF4-FFF2-40B4-BE49-F238E27FC236}">
                <a16:creationId xmlns:a16="http://schemas.microsoft.com/office/drawing/2014/main" id="{3652D3B5-8626-46C9-88FA-79DA4D47C9A7}"/>
              </a:ext>
            </a:extLst>
          </p:cNvPr>
          <p:cNvSpPr>
            <a:spLocks noGrp="1"/>
          </p:cNvSpPr>
          <p:nvPr>
            <p:ph type="body" sz="quarter" idx="14"/>
          </p:nvPr>
        </p:nvSpPr>
        <p:spPr/>
        <p:txBody>
          <a:bodyPr/>
          <a:lstStyle/>
          <a:p>
            <a:r>
              <a:rPr lang="da-DK" dirty="0"/>
              <a:t>Systemydelser</a:t>
            </a:r>
          </a:p>
        </p:txBody>
      </p:sp>
      <p:sp>
        <p:nvSpPr>
          <p:cNvPr id="5" name="Text Placeholder 4">
            <a:extLst>
              <a:ext uri="{FF2B5EF4-FFF2-40B4-BE49-F238E27FC236}">
                <a16:creationId xmlns:a16="http://schemas.microsoft.com/office/drawing/2014/main" id="{AC5B14FB-2E85-4D76-B54F-56E8719FDA82}"/>
              </a:ext>
            </a:extLst>
          </p:cNvPr>
          <p:cNvSpPr>
            <a:spLocks noGrp="1"/>
          </p:cNvSpPr>
          <p:nvPr>
            <p:ph type="body" sz="quarter" idx="15"/>
          </p:nvPr>
        </p:nvSpPr>
        <p:spPr/>
        <p:txBody>
          <a:bodyPr/>
          <a:lstStyle/>
          <a:p>
            <a:r>
              <a:rPr lang="da-DK" dirty="0"/>
              <a:t>1.701.443 </a:t>
            </a:r>
            <a:r>
              <a:rPr lang="da-DK" dirty="0" err="1"/>
              <a:t>kr</a:t>
            </a:r>
            <a:r>
              <a:rPr lang="da-DK" dirty="0"/>
              <a:t>/MW/år</a:t>
            </a:r>
          </a:p>
        </p:txBody>
      </p:sp>
      <p:sp>
        <p:nvSpPr>
          <p:cNvPr id="6" name="Text Placeholder 5">
            <a:extLst>
              <a:ext uri="{FF2B5EF4-FFF2-40B4-BE49-F238E27FC236}">
                <a16:creationId xmlns:a16="http://schemas.microsoft.com/office/drawing/2014/main" id="{157F4DAF-922C-46BD-8C14-52A94E68EE9C}"/>
              </a:ext>
            </a:extLst>
          </p:cNvPr>
          <p:cNvSpPr>
            <a:spLocks noGrp="1"/>
          </p:cNvSpPr>
          <p:nvPr>
            <p:ph type="body" sz="quarter" idx="16"/>
          </p:nvPr>
        </p:nvSpPr>
        <p:spPr/>
        <p:txBody>
          <a:bodyPr>
            <a:normAutofit fontScale="92500" lnSpcReduction="10000"/>
          </a:bodyPr>
          <a:lstStyle/>
          <a:p>
            <a:r>
              <a:rPr lang="da-DK" dirty="0"/>
              <a:t>Produktions volumen</a:t>
            </a:r>
            <a:br>
              <a:rPr lang="da-DK" dirty="0"/>
            </a:br>
            <a:r>
              <a:rPr lang="da-DK" dirty="0"/>
              <a:t>Høje installations omkostninger</a:t>
            </a:r>
          </a:p>
        </p:txBody>
      </p:sp>
      <p:sp>
        <p:nvSpPr>
          <p:cNvPr id="7" name="Text Placeholder 6">
            <a:extLst>
              <a:ext uri="{FF2B5EF4-FFF2-40B4-BE49-F238E27FC236}">
                <a16:creationId xmlns:a16="http://schemas.microsoft.com/office/drawing/2014/main" id="{C5342664-BBB6-430F-AA38-A6DE0415EB45}"/>
              </a:ext>
            </a:extLst>
          </p:cNvPr>
          <p:cNvSpPr>
            <a:spLocks noGrp="1"/>
          </p:cNvSpPr>
          <p:nvPr>
            <p:ph type="body" sz="quarter" idx="17"/>
          </p:nvPr>
        </p:nvSpPr>
        <p:spPr/>
        <p:txBody>
          <a:bodyPr/>
          <a:lstStyle/>
          <a:p>
            <a:endParaRPr lang="da-DK"/>
          </a:p>
        </p:txBody>
      </p:sp>
      <p:sp>
        <p:nvSpPr>
          <p:cNvPr id="8" name="Text Placeholder 7">
            <a:extLst>
              <a:ext uri="{FF2B5EF4-FFF2-40B4-BE49-F238E27FC236}">
                <a16:creationId xmlns:a16="http://schemas.microsoft.com/office/drawing/2014/main" id="{5735FC42-CF1E-42F6-B83E-F1C1357863CF}"/>
              </a:ext>
            </a:extLst>
          </p:cNvPr>
          <p:cNvSpPr>
            <a:spLocks noGrp="1"/>
          </p:cNvSpPr>
          <p:nvPr>
            <p:ph type="body" sz="quarter" idx="18"/>
          </p:nvPr>
        </p:nvSpPr>
        <p:spPr/>
        <p:txBody>
          <a:bodyPr/>
          <a:lstStyle/>
          <a:p>
            <a:r>
              <a:rPr lang="da-DK" dirty="0"/>
              <a:t>Implementeret i stor skala </a:t>
            </a:r>
          </a:p>
        </p:txBody>
      </p:sp>
      <p:sp>
        <p:nvSpPr>
          <p:cNvPr id="9" name="Text Placeholder 8">
            <a:extLst>
              <a:ext uri="{FF2B5EF4-FFF2-40B4-BE49-F238E27FC236}">
                <a16:creationId xmlns:a16="http://schemas.microsoft.com/office/drawing/2014/main" id="{45358B7D-AD60-44B3-B95C-1106BC1EEB2F}"/>
              </a:ext>
            </a:extLst>
          </p:cNvPr>
          <p:cNvSpPr>
            <a:spLocks noGrp="1"/>
          </p:cNvSpPr>
          <p:nvPr>
            <p:ph type="body" sz="quarter" idx="19"/>
          </p:nvPr>
        </p:nvSpPr>
        <p:spPr/>
        <p:txBody>
          <a:bodyPr/>
          <a:lstStyle/>
          <a:p>
            <a:endParaRPr lang="da-DK"/>
          </a:p>
        </p:txBody>
      </p:sp>
      <p:sp>
        <p:nvSpPr>
          <p:cNvPr id="10" name="Text Placeholder 9">
            <a:extLst>
              <a:ext uri="{FF2B5EF4-FFF2-40B4-BE49-F238E27FC236}">
                <a16:creationId xmlns:a16="http://schemas.microsoft.com/office/drawing/2014/main" id="{77F61CC2-05EA-479C-ABA6-C42C3D604B1C}"/>
              </a:ext>
            </a:extLst>
          </p:cNvPr>
          <p:cNvSpPr>
            <a:spLocks noGrp="1"/>
          </p:cNvSpPr>
          <p:nvPr>
            <p:ph type="body" sz="quarter" idx="20"/>
          </p:nvPr>
        </p:nvSpPr>
        <p:spPr/>
        <p:txBody>
          <a:bodyPr/>
          <a:lstStyle/>
          <a:p>
            <a:r>
              <a:rPr lang="da-DK" dirty="0"/>
              <a:t>3</a:t>
            </a:r>
          </a:p>
        </p:txBody>
      </p:sp>
      <p:sp>
        <p:nvSpPr>
          <p:cNvPr id="11" name="TextBox 10">
            <a:extLst>
              <a:ext uri="{FF2B5EF4-FFF2-40B4-BE49-F238E27FC236}">
                <a16:creationId xmlns:a16="http://schemas.microsoft.com/office/drawing/2014/main" id="{D0726484-F612-4E98-A9AB-4DD985B744B1}"/>
              </a:ext>
            </a:extLst>
          </p:cNvPr>
          <p:cNvSpPr txBox="1"/>
          <p:nvPr/>
        </p:nvSpPr>
        <p:spPr>
          <a:xfrm>
            <a:off x="6171196" y="1683196"/>
            <a:ext cx="5614737" cy="369332"/>
          </a:xfrm>
          <a:prstGeom prst="rect">
            <a:avLst/>
          </a:prstGeom>
          <a:noFill/>
        </p:spPr>
        <p:txBody>
          <a:bodyPr wrap="square" rtlCol="0">
            <a:spAutoFit/>
          </a:bodyPr>
          <a:lstStyle/>
          <a:p>
            <a:r>
              <a:rPr lang="da-DK" dirty="0"/>
              <a:t>Batteri typer: </a:t>
            </a:r>
            <a:r>
              <a:rPr lang="da-DK" dirty="0" err="1"/>
              <a:t>NaS</a:t>
            </a:r>
            <a:r>
              <a:rPr lang="da-DK" dirty="0"/>
              <a:t>, </a:t>
            </a:r>
            <a:r>
              <a:rPr lang="da-DK" dirty="0" err="1"/>
              <a:t>NaNiCl</a:t>
            </a:r>
            <a:r>
              <a:rPr lang="da-DK" dirty="0"/>
              <a:t>, Li-Ion, </a:t>
            </a:r>
            <a:r>
              <a:rPr lang="da-DK" dirty="0" err="1"/>
              <a:t>Redox</a:t>
            </a:r>
            <a:endParaRPr lang="da-DK" dirty="0"/>
          </a:p>
        </p:txBody>
      </p:sp>
      <p:sp>
        <p:nvSpPr>
          <p:cNvPr id="13" name="Slide Number Placeholder 12">
            <a:extLst>
              <a:ext uri="{FF2B5EF4-FFF2-40B4-BE49-F238E27FC236}">
                <a16:creationId xmlns:a16="http://schemas.microsoft.com/office/drawing/2014/main" id="{2B0EDD81-D4B4-440E-83EC-59745512B439}"/>
              </a:ext>
            </a:extLst>
          </p:cNvPr>
          <p:cNvSpPr>
            <a:spLocks noGrp="1"/>
          </p:cNvSpPr>
          <p:nvPr>
            <p:ph type="sldNum" sz="quarter" idx="12"/>
          </p:nvPr>
        </p:nvSpPr>
        <p:spPr/>
        <p:txBody>
          <a:bodyPr/>
          <a:lstStyle/>
          <a:p>
            <a:fld id="{EC1A8527-42D9-4340-9A94-54E4DA14DCC4}" type="slidenum">
              <a:rPr lang="en-US" smtClean="0"/>
              <a:t>29</a:t>
            </a:fld>
            <a:endParaRPr lang="en-US"/>
          </a:p>
        </p:txBody>
      </p:sp>
      <p:pic>
        <p:nvPicPr>
          <p:cNvPr id="14" name="Picture 13">
            <a:extLst>
              <a:ext uri="{FF2B5EF4-FFF2-40B4-BE49-F238E27FC236}">
                <a16:creationId xmlns:a16="http://schemas.microsoft.com/office/drawing/2014/main" id="{B61F38B0-7FE2-4643-B5E9-80AFD9FFC7B5}"/>
              </a:ext>
            </a:extLst>
          </p:cNvPr>
          <p:cNvPicPr>
            <a:picLocks noChangeAspect="1"/>
          </p:cNvPicPr>
          <p:nvPr/>
        </p:nvPicPr>
        <p:blipFill>
          <a:blip r:embed="rId2"/>
          <a:stretch>
            <a:fillRect/>
          </a:stretch>
        </p:blipFill>
        <p:spPr>
          <a:xfrm>
            <a:off x="5971806" y="2469140"/>
            <a:ext cx="5277587" cy="2172003"/>
          </a:xfrm>
          <a:prstGeom prst="rect">
            <a:avLst/>
          </a:prstGeom>
        </p:spPr>
      </p:pic>
    </p:spTree>
    <p:extLst>
      <p:ext uri="{BB962C8B-B14F-4D97-AF65-F5344CB8AC3E}">
        <p14:creationId xmlns:p14="http://schemas.microsoft.com/office/powerpoint/2010/main" val="12348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6DC9-DC33-4588-B740-1D573CD40B15}"/>
              </a:ext>
            </a:extLst>
          </p:cNvPr>
          <p:cNvSpPr>
            <a:spLocks noGrp="1"/>
          </p:cNvSpPr>
          <p:nvPr>
            <p:ph type="title"/>
          </p:nvPr>
        </p:nvSpPr>
        <p:spPr/>
        <p:txBody>
          <a:bodyPr/>
          <a:lstStyle/>
          <a:p>
            <a:r>
              <a:rPr lang="da-DK" dirty="0"/>
              <a:t>Vurderings kriterier </a:t>
            </a:r>
          </a:p>
        </p:txBody>
      </p:sp>
      <p:graphicFrame>
        <p:nvGraphicFramePr>
          <p:cNvPr id="4" name="Table 4">
            <a:extLst>
              <a:ext uri="{FF2B5EF4-FFF2-40B4-BE49-F238E27FC236}">
                <a16:creationId xmlns:a16="http://schemas.microsoft.com/office/drawing/2014/main" id="{DCED7061-816C-4C4E-9C59-94F5B3E6CCBC}"/>
              </a:ext>
            </a:extLst>
          </p:cNvPr>
          <p:cNvGraphicFramePr>
            <a:graphicFrameLocks noGrp="1"/>
          </p:cNvGraphicFramePr>
          <p:nvPr>
            <p:extLst>
              <p:ext uri="{D42A27DB-BD31-4B8C-83A1-F6EECF244321}">
                <p14:modId xmlns:p14="http://schemas.microsoft.com/office/powerpoint/2010/main" val="1145066285"/>
              </p:ext>
            </p:extLst>
          </p:nvPr>
        </p:nvGraphicFramePr>
        <p:xfrm>
          <a:off x="838200" y="1538765"/>
          <a:ext cx="10663990" cy="4954110"/>
        </p:xfrm>
        <a:graphic>
          <a:graphicData uri="http://schemas.openxmlformats.org/drawingml/2006/table">
            <a:tbl>
              <a:tblPr firstRow="1" bandRow="1">
                <a:tableStyleId>{69CF1AB2-1976-4502-BF36-3FF5EA218861}</a:tableStyleId>
              </a:tblPr>
              <a:tblGrid>
                <a:gridCol w="2290012">
                  <a:extLst>
                    <a:ext uri="{9D8B030D-6E8A-4147-A177-3AD203B41FA5}">
                      <a16:colId xmlns:a16="http://schemas.microsoft.com/office/drawing/2014/main" val="2816246834"/>
                    </a:ext>
                  </a:extLst>
                </a:gridCol>
                <a:gridCol w="8373978">
                  <a:extLst>
                    <a:ext uri="{9D8B030D-6E8A-4147-A177-3AD203B41FA5}">
                      <a16:colId xmlns:a16="http://schemas.microsoft.com/office/drawing/2014/main" val="3810577897"/>
                    </a:ext>
                  </a:extLst>
                </a:gridCol>
              </a:tblGrid>
              <a:tr h="566605">
                <a:tc>
                  <a:txBody>
                    <a:bodyPr/>
                    <a:lstStyle/>
                    <a:p>
                      <a:r>
                        <a:rPr lang="da-DK" b="0" noProof="0"/>
                        <a:t>TRL level</a:t>
                      </a:r>
                    </a:p>
                  </a:txBody>
                  <a:tcPr/>
                </a:tc>
                <a:tc>
                  <a:txBody>
                    <a:bodyPr/>
                    <a:lstStyle/>
                    <a:p>
                      <a:r>
                        <a:rPr lang="da-DK" b="0" noProof="0" dirty="0"/>
                        <a:t>Værdi fra 1-9.  1 = Koncept stadie, 9 = Færdigt produkt</a:t>
                      </a:r>
                    </a:p>
                  </a:txBody>
                  <a:tcPr/>
                </a:tc>
                <a:extLst>
                  <a:ext uri="{0D108BD9-81ED-4DB2-BD59-A6C34878D82A}">
                    <a16:rowId xmlns:a16="http://schemas.microsoft.com/office/drawing/2014/main" val="3197424944"/>
                  </a:ext>
                </a:extLst>
              </a:tr>
              <a:tr h="566605">
                <a:tc>
                  <a:txBody>
                    <a:bodyPr/>
                    <a:lstStyle/>
                    <a:p>
                      <a:r>
                        <a:rPr lang="da-DK" b="0" noProof="0"/>
                        <a:t>Markeder</a:t>
                      </a:r>
                    </a:p>
                  </a:txBody>
                  <a:tcPr/>
                </a:tc>
                <a:tc>
                  <a:txBody>
                    <a:bodyPr/>
                    <a:lstStyle/>
                    <a:p>
                      <a:r>
                        <a:rPr lang="da-DK" b="0" noProof="0" dirty="0"/>
                        <a:t>Hvilke markeder kan teknologien levere balancerende ydelser.</a:t>
                      </a:r>
                    </a:p>
                    <a:p>
                      <a:r>
                        <a:rPr lang="da-DK" b="0" noProof="0" dirty="0"/>
                        <a:t>Systemydelser/Balance marked: FFR(hurtigst 5min), FCR, FRR</a:t>
                      </a:r>
                    </a:p>
                    <a:p>
                      <a:r>
                        <a:rPr lang="da-DK" b="0" noProof="0" dirty="0"/>
                        <a:t>Time </a:t>
                      </a:r>
                      <a:r>
                        <a:rPr lang="da-DK" b="0" noProof="0" dirty="0" err="1"/>
                        <a:t>shifting</a:t>
                      </a:r>
                      <a:r>
                        <a:rPr lang="da-DK" b="0" noProof="0" dirty="0"/>
                        <a:t>/El marked: </a:t>
                      </a:r>
                      <a:r>
                        <a:rPr lang="da-DK" b="0" noProof="0" dirty="0" err="1"/>
                        <a:t>Intra-day</a:t>
                      </a:r>
                      <a:r>
                        <a:rPr lang="da-DK" b="0" noProof="0" dirty="0"/>
                        <a:t>, Day-</a:t>
                      </a:r>
                      <a:r>
                        <a:rPr lang="da-DK" b="0" noProof="0" dirty="0" err="1"/>
                        <a:t>ahead</a:t>
                      </a:r>
                      <a:r>
                        <a:rPr lang="da-DK" b="0" noProof="0" dirty="0"/>
                        <a:t>(langsigtet 1uge)</a:t>
                      </a:r>
                    </a:p>
                  </a:txBody>
                  <a:tcPr/>
                </a:tc>
                <a:extLst>
                  <a:ext uri="{0D108BD9-81ED-4DB2-BD59-A6C34878D82A}">
                    <a16:rowId xmlns:a16="http://schemas.microsoft.com/office/drawing/2014/main" val="3524537653"/>
                  </a:ext>
                </a:extLst>
              </a:tr>
              <a:tr h="566605">
                <a:tc>
                  <a:txBody>
                    <a:bodyPr/>
                    <a:lstStyle/>
                    <a:p>
                      <a:r>
                        <a:rPr lang="da-DK" b="0" noProof="0" dirty="0"/>
                        <a:t>Værdi</a:t>
                      </a:r>
                    </a:p>
                  </a:txBody>
                  <a:tcPr/>
                </a:tc>
                <a:tc>
                  <a:txBody>
                    <a:bodyPr/>
                    <a:lstStyle/>
                    <a:p>
                      <a:r>
                        <a:rPr lang="da-DK" b="0" noProof="0" dirty="0"/>
                        <a:t>Vejledende værdiskabelses potentiale</a:t>
                      </a:r>
                    </a:p>
                  </a:txBody>
                  <a:tcPr/>
                </a:tc>
                <a:extLst>
                  <a:ext uri="{0D108BD9-81ED-4DB2-BD59-A6C34878D82A}">
                    <a16:rowId xmlns:a16="http://schemas.microsoft.com/office/drawing/2014/main" val="639017638"/>
                  </a:ext>
                </a:extLst>
              </a:tr>
              <a:tr h="566605">
                <a:tc>
                  <a:txBody>
                    <a:bodyPr/>
                    <a:lstStyle/>
                    <a:p>
                      <a:r>
                        <a:rPr lang="da-DK" b="0" noProof="0"/>
                        <a:t>Udfordringer</a:t>
                      </a:r>
                    </a:p>
                  </a:txBody>
                  <a:tcPr/>
                </a:tc>
                <a:tc>
                  <a:txBody>
                    <a:bodyPr/>
                    <a:lstStyle/>
                    <a:p>
                      <a:r>
                        <a:rPr lang="da-DK" b="0" noProof="0" dirty="0"/>
                        <a:t>Tekniske/Lovmæssige udfordringer </a:t>
                      </a:r>
                    </a:p>
                  </a:txBody>
                  <a:tcPr/>
                </a:tc>
                <a:extLst>
                  <a:ext uri="{0D108BD9-81ED-4DB2-BD59-A6C34878D82A}">
                    <a16:rowId xmlns:a16="http://schemas.microsoft.com/office/drawing/2014/main" val="1768698684"/>
                  </a:ext>
                </a:extLst>
              </a:tr>
              <a:tr h="566605">
                <a:tc>
                  <a:txBody>
                    <a:bodyPr/>
                    <a:lstStyle/>
                    <a:p>
                      <a:r>
                        <a:rPr lang="da-DK" b="0" noProof="0"/>
                        <a:t>Grupering</a:t>
                      </a:r>
                    </a:p>
                  </a:txBody>
                  <a:tcPr/>
                </a:tc>
                <a:tc>
                  <a:txBody>
                    <a:bodyPr/>
                    <a:lstStyle/>
                    <a:p>
                      <a:r>
                        <a:rPr lang="da-DK" b="0" noProof="0" dirty="0"/>
                        <a:t>Fordelagtige portefølje teknologier </a:t>
                      </a:r>
                    </a:p>
                  </a:txBody>
                  <a:tcPr/>
                </a:tc>
                <a:extLst>
                  <a:ext uri="{0D108BD9-81ED-4DB2-BD59-A6C34878D82A}">
                    <a16:rowId xmlns:a16="http://schemas.microsoft.com/office/drawing/2014/main" val="1877458279"/>
                  </a:ext>
                </a:extLst>
              </a:tr>
              <a:tr h="566605">
                <a:tc>
                  <a:txBody>
                    <a:bodyPr/>
                    <a:lstStyle/>
                    <a:p>
                      <a:r>
                        <a:rPr lang="da-DK" b="0" noProof="0"/>
                        <a:t>Nuværende løsning</a:t>
                      </a:r>
                    </a:p>
                  </a:txBody>
                  <a:tcPr/>
                </a:tc>
                <a:tc>
                  <a:txBody>
                    <a:bodyPr/>
                    <a:lstStyle/>
                    <a:p>
                      <a:r>
                        <a:rPr lang="da-DK" b="0" noProof="0" dirty="0"/>
                        <a:t>Teknisk implementering/Økonomisk udnyttelse i brug i dag</a:t>
                      </a:r>
                    </a:p>
                  </a:txBody>
                  <a:tcPr/>
                </a:tc>
                <a:extLst>
                  <a:ext uri="{0D108BD9-81ED-4DB2-BD59-A6C34878D82A}">
                    <a16:rowId xmlns:a16="http://schemas.microsoft.com/office/drawing/2014/main" val="2238955874"/>
                  </a:ext>
                </a:extLst>
              </a:tr>
              <a:tr h="566605">
                <a:tc>
                  <a:txBody>
                    <a:bodyPr/>
                    <a:lstStyle/>
                    <a:p>
                      <a:r>
                        <a:rPr lang="da-DK" b="0" noProof="0"/>
                        <a:t>Fremtidig løsning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b="0" noProof="0" dirty="0"/>
                        <a:t>Teknisk implementering/Økonomisk udnyttelse mulig i fremtiden (3-5 år)</a:t>
                      </a:r>
                    </a:p>
                    <a:p>
                      <a:endParaRPr lang="da-DK" b="0" noProof="0" dirty="0"/>
                    </a:p>
                  </a:txBody>
                  <a:tcPr/>
                </a:tc>
                <a:extLst>
                  <a:ext uri="{0D108BD9-81ED-4DB2-BD59-A6C34878D82A}">
                    <a16:rowId xmlns:a16="http://schemas.microsoft.com/office/drawing/2014/main" val="620278443"/>
                  </a:ext>
                </a:extLst>
              </a:tr>
              <a:tr h="566605">
                <a:tc>
                  <a:txBody>
                    <a:bodyPr/>
                    <a:lstStyle/>
                    <a:p>
                      <a:r>
                        <a:rPr lang="da-DK" b="0" noProof="0" dirty="0"/>
                        <a:t>Data parathed </a:t>
                      </a:r>
                    </a:p>
                  </a:txBody>
                  <a:tcPr/>
                </a:tc>
                <a:tc>
                  <a:txBody>
                    <a:bodyPr/>
                    <a:lstStyle/>
                    <a:p>
                      <a:r>
                        <a:rPr lang="da-DK" b="0" noProof="0" dirty="0"/>
                        <a:t>Værdi fra 1-4. 1 = ingen data (drifts data?), 4 = Gode validerede datasæt tilgængelige</a:t>
                      </a:r>
                    </a:p>
                  </a:txBody>
                  <a:tcPr/>
                </a:tc>
                <a:extLst>
                  <a:ext uri="{0D108BD9-81ED-4DB2-BD59-A6C34878D82A}">
                    <a16:rowId xmlns:a16="http://schemas.microsoft.com/office/drawing/2014/main" val="560764786"/>
                  </a:ext>
                </a:extLst>
              </a:tr>
            </a:tbl>
          </a:graphicData>
        </a:graphic>
      </p:graphicFrame>
      <p:sp>
        <p:nvSpPr>
          <p:cNvPr id="5" name="Slide Number Placeholder 4">
            <a:extLst>
              <a:ext uri="{FF2B5EF4-FFF2-40B4-BE49-F238E27FC236}">
                <a16:creationId xmlns:a16="http://schemas.microsoft.com/office/drawing/2014/main" id="{62C333E1-3FC4-47B5-8748-48294DA00637}"/>
              </a:ext>
            </a:extLst>
          </p:cNvPr>
          <p:cNvSpPr>
            <a:spLocks noGrp="1"/>
          </p:cNvSpPr>
          <p:nvPr>
            <p:ph type="sldNum" sz="quarter" idx="12"/>
          </p:nvPr>
        </p:nvSpPr>
        <p:spPr/>
        <p:txBody>
          <a:bodyPr/>
          <a:lstStyle/>
          <a:p>
            <a:fld id="{EC1A8527-42D9-4340-9A94-54E4DA14DCC4}" type="slidenum">
              <a:rPr lang="en-US" smtClean="0"/>
              <a:t>3</a:t>
            </a:fld>
            <a:endParaRPr lang="en-US"/>
          </a:p>
        </p:txBody>
      </p:sp>
    </p:spTree>
    <p:extLst>
      <p:ext uri="{BB962C8B-B14F-4D97-AF65-F5344CB8AC3E}">
        <p14:creationId xmlns:p14="http://schemas.microsoft.com/office/powerpoint/2010/main" val="1258806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E27F-1185-4DBE-B006-E90FF4B109F5}"/>
              </a:ext>
            </a:extLst>
          </p:cNvPr>
          <p:cNvSpPr>
            <a:spLocks noGrp="1"/>
          </p:cNvSpPr>
          <p:nvPr>
            <p:ph type="title"/>
          </p:nvPr>
        </p:nvSpPr>
        <p:spPr/>
        <p:txBody>
          <a:bodyPr/>
          <a:lstStyle/>
          <a:p>
            <a:r>
              <a:rPr lang="da-DK" dirty="0"/>
              <a:t>Batteri – Li-Ion</a:t>
            </a:r>
          </a:p>
        </p:txBody>
      </p:sp>
      <p:sp>
        <p:nvSpPr>
          <p:cNvPr id="3" name="Content Placeholder 2">
            <a:extLst>
              <a:ext uri="{FF2B5EF4-FFF2-40B4-BE49-F238E27FC236}">
                <a16:creationId xmlns:a16="http://schemas.microsoft.com/office/drawing/2014/main" id="{30AAA672-DCC0-4295-96B1-B0BE56F87143}"/>
              </a:ext>
            </a:extLst>
          </p:cNvPr>
          <p:cNvSpPr>
            <a:spLocks noGrp="1"/>
          </p:cNvSpPr>
          <p:nvPr>
            <p:ph idx="1"/>
          </p:nvPr>
        </p:nvSpPr>
        <p:spPr/>
        <p:txBody>
          <a:bodyPr>
            <a:normAutofit/>
          </a:bodyPr>
          <a:lstStyle/>
          <a:p>
            <a:pPr marL="0" indent="0">
              <a:buNone/>
            </a:pPr>
            <a:r>
              <a:rPr lang="da-DK" sz="1800" dirty="0"/>
              <a:t>Markeder – Nuværende:</a:t>
            </a:r>
          </a:p>
          <a:p>
            <a:r>
              <a:rPr lang="da-DK" sz="1800" dirty="0"/>
              <a:t>Flere MW skala værker levere systemydelser, men ingen i Danmark </a:t>
            </a:r>
          </a:p>
          <a:p>
            <a:pPr marL="0" indent="0">
              <a:buNone/>
            </a:pPr>
            <a:r>
              <a:rPr lang="da-DK" sz="1800" dirty="0"/>
              <a:t>Markeder – Fremtidige:</a:t>
            </a:r>
          </a:p>
          <a:p>
            <a:r>
              <a:rPr lang="da-DK" sz="1800" dirty="0"/>
              <a:t>Li-Ion batterier egner sig til at lever FFR, FCR og måske FRR</a:t>
            </a:r>
          </a:p>
          <a:p>
            <a:endParaRPr lang="da-DK" sz="1800" dirty="0"/>
          </a:p>
          <a:p>
            <a:r>
              <a:rPr lang="da-DK" sz="1800" dirty="0"/>
              <a:t>97-92% </a:t>
            </a:r>
            <a:r>
              <a:rPr lang="da-DK" sz="1800" dirty="0" err="1"/>
              <a:t>roundtrip</a:t>
            </a:r>
            <a:r>
              <a:rPr lang="da-DK" sz="1800" dirty="0"/>
              <a:t> effektivitet[11]</a:t>
            </a:r>
          </a:p>
          <a:p>
            <a:r>
              <a:rPr lang="da-DK" sz="1800" dirty="0"/>
              <a:t>0.1% stående energi tab per dag[11]</a:t>
            </a:r>
          </a:p>
          <a:p>
            <a:r>
              <a:rPr lang="da-DK" sz="1800" dirty="0"/>
              <a:t>Batteriet har hurtig responstid og kan derfor levere de fleste systemydelser [11]</a:t>
            </a:r>
          </a:p>
          <a:p>
            <a:r>
              <a:rPr lang="da-DK" sz="1800" dirty="0"/>
              <a:t>0.5 C-rate under opladning og C-rate på 6 under afladning (C-rate = W/</a:t>
            </a:r>
            <a:r>
              <a:rPr lang="da-DK" sz="1800" dirty="0" err="1"/>
              <a:t>Wh</a:t>
            </a:r>
            <a:r>
              <a:rPr lang="da-DK" sz="1800" dirty="0"/>
              <a:t>)</a:t>
            </a:r>
          </a:p>
          <a:p>
            <a:r>
              <a:rPr lang="da-DK" sz="1800" dirty="0"/>
              <a:t>4-6MWh per 40fod container </a:t>
            </a:r>
          </a:p>
          <a:p>
            <a:endParaRPr lang="da-DK" sz="1800" dirty="0"/>
          </a:p>
        </p:txBody>
      </p:sp>
      <p:sp>
        <p:nvSpPr>
          <p:cNvPr id="4" name="Slide Number Placeholder 3">
            <a:extLst>
              <a:ext uri="{FF2B5EF4-FFF2-40B4-BE49-F238E27FC236}">
                <a16:creationId xmlns:a16="http://schemas.microsoft.com/office/drawing/2014/main" id="{60CECC4F-34B1-4729-A594-997E5DAA3229}"/>
              </a:ext>
            </a:extLst>
          </p:cNvPr>
          <p:cNvSpPr>
            <a:spLocks noGrp="1"/>
          </p:cNvSpPr>
          <p:nvPr>
            <p:ph type="sldNum" sz="quarter" idx="12"/>
          </p:nvPr>
        </p:nvSpPr>
        <p:spPr/>
        <p:txBody>
          <a:bodyPr/>
          <a:lstStyle/>
          <a:p>
            <a:fld id="{EC1A8527-42D9-4340-9A94-54E4DA14DCC4}" type="slidenum">
              <a:rPr lang="en-US" smtClean="0"/>
              <a:t>30</a:t>
            </a:fld>
            <a:endParaRPr lang="en-US"/>
          </a:p>
        </p:txBody>
      </p:sp>
    </p:spTree>
    <p:extLst>
      <p:ext uri="{BB962C8B-B14F-4D97-AF65-F5344CB8AC3E}">
        <p14:creationId xmlns:p14="http://schemas.microsoft.com/office/powerpoint/2010/main" val="1576130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6B3D-0F6C-4E54-93B1-0077930A6D2B}"/>
              </a:ext>
            </a:extLst>
          </p:cNvPr>
          <p:cNvSpPr>
            <a:spLocks noGrp="1"/>
          </p:cNvSpPr>
          <p:nvPr>
            <p:ph type="title"/>
          </p:nvPr>
        </p:nvSpPr>
        <p:spPr/>
        <p:txBody>
          <a:bodyPr/>
          <a:lstStyle/>
          <a:p>
            <a:r>
              <a:rPr lang="da-DK" dirty="0"/>
              <a:t>Batteri - VANADIUM REDOX FLOW BATTERY</a:t>
            </a:r>
          </a:p>
        </p:txBody>
      </p:sp>
      <p:sp>
        <p:nvSpPr>
          <p:cNvPr id="3" name="Slide Number Placeholder 2">
            <a:extLst>
              <a:ext uri="{FF2B5EF4-FFF2-40B4-BE49-F238E27FC236}">
                <a16:creationId xmlns:a16="http://schemas.microsoft.com/office/drawing/2014/main" id="{E5754B2E-F4F9-4222-9941-04A8E0BF532F}"/>
              </a:ext>
            </a:extLst>
          </p:cNvPr>
          <p:cNvSpPr>
            <a:spLocks noGrp="1"/>
          </p:cNvSpPr>
          <p:nvPr>
            <p:ph type="sldNum" sz="quarter" idx="12"/>
          </p:nvPr>
        </p:nvSpPr>
        <p:spPr/>
        <p:txBody>
          <a:bodyPr/>
          <a:lstStyle/>
          <a:p>
            <a:fld id="{EC1A8527-42D9-4340-9A94-54E4DA14DCC4}" type="slidenum">
              <a:rPr lang="en-US" smtClean="0"/>
              <a:t>31</a:t>
            </a:fld>
            <a:endParaRPr lang="en-US"/>
          </a:p>
        </p:txBody>
      </p:sp>
      <p:sp>
        <p:nvSpPr>
          <p:cNvPr id="4" name="Text Placeholder 3">
            <a:extLst>
              <a:ext uri="{FF2B5EF4-FFF2-40B4-BE49-F238E27FC236}">
                <a16:creationId xmlns:a16="http://schemas.microsoft.com/office/drawing/2014/main" id="{347926F8-D089-42CB-96FA-0988B716CB78}"/>
              </a:ext>
            </a:extLst>
          </p:cNvPr>
          <p:cNvSpPr>
            <a:spLocks noGrp="1"/>
          </p:cNvSpPr>
          <p:nvPr>
            <p:ph type="body" sz="quarter" idx="13"/>
          </p:nvPr>
        </p:nvSpPr>
        <p:spPr/>
        <p:txBody>
          <a:bodyPr/>
          <a:lstStyle/>
          <a:p>
            <a:r>
              <a:rPr lang="da-DK" dirty="0"/>
              <a:t>9</a:t>
            </a:r>
          </a:p>
        </p:txBody>
      </p:sp>
      <p:sp>
        <p:nvSpPr>
          <p:cNvPr id="5" name="Text Placeholder 4">
            <a:extLst>
              <a:ext uri="{FF2B5EF4-FFF2-40B4-BE49-F238E27FC236}">
                <a16:creationId xmlns:a16="http://schemas.microsoft.com/office/drawing/2014/main" id="{63749D32-CDA7-4274-AAEE-D18A592801D3}"/>
              </a:ext>
            </a:extLst>
          </p:cNvPr>
          <p:cNvSpPr>
            <a:spLocks noGrp="1"/>
          </p:cNvSpPr>
          <p:nvPr>
            <p:ph type="body" sz="quarter" idx="14"/>
          </p:nvPr>
        </p:nvSpPr>
        <p:spPr/>
        <p:txBody>
          <a:bodyPr/>
          <a:lstStyle/>
          <a:p>
            <a:r>
              <a:rPr lang="da-DK" dirty="0"/>
              <a:t>Systemydelser</a:t>
            </a:r>
          </a:p>
        </p:txBody>
      </p:sp>
      <p:sp>
        <p:nvSpPr>
          <p:cNvPr id="6" name="Text Placeholder 5">
            <a:extLst>
              <a:ext uri="{FF2B5EF4-FFF2-40B4-BE49-F238E27FC236}">
                <a16:creationId xmlns:a16="http://schemas.microsoft.com/office/drawing/2014/main" id="{F4D6FF2B-891F-4B70-AA43-049609383ACB}"/>
              </a:ext>
            </a:extLst>
          </p:cNvPr>
          <p:cNvSpPr>
            <a:spLocks noGrp="1"/>
          </p:cNvSpPr>
          <p:nvPr>
            <p:ph type="body" sz="quarter" idx="15"/>
          </p:nvPr>
        </p:nvSpPr>
        <p:spPr/>
        <p:txBody>
          <a:bodyPr/>
          <a:lstStyle/>
          <a:p>
            <a:r>
              <a:rPr lang="da-DK" dirty="0"/>
              <a:t>1.777.314 </a:t>
            </a:r>
            <a:r>
              <a:rPr lang="da-DK" dirty="0" err="1"/>
              <a:t>kr</a:t>
            </a:r>
            <a:r>
              <a:rPr lang="da-DK" dirty="0"/>
              <a:t>/MW/år</a:t>
            </a:r>
          </a:p>
        </p:txBody>
      </p:sp>
      <p:sp>
        <p:nvSpPr>
          <p:cNvPr id="7" name="Text Placeholder 6">
            <a:extLst>
              <a:ext uri="{FF2B5EF4-FFF2-40B4-BE49-F238E27FC236}">
                <a16:creationId xmlns:a16="http://schemas.microsoft.com/office/drawing/2014/main" id="{DC47ACC5-A557-4C99-8278-3ACFE24AB593}"/>
              </a:ext>
            </a:extLst>
          </p:cNvPr>
          <p:cNvSpPr>
            <a:spLocks noGrp="1"/>
          </p:cNvSpPr>
          <p:nvPr>
            <p:ph type="body" sz="quarter" idx="16"/>
          </p:nvPr>
        </p:nvSpPr>
        <p:spPr/>
        <p:txBody>
          <a:bodyPr/>
          <a:lstStyle/>
          <a:p>
            <a:r>
              <a:rPr lang="da-DK" dirty="0"/>
              <a:t>Kort levetid</a:t>
            </a:r>
          </a:p>
        </p:txBody>
      </p:sp>
      <p:sp>
        <p:nvSpPr>
          <p:cNvPr id="8" name="Text Placeholder 7">
            <a:extLst>
              <a:ext uri="{FF2B5EF4-FFF2-40B4-BE49-F238E27FC236}">
                <a16:creationId xmlns:a16="http://schemas.microsoft.com/office/drawing/2014/main" id="{B9568ED0-9041-4962-8397-F451BE0A6987}"/>
              </a:ext>
            </a:extLst>
          </p:cNvPr>
          <p:cNvSpPr>
            <a:spLocks noGrp="1"/>
          </p:cNvSpPr>
          <p:nvPr>
            <p:ph type="body" sz="quarter" idx="17"/>
          </p:nvPr>
        </p:nvSpPr>
        <p:spPr/>
        <p:txBody>
          <a:bodyPr/>
          <a:lstStyle/>
          <a:p>
            <a:endParaRPr lang="da-DK"/>
          </a:p>
        </p:txBody>
      </p:sp>
      <p:sp>
        <p:nvSpPr>
          <p:cNvPr id="9" name="Text Placeholder 8">
            <a:extLst>
              <a:ext uri="{FF2B5EF4-FFF2-40B4-BE49-F238E27FC236}">
                <a16:creationId xmlns:a16="http://schemas.microsoft.com/office/drawing/2014/main" id="{5CC47CB2-6951-4F6E-AC53-390ADF1CB791}"/>
              </a:ext>
            </a:extLst>
          </p:cNvPr>
          <p:cNvSpPr>
            <a:spLocks noGrp="1"/>
          </p:cNvSpPr>
          <p:nvPr>
            <p:ph type="body" sz="quarter" idx="18"/>
          </p:nvPr>
        </p:nvSpPr>
        <p:spPr/>
        <p:txBody>
          <a:bodyPr>
            <a:normAutofit lnSpcReduction="10000"/>
          </a:bodyPr>
          <a:lstStyle/>
          <a:p>
            <a:r>
              <a:rPr lang="da-DK" dirty="0"/>
              <a:t>MW størrelses værker installeret </a:t>
            </a:r>
          </a:p>
        </p:txBody>
      </p:sp>
      <p:sp>
        <p:nvSpPr>
          <p:cNvPr id="10" name="Text Placeholder 9">
            <a:extLst>
              <a:ext uri="{FF2B5EF4-FFF2-40B4-BE49-F238E27FC236}">
                <a16:creationId xmlns:a16="http://schemas.microsoft.com/office/drawing/2014/main" id="{4725BB1F-7850-4415-80C7-7A9FB7B4F11A}"/>
              </a:ext>
            </a:extLst>
          </p:cNvPr>
          <p:cNvSpPr>
            <a:spLocks noGrp="1"/>
          </p:cNvSpPr>
          <p:nvPr>
            <p:ph type="body" sz="quarter" idx="19"/>
          </p:nvPr>
        </p:nvSpPr>
        <p:spPr/>
        <p:txBody>
          <a:bodyPr/>
          <a:lstStyle/>
          <a:p>
            <a:endParaRPr lang="da-DK"/>
          </a:p>
        </p:txBody>
      </p:sp>
      <p:sp>
        <p:nvSpPr>
          <p:cNvPr id="11" name="Text Placeholder 10">
            <a:extLst>
              <a:ext uri="{FF2B5EF4-FFF2-40B4-BE49-F238E27FC236}">
                <a16:creationId xmlns:a16="http://schemas.microsoft.com/office/drawing/2014/main" id="{6ABE6DEC-69CA-492A-8278-AED689F2DFE3}"/>
              </a:ext>
            </a:extLst>
          </p:cNvPr>
          <p:cNvSpPr>
            <a:spLocks noGrp="1"/>
          </p:cNvSpPr>
          <p:nvPr>
            <p:ph type="body" sz="quarter" idx="20"/>
          </p:nvPr>
        </p:nvSpPr>
        <p:spPr/>
        <p:txBody>
          <a:bodyPr/>
          <a:lstStyle/>
          <a:p>
            <a:r>
              <a:rPr lang="da-DK" dirty="0"/>
              <a:t>3</a:t>
            </a:r>
          </a:p>
        </p:txBody>
      </p:sp>
      <p:sp>
        <p:nvSpPr>
          <p:cNvPr id="12" name="Text Placeholder 11">
            <a:extLst>
              <a:ext uri="{FF2B5EF4-FFF2-40B4-BE49-F238E27FC236}">
                <a16:creationId xmlns:a16="http://schemas.microsoft.com/office/drawing/2014/main" id="{0B67C7EB-90C6-499B-87CE-859E54A4AD3F}"/>
              </a:ext>
            </a:extLst>
          </p:cNvPr>
          <p:cNvSpPr>
            <a:spLocks noGrp="1"/>
          </p:cNvSpPr>
          <p:nvPr>
            <p:ph type="body" sz="quarter" idx="21"/>
          </p:nvPr>
        </p:nvSpPr>
        <p:spPr/>
        <p:txBody>
          <a:bodyPr/>
          <a:lstStyle/>
          <a:p>
            <a:endParaRPr lang="da-DK"/>
          </a:p>
        </p:txBody>
      </p:sp>
      <p:pic>
        <p:nvPicPr>
          <p:cNvPr id="13" name="Picture 12">
            <a:extLst>
              <a:ext uri="{FF2B5EF4-FFF2-40B4-BE49-F238E27FC236}">
                <a16:creationId xmlns:a16="http://schemas.microsoft.com/office/drawing/2014/main" id="{819D5406-4FAE-4872-9089-4D4FBEDCADBC}"/>
              </a:ext>
            </a:extLst>
          </p:cNvPr>
          <p:cNvPicPr>
            <a:picLocks noChangeAspect="1"/>
          </p:cNvPicPr>
          <p:nvPr/>
        </p:nvPicPr>
        <p:blipFill>
          <a:blip r:embed="rId2"/>
          <a:stretch>
            <a:fillRect/>
          </a:stretch>
        </p:blipFill>
        <p:spPr>
          <a:xfrm>
            <a:off x="6705334" y="2839942"/>
            <a:ext cx="3810532" cy="3258005"/>
          </a:xfrm>
          <a:prstGeom prst="rect">
            <a:avLst/>
          </a:prstGeom>
        </p:spPr>
      </p:pic>
    </p:spTree>
    <p:extLst>
      <p:ext uri="{BB962C8B-B14F-4D97-AF65-F5344CB8AC3E}">
        <p14:creationId xmlns:p14="http://schemas.microsoft.com/office/powerpoint/2010/main" val="1233063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2FEC-DB9F-4815-B6FF-58711A1E8625}"/>
              </a:ext>
            </a:extLst>
          </p:cNvPr>
          <p:cNvSpPr>
            <a:spLocks noGrp="1"/>
          </p:cNvSpPr>
          <p:nvPr>
            <p:ph type="title"/>
          </p:nvPr>
        </p:nvSpPr>
        <p:spPr/>
        <p:txBody>
          <a:bodyPr/>
          <a:lstStyle/>
          <a:p>
            <a:r>
              <a:rPr lang="da-DK" dirty="0"/>
              <a:t>Batteri - VANADIUM REDOX FLOW BATTERY</a:t>
            </a:r>
          </a:p>
        </p:txBody>
      </p:sp>
      <p:sp>
        <p:nvSpPr>
          <p:cNvPr id="3" name="Content Placeholder 2">
            <a:extLst>
              <a:ext uri="{FF2B5EF4-FFF2-40B4-BE49-F238E27FC236}">
                <a16:creationId xmlns:a16="http://schemas.microsoft.com/office/drawing/2014/main" id="{304BEA20-FC7D-4A2C-B43F-20A02A1D7AF0}"/>
              </a:ext>
            </a:extLst>
          </p:cNvPr>
          <p:cNvSpPr>
            <a:spLocks noGrp="1"/>
          </p:cNvSpPr>
          <p:nvPr>
            <p:ph idx="1"/>
          </p:nvPr>
        </p:nvSpPr>
        <p:spPr>
          <a:xfrm>
            <a:off x="838200" y="1825625"/>
            <a:ext cx="10515600" cy="4351338"/>
          </a:xfrm>
        </p:spPr>
        <p:txBody>
          <a:bodyPr>
            <a:normAutofit/>
          </a:bodyPr>
          <a:lstStyle/>
          <a:p>
            <a:pPr marL="0" indent="0">
              <a:buNone/>
            </a:pPr>
            <a:r>
              <a:rPr lang="da-DK" sz="1800" dirty="0"/>
              <a:t>Markeder – Nuværende:</a:t>
            </a:r>
          </a:p>
          <a:p>
            <a:r>
              <a:rPr lang="da-DK" sz="1800" dirty="0"/>
              <a:t>Ingen implementering i Danmark</a:t>
            </a:r>
          </a:p>
          <a:p>
            <a:pPr marL="0" indent="0">
              <a:buNone/>
            </a:pPr>
            <a:r>
              <a:rPr lang="da-DK" sz="1800" dirty="0"/>
              <a:t>Markeder – Fremtidige:</a:t>
            </a:r>
          </a:p>
          <a:p>
            <a:r>
              <a:rPr lang="da-DK" sz="1800" dirty="0"/>
              <a:t>VRF batterier er i stand til at levere regulering på ms tidsskala[11] og kan derfor være relevant på FFR,FCR og FRR markederne </a:t>
            </a:r>
          </a:p>
          <a:p>
            <a:endParaRPr lang="da-DK" sz="1800" dirty="0"/>
          </a:p>
          <a:p>
            <a:endParaRPr lang="da-DK" sz="1800" dirty="0"/>
          </a:p>
          <a:p>
            <a:r>
              <a:rPr lang="da-DK" sz="1800" dirty="0"/>
              <a:t>70% </a:t>
            </a:r>
            <a:r>
              <a:rPr lang="da-DK" sz="1800" dirty="0" err="1"/>
              <a:t>round</a:t>
            </a:r>
            <a:r>
              <a:rPr lang="da-DK" sz="1800" dirty="0"/>
              <a:t> trip effektivitet [11]</a:t>
            </a:r>
          </a:p>
          <a:p>
            <a:r>
              <a:rPr lang="da-DK" sz="1800" dirty="0"/>
              <a:t>Respons tid under 1s [11]</a:t>
            </a:r>
          </a:p>
          <a:p>
            <a:endParaRPr lang="da-DK" sz="1800" dirty="0"/>
          </a:p>
          <a:p>
            <a:endParaRPr lang="da-DK" sz="1800" dirty="0"/>
          </a:p>
        </p:txBody>
      </p:sp>
      <p:sp>
        <p:nvSpPr>
          <p:cNvPr id="4" name="Slide Number Placeholder 3">
            <a:extLst>
              <a:ext uri="{FF2B5EF4-FFF2-40B4-BE49-F238E27FC236}">
                <a16:creationId xmlns:a16="http://schemas.microsoft.com/office/drawing/2014/main" id="{768B661F-95A2-4C8E-A518-A3E67F0CCC1A}"/>
              </a:ext>
            </a:extLst>
          </p:cNvPr>
          <p:cNvSpPr>
            <a:spLocks noGrp="1"/>
          </p:cNvSpPr>
          <p:nvPr>
            <p:ph type="sldNum" sz="quarter" idx="12"/>
          </p:nvPr>
        </p:nvSpPr>
        <p:spPr/>
        <p:txBody>
          <a:bodyPr/>
          <a:lstStyle/>
          <a:p>
            <a:fld id="{EC1A8527-42D9-4340-9A94-54E4DA14DCC4}" type="slidenum">
              <a:rPr lang="en-US" smtClean="0"/>
              <a:t>32</a:t>
            </a:fld>
            <a:endParaRPr lang="en-US"/>
          </a:p>
        </p:txBody>
      </p:sp>
    </p:spTree>
    <p:extLst>
      <p:ext uri="{BB962C8B-B14F-4D97-AF65-F5344CB8AC3E}">
        <p14:creationId xmlns:p14="http://schemas.microsoft.com/office/powerpoint/2010/main" val="1334627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AA5A-81A5-473A-B7A6-C3DAFB726D0F}"/>
              </a:ext>
            </a:extLst>
          </p:cNvPr>
          <p:cNvSpPr>
            <a:spLocks noGrp="1"/>
          </p:cNvSpPr>
          <p:nvPr>
            <p:ph type="title"/>
          </p:nvPr>
        </p:nvSpPr>
        <p:spPr/>
        <p:txBody>
          <a:bodyPr/>
          <a:lstStyle/>
          <a:p>
            <a:r>
              <a:rPr lang="da-DK" dirty="0"/>
              <a:t>CAES (</a:t>
            </a:r>
            <a:r>
              <a:rPr lang="da-DK" dirty="0" err="1"/>
              <a:t>compressed</a:t>
            </a:r>
            <a:r>
              <a:rPr lang="da-DK" dirty="0"/>
              <a:t> air </a:t>
            </a:r>
            <a:r>
              <a:rPr lang="da-DK" dirty="0" err="1"/>
              <a:t>energy</a:t>
            </a:r>
            <a:r>
              <a:rPr lang="da-DK" dirty="0"/>
              <a:t> </a:t>
            </a:r>
            <a:r>
              <a:rPr lang="da-DK" dirty="0" err="1"/>
              <a:t>storage</a:t>
            </a:r>
            <a:r>
              <a:rPr lang="da-DK" dirty="0"/>
              <a:t>)</a:t>
            </a:r>
          </a:p>
        </p:txBody>
      </p:sp>
      <p:sp>
        <p:nvSpPr>
          <p:cNvPr id="3" name="Text Placeholder 2">
            <a:extLst>
              <a:ext uri="{FF2B5EF4-FFF2-40B4-BE49-F238E27FC236}">
                <a16:creationId xmlns:a16="http://schemas.microsoft.com/office/drawing/2014/main" id="{9415E3C1-8B75-41F3-BA6E-E8FC891D1DC7}"/>
              </a:ext>
            </a:extLst>
          </p:cNvPr>
          <p:cNvSpPr>
            <a:spLocks noGrp="1"/>
          </p:cNvSpPr>
          <p:nvPr>
            <p:ph type="body" sz="quarter" idx="13"/>
          </p:nvPr>
        </p:nvSpPr>
        <p:spPr/>
        <p:txBody>
          <a:bodyPr/>
          <a:lstStyle/>
          <a:p>
            <a:r>
              <a:rPr lang="da-DK" dirty="0"/>
              <a:t>8</a:t>
            </a:r>
          </a:p>
        </p:txBody>
      </p:sp>
      <p:sp>
        <p:nvSpPr>
          <p:cNvPr id="4" name="Text Placeholder 3">
            <a:extLst>
              <a:ext uri="{FF2B5EF4-FFF2-40B4-BE49-F238E27FC236}">
                <a16:creationId xmlns:a16="http://schemas.microsoft.com/office/drawing/2014/main" id="{41DEC480-14C5-4FB6-857C-957461763C10}"/>
              </a:ext>
            </a:extLst>
          </p:cNvPr>
          <p:cNvSpPr>
            <a:spLocks noGrp="1"/>
          </p:cNvSpPr>
          <p:nvPr>
            <p:ph type="body" sz="quarter" idx="14"/>
          </p:nvPr>
        </p:nvSpPr>
        <p:spPr/>
        <p:txBody>
          <a:bodyPr/>
          <a:lstStyle/>
          <a:p>
            <a:r>
              <a:rPr lang="da-DK" dirty="0"/>
              <a:t>Systemydelser</a:t>
            </a:r>
          </a:p>
        </p:txBody>
      </p:sp>
      <p:sp>
        <p:nvSpPr>
          <p:cNvPr id="5" name="Text Placeholder 4">
            <a:extLst>
              <a:ext uri="{FF2B5EF4-FFF2-40B4-BE49-F238E27FC236}">
                <a16:creationId xmlns:a16="http://schemas.microsoft.com/office/drawing/2014/main" id="{FB52567C-1506-43C5-B913-693F59B577BD}"/>
              </a:ext>
            </a:extLst>
          </p:cNvPr>
          <p:cNvSpPr>
            <a:spLocks noGrp="1"/>
          </p:cNvSpPr>
          <p:nvPr>
            <p:ph type="body" sz="quarter" idx="15"/>
          </p:nvPr>
        </p:nvSpPr>
        <p:spPr/>
        <p:txBody>
          <a:bodyPr/>
          <a:lstStyle/>
          <a:p>
            <a:r>
              <a:rPr lang="da-DK" dirty="0"/>
              <a:t>1.532.544 </a:t>
            </a:r>
            <a:r>
              <a:rPr lang="da-DK" dirty="0" err="1"/>
              <a:t>kr</a:t>
            </a:r>
            <a:r>
              <a:rPr lang="da-DK" dirty="0"/>
              <a:t>/MW/år</a:t>
            </a:r>
          </a:p>
        </p:txBody>
      </p:sp>
      <p:sp>
        <p:nvSpPr>
          <p:cNvPr id="6" name="Text Placeholder 5">
            <a:extLst>
              <a:ext uri="{FF2B5EF4-FFF2-40B4-BE49-F238E27FC236}">
                <a16:creationId xmlns:a16="http://schemas.microsoft.com/office/drawing/2014/main" id="{69063485-60DC-4B06-994B-D2F664FFCFB0}"/>
              </a:ext>
            </a:extLst>
          </p:cNvPr>
          <p:cNvSpPr>
            <a:spLocks noGrp="1"/>
          </p:cNvSpPr>
          <p:nvPr>
            <p:ph type="body" sz="quarter" idx="16"/>
          </p:nvPr>
        </p:nvSpPr>
        <p:spPr/>
        <p:txBody>
          <a:bodyPr>
            <a:normAutofit lnSpcReduction="10000"/>
          </a:bodyPr>
          <a:lstStyle/>
          <a:p>
            <a:r>
              <a:rPr lang="da-DK" dirty="0"/>
              <a:t>Lokation afhængig af geografiske features</a:t>
            </a:r>
          </a:p>
        </p:txBody>
      </p:sp>
      <p:sp>
        <p:nvSpPr>
          <p:cNvPr id="7" name="Text Placeholder 6">
            <a:extLst>
              <a:ext uri="{FF2B5EF4-FFF2-40B4-BE49-F238E27FC236}">
                <a16:creationId xmlns:a16="http://schemas.microsoft.com/office/drawing/2014/main" id="{220E70BC-D1CB-488E-8D74-A9D2D2F023F3}"/>
              </a:ext>
            </a:extLst>
          </p:cNvPr>
          <p:cNvSpPr>
            <a:spLocks noGrp="1"/>
          </p:cNvSpPr>
          <p:nvPr>
            <p:ph type="body" sz="quarter" idx="17"/>
          </p:nvPr>
        </p:nvSpPr>
        <p:spPr/>
        <p:txBody>
          <a:bodyPr/>
          <a:lstStyle/>
          <a:p>
            <a:endParaRPr lang="da-DK"/>
          </a:p>
        </p:txBody>
      </p:sp>
      <p:sp>
        <p:nvSpPr>
          <p:cNvPr id="8" name="Text Placeholder 7">
            <a:extLst>
              <a:ext uri="{FF2B5EF4-FFF2-40B4-BE49-F238E27FC236}">
                <a16:creationId xmlns:a16="http://schemas.microsoft.com/office/drawing/2014/main" id="{FF489DAB-FC9B-49C4-BE09-322E3B516719}"/>
              </a:ext>
            </a:extLst>
          </p:cNvPr>
          <p:cNvSpPr>
            <a:spLocks noGrp="1"/>
          </p:cNvSpPr>
          <p:nvPr>
            <p:ph type="body" sz="quarter" idx="18"/>
          </p:nvPr>
        </p:nvSpPr>
        <p:spPr/>
        <p:txBody>
          <a:bodyPr>
            <a:normAutofit lnSpcReduction="10000"/>
          </a:bodyPr>
          <a:lstStyle/>
          <a:p>
            <a:r>
              <a:rPr lang="da-DK" dirty="0"/>
              <a:t>To værker i drift i 100MW skala</a:t>
            </a:r>
          </a:p>
        </p:txBody>
      </p:sp>
      <p:sp>
        <p:nvSpPr>
          <p:cNvPr id="9" name="Text Placeholder 8">
            <a:extLst>
              <a:ext uri="{FF2B5EF4-FFF2-40B4-BE49-F238E27FC236}">
                <a16:creationId xmlns:a16="http://schemas.microsoft.com/office/drawing/2014/main" id="{B459DFB2-8C5A-4232-BE6B-72759BFC88EA}"/>
              </a:ext>
            </a:extLst>
          </p:cNvPr>
          <p:cNvSpPr>
            <a:spLocks noGrp="1"/>
          </p:cNvSpPr>
          <p:nvPr>
            <p:ph type="body" sz="quarter" idx="19"/>
          </p:nvPr>
        </p:nvSpPr>
        <p:spPr/>
        <p:txBody>
          <a:bodyPr/>
          <a:lstStyle/>
          <a:p>
            <a:endParaRPr lang="da-DK"/>
          </a:p>
        </p:txBody>
      </p:sp>
      <p:sp>
        <p:nvSpPr>
          <p:cNvPr id="10" name="Text Placeholder 9">
            <a:extLst>
              <a:ext uri="{FF2B5EF4-FFF2-40B4-BE49-F238E27FC236}">
                <a16:creationId xmlns:a16="http://schemas.microsoft.com/office/drawing/2014/main" id="{EDBA2F22-A831-4E85-BD08-8505FD389A30}"/>
              </a:ext>
            </a:extLst>
          </p:cNvPr>
          <p:cNvSpPr>
            <a:spLocks noGrp="1"/>
          </p:cNvSpPr>
          <p:nvPr>
            <p:ph type="body" sz="quarter" idx="20"/>
          </p:nvPr>
        </p:nvSpPr>
        <p:spPr/>
        <p:txBody>
          <a:bodyPr/>
          <a:lstStyle/>
          <a:p>
            <a:r>
              <a:rPr lang="da-DK" dirty="0"/>
              <a:t>2</a:t>
            </a:r>
          </a:p>
        </p:txBody>
      </p:sp>
      <p:sp>
        <p:nvSpPr>
          <p:cNvPr id="11" name="Slide Number Placeholder 10">
            <a:extLst>
              <a:ext uri="{FF2B5EF4-FFF2-40B4-BE49-F238E27FC236}">
                <a16:creationId xmlns:a16="http://schemas.microsoft.com/office/drawing/2014/main" id="{7D4B6086-A768-4773-9C5C-F1CC100674BA}"/>
              </a:ext>
            </a:extLst>
          </p:cNvPr>
          <p:cNvSpPr>
            <a:spLocks noGrp="1"/>
          </p:cNvSpPr>
          <p:nvPr>
            <p:ph type="sldNum" sz="quarter" idx="12"/>
          </p:nvPr>
        </p:nvSpPr>
        <p:spPr/>
        <p:txBody>
          <a:bodyPr/>
          <a:lstStyle/>
          <a:p>
            <a:fld id="{EC1A8527-42D9-4340-9A94-54E4DA14DCC4}" type="slidenum">
              <a:rPr lang="en-US" smtClean="0"/>
              <a:t>33</a:t>
            </a:fld>
            <a:endParaRPr lang="en-US"/>
          </a:p>
        </p:txBody>
      </p:sp>
      <p:pic>
        <p:nvPicPr>
          <p:cNvPr id="12" name="Picture 11">
            <a:extLst>
              <a:ext uri="{FF2B5EF4-FFF2-40B4-BE49-F238E27FC236}">
                <a16:creationId xmlns:a16="http://schemas.microsoft.com/office/drawing/2014/main" id="{CADFEDD0-7A09-4D04-8664-B08105CA189D}"/>
              </a:ext>
            </a:extLst>
          </p:cNvPr>
          <p:cNvPicPr>
            <a:picLocks noChangeAspect="1"/>
          </p:cNvPicPr>
          <p:nvPr/>
        </p:nvPicPr>
        <p:blipFill>
          <a:blip r:embed="rId2"/>
          <a:stretch>
            <a:fillRect/>
          </a:stretch>
        </p:blipFill>
        <p:spPr>
          <a:xfrm>
            <a:off x="6096000" y="2839942"/>
            <a:ext cx="5973009" cy="3258005"/>
          </a:xfrm>
          <a:prstGeom prst="rect">
            <a:avLst/>
          </a:prstGeom>
        </p:spPr>
      </p:pic>
    </p:spTree>
    <p:extLst>
      <p:ext uri="{BB962C8B-B14F-4D97-AF65-F5344CB8AC3E}">
        <p14:creationId xmlns:p14="http://schemas.microsoft.com/office/powerpoint/2010/main" val="1053105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6F1F-0EB1-453A-8FAF-6BE21919426F}"/>
              </a:ext>
            </a:extLst>
          </p:cNvPr>
          <p:cNvSpPr>
            <a:spLocks noGrp="1"/>
          </p:cNvSpPr>
          <p:nvPr>
            <p:ph type="title"/>
          </p:nvPr>
        </p:nvSpPr>
        <p:spPr/>
        <p:txBody>
          <a:bodyPr/>
          <a:lstStyle/>
          <a:p>
            <a:r>
              <a:rPr lang="da-DK" dirty="0"/>
              <a:t>CAES (</a:t>
            </a:r>
            <a:r>
              <a:rPr lang="da-DK" dirty="0" err="1"/>
              <a:t>compressed</a:t>
            </a:r>
            <a:r>
              <a:rPr lang="da-DK" dirty="0"/>
              <a:t> air </a:t>
            </a:r>
            <a:r>
              <a:rPr lang="da-DK" dirty="0" err="1"/>
              <a:t>energy</a:t>
            </a:r>
            <a:r>
              <a:rPr lang="da-DK" dirty="0"/>
              <a:t> </a:t>
            </a:r>
            <a:r>
              <a:rPr lang="da-DK" dirty="0" err="1"/>
              <a:t>storage</a:t>
            </a:r>
            <a:r>
              <a:rPr lang="da-DK" dirty="0"/>
              <a:t>)</a:t>
            </a:r>
          </a:p>
        </p:txBody>
      </p:sp>
      <p:sp>
        <p:nvSpPr>
          <p:cNvPr id="3" name="Content Placeholder 2">
            <a:extLst>
              <a:ext uri="{FF2B5EF4-FFF2-40B4-BE49-F238E27FC236}">
                <a16:creationId xmlns:a16="http://schemas.microsoft.com/office/drawing/2014/main" id="{C1CAA37C-9BEC-4B72-8AA6-781AF0B8BB36}"/>
              </a:ext>
            </a:extLst>
          </p:cNvPr>
          <p:cNvSpPr>
            <a:spLocks noGrp="1"/>
          </p:cNvSpPr>
          <p:nvPr>
            <p:ph idx="1"/>
          </p:nvPr>
        </p:nvSpPr>
        <p:spPr/>
        <p:txBody>
          <a:bodyPr>
            <a:normAutofit/>
          </a:bodyPr>
          <a:lstStyle/>
          <a:p>
            <a:pPr marL="0" indent="0">
              <a:buNone/>
            </a:pPr>
            <a:r>
              <a:rPr lang="da-DK" sz="1800" dirty="0"/>
              <a:t>Markeder – Nuværende:</a:t>
            </a:r>
          </a:p>
          <a:p>
            <a:r>
              <a:rPr lang="da-DK" sz="1800" dirty="0"/>
              <a:t>Det eksisterende værk i Tyskland er bygget til at levere time </a:t>
            </a:r>
            <a:r>
              <a:rPr lang="da-DK" sz="1800" dirty="0" err="1"/>
              <a:t>shifting</a:t>
            </a:r>
            <a:r>
              <a:rPr lang="da-DK" sz="1800" dirty="0"/>
              <a:t>, men bruges også til at levere FRR ydelser</a:t>
            </a:r>
          </a:p>
          <a:p>
            <a:pPr marL="0" indent="0">
              <a:buNone/>
            </a:pPr>
            <a:r>
              <a:rPr lang="da-DK" sz="1800" dirty="0"/>
              <a:t>Markeder – Fremtidige:</a:t>
            </a:r>
          </a:p>
          <a:p>
            <a:r>
              <a:rPr lang="da-DK" sz="1800" dirty="0"/>
              <a:t>CAES kan levere FRR, men egner sig bedst til time </a:t>
            </a:r>
            <a:r>
              <a:rPr lang="da-DK" sz="1800" dirty="0" err="1"/>
              <a:t>shifting</a:t>
            </a:r>
            <a:r>
              <a:rPr lang="da-DK" sz="1800" dirty="0"/>
              <a:t> </a:t>
            </a:r>
          </a:p>
          <a:p>
            <a:endParaRPr lang="da-DK" sz="1800" dirty="0"/>
          </a:p>
          <a:p>
            <a:r>
              <a:rPr lang="da-DK" sz="1800" dirty="0" err="1"/>
              <a:t>Round</a:t>
            </a:r>
            <a:r>
              <a:rPr lang="da-DK" sz="1800" dirty="0"/>
              <a:t> trip </a:t>
            </a:r>
            <a:r>
              <a:rPr lang="da-DK" sz="1800" dirty="0" err="1"/>
              <a:t>efficiency</a:t>
            </a:r>
            <a:r>
              <a:rPr lang="da-DK" sz="1800" dirty="0"/>
              <a:t> 55% [11]</a:t>
            </a:r>
          </a:p>
          <a:p>
            <a:r>
              <a:rPr lang="da-DK" sz="1800" dirty="0"/>
              <a:t>Startup time 10min [11]</a:t>
            </a:r>
          </a:p>
          <a:p>
            <a:r>
              <a:rPr lang="da-DK" sz="1800" dirty="0"/>
              <a:t>CAES er </a:t>
            </a:r>
            <a:r>
              <a:rPr lang="da-DK" sz="1800" dirty="0" err="1"/>
              <a:t>afænging</a:t>
            </a:r>
            <a:r>
              <a:rPr lang="da-DK" sz="1800" dirty="0"/>
              <a:t> af en saltmine/anden form for underjordisk hule, til at opbevare trykluft i [11]</a:t>
            </a:r>
          </a:p>
          <a:p>
            <a:r>
              <a:rPr lang="da-DK" sz="1800" dirty="0"/>
              <a:t>Der er mulighed for at installere CAES i Danmark </a:t>
            </a:r>
          </a:p>
        </p:txBody>
      </p:sp>
      <p:sp>
        <p:nvSpPr>
          <p:cNvPr id="4" name="Slide Number Placeholder 3">
            <a:extLst>
              <a:ext uri="{FF2B5EF4-FFF2-40B4-BE49-F238E27FC236}">
                <a16:creationId xmlns:a16="http://schemas.microsoft.com/office/drawing/2014/main" id="{6A6AB7AE-75CD-404C-9583-137AC7D7809A}"/>
              </a:ext>
            </a:extLst>
          </p:cNvPr>
          <p:cNvSpPr>
            <a:spLocks noGrp="1"/>
          </p:cNvSpPr>
          <p:nvPr>
            <p:ph type="sldNum" sz="quarter" idx="12"/>
          </p:nvPr>
        </p:nvSpPr>
        <p:spPr/>
        <p:txBody>
          <a:bodyPr/>
          <a:lstStyle/>
          <a:p>
            <a:fld id="{EC1A8527-42D9-4340-9A94-54E4DA14DCC4}" type="slidenum">
              <a:rPr lang="en-US" smtClean="0"/>
              <a:t>34</a:t>
            </a:fld>
            <a:endParaRPr lang="en-US"/>
          </a:p>
        </p:txBody>
      </p:sp>
    </p:spTree>
    <p:extLst>
      <p:ext uri="{BB962C8B-B14F-4D97-AF65-F5344CB8AC3E}">
        <p14:creationId xmlns:p14="http://schemas.microsoft.com/office/powerpoint/2010/main" val="3307961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2F78-4DFB-4C26-8326-3CFBFF983BEA}"/>
              </a:ext>
            </a:extLst>
          </p:cNvPr>
          <p:cNvSpPr>
            <a:spLocks noGrp="1"/>
          </p:cNvSpPr>
          <p:nvPr>
            <p:ph type="title"/>
          </p:nvPr>
        </p:nvSpPr>
        <p:spPr/>
        <p:txBody>
          <a:bodyPr/>
          <a:lstStyle/>
          <a:p>
            <a:r>
              <a:rPr lang="da-DK" dirty="0"/>
              <a:t>Fly-Wheel</a:t>
            </a:r>
          </a:p>
        </p:txBody>
      </p:sp>
      <p:sp>
        <p:nvSpPr>
          <p:cNvPr id="3" name="Text Placeholder 2">
            <a:extLst>
              <a:ext uri="{FF2B5EF4-FFF2-40B4-BE49-F238E27FC236}">
                <a16:creationId xmlns:a16="http://schemas.microsoft.com/office/drawing/2014/main" id="{81DE5C66-76C6-4C06-A9C0-87B4DFA00705}"/>
              </a:ext>
            </a:extLst>
          </p:cNvPr>
          <p:cNvSpPr>
            <a:spLocks noGrp="1"/>
          </p:cNvSpPr>
          <p:nvPr>
            <p:ph type="body" sz="quarter" idx="13"/>
          </p:nvPr>
        </p:nvSpPr>
        <p:spPr/>
        <p:txBody>
          <a:bodyPr/>
          <a:lstStyle/>
          <a:p>
            <a:r>
              <a:rPr lang="da-DK" dirty="0"/>
              <a:t>9</a:t>
            </a:r>
          </a:p>
        </p:txBody>
      </p:sp>
      <p:sp>
        <p:nvSpPr>
          <p:cNvPr id="4" name="Text Placeholder 3">
            <a:extLst>
              <a:ext uri="{FF2B5EF4-FFF2-40B4-BE49-F238E27FC236}">
                <a16:creationId xmlns:a16="http://schemas.microsoft.com/office/drawing/2014/main" id="{4289890D-8908-4291-BF1C-B56BF471DD62}"/>
              </a:ext>
            </a:extLst>
          </p:cNvPr>
          <p:cNvSpPr>
            <a:spLocks noGrp="1"/>
          </p:cNvSpPr>
          <p:nvPr>
            <p:ph type="body" sz="quarter" idx="14"/>
          </p:nvPr>
        </p:nvSpPr>
        <p:spPr/>
        <p:txBody>
          <a:bodyPr/>
          <a:lstStyle/>
          <a:p>
            <a:r>
              <a:rPr lang="da-DK" dirty="0"/>
              <a:t>Systemydelser</a:t>
            </a:r>
          </a:p>
        </p:txBody>
      </p:sp>
      <p:sp>
        <p:nvSpPr>
          <p:cNvPr id="5" name="Text Placeholder 4">
            <a:extLst>
              <a:ext uri="{FF2B5EF4-FFF2-40B4-BE49-F238E27FC236}">
                <a16:creationId xmlns:a16="http://schemas.microsoft.com/office/drawing/2014/main" id="{A26693A7-F391-4F4C-AB3F-CC3DAD604228}"/>
              </a:ext>
            </a:extLst>
          </p:cNvPr>
          <p:cNvSpPr>
            <a:spLocks noGrp="1"/>
          </p:cNvSpPr>
          <p:nvPr>
            <p:ph type="body" sz="quarter" idx="15"/>
          </p:nvPr>
        </p:nvSpPr>
        <p:spPr/>
        <p:txBody>
          <a:bodyPr/>
          <a:lstStyle/>
          <a:p>
            <a:r>
              <a:rPr lang="da-DK" dirty="0"/>
              <a:t>1.833.797 </a:t>
            </a:r>
            <a:r>
              <a:rPr lang="da-DK" dirty="0" err="1"/>
              <a:t>kr</a:t>
            </a:r>
            <a:r>
              <a:rPr lang="da-DK" dirty="0"/>
              <a:t>/MW/år</a:t>
            </a:r>
          </a:p>
        </p:txBody>
      </p:sp>
      <p:sp>
        <p:nvSpPr>
          <p:cNvPr id="6" name="Text Placeholder 5">
            <a:extLst>
              <a:ext uri="{FF2B5EF4-FFF2-40B4-BE49-F238E27FC236}">
                <a16:creationId xmlns:a16="http://schemas.microsoft.com/office/drawing/2014/main" id="{AF8E87D1-7B01-4B96-8091-F96D6230F64D}"/>
              </a:ext>
            </a:extLst>
          </p:cNvPr>
          <p:cNvSpPr>
            <a:spLocks noGrp="1"/>
          </p:cNvSpPr>
          <p:nvPr>
            <p:ph type="body" sz="quarter" idx="16"/>
          </p:nvPr>
        </p:nvSpPr>
        <p:spPr/>
        <p:txBody>
          <a:bodyPr/>
          <a:lstStyle/>
          <a:p>
            <a:endParaRPr lang="da-DK"/>
          </a:p>
        </p:txBody>
      </p:sp>
      <p:sp>
        <p:nvSpPr>
          <p:cNvPr id="7" name="Text Placeholder 6">
            <a:extLst>
              <a:ext uri="{FF2B5EF4-FFF2-40B4-BE49-F238E27FC236}">
                <a16:creationId xmlns:a16="http://schemas.microsoft.com/office/drawing/2014/main" id="{A3F5DC2E-BD67-4FD4-8FEA-62456917A2DA}"/>
              </a:ext>
            </a:extLst>
          </p:cNvPr>
          <p:cNvSpPr>
            <a:spLocks noGrp="1"/>
          </p:cNvSpPr>
          <p:nvPr>
            <p:ph type="body" sz="quarter" idx="17"/>
          </p:nvPr>
        </p:nvSpPr>
        <p:spPr/>
        <p:txBody>
          <a:bodyPr/>
          <a:lstStyle/>
          <a:p>
            <a:endParaRPr lang="da-DK"/>
          </a:p>
        </p:txBody>
      </p:sp>
      <p:sp>
        <p:nvSpPr>
          <p:cNvPr id="8" name="Text Placeholder 7">
            <a:extLst>
              <a:ext uri="{FF2B5EF4-FFF2-40B4-BE49-F238E27FC236}">
                <a16:creationId xmlns:a16="http://schemas.microsoft.com/office/drawing/2014/main" id="{0E5C66AC-A3CE-4A6B-819D-690722C98694}"/>
              </a:ext>
            </a:extLst>
          </p:cNvPr>
          <p:cNvSpPr>
            <a:spLocks noGrp="1"/>
          </p:cNvSpPr>
          <p:nvPr>
            <p:ph type="body" sz="quarter" idx="18"/>
          </p:nvPr>
        </p:nvSpPr>
        <p:spPr/>
        <p:txBody>
          <a:bodyPr>
            <a:normAutofit lnSpcReduction="10000"/>
          </a:bodyPr>
          <a:lstStyle/>
          <a:p>
            <a:r>
              <a:rPr lang="da-DK" dirty="0"/>
              <a:t>Implementeret i 100MW skala</a:t>
            </a:r>
          </a:p>
        </p:txBody>
      </p:sp>
      <p:sp>
        <p:nvSpPr>
          <p:cNvPr id="9" name="Text Placeholder 8">
            <a:extLst>
              <a:ext uri="{FF2B5EF4-FFF2-40B4-BE49-F238E27FC236}">
                <a16:creationId xmlns:a16="http://schemas.microsoft.com/office/drawing/2014/main" id="{A2015D8B-52EF-4819-9CB8-153DE099ADCD}"/>
              </a:ext>
            </a:extLst>
          </p:cNvPr>
          <p:cNvSpPr>
            <a:spLocks noGrp="1"/>
          </p:cNvSpPr>
          <p:nvPr>
            <p:ph type="body" sz="quarter" idx="19"/>
          </p:nvPr>
        </p:nvSpPr>
        <p:spPr/>
        <p:txBody>
          <a:bodyPr/>
          <a:lstStyle/>
          <a:p>
            <a:endParaRPr lang="da-DK"/>
          </a:p>
        </p:txBody>
      </p:sp>
      <p:sp>
        <p:nvSpPr>
          <p:cNvPr id="10" name="Text Placeholder 9">
            <a:extLst>
              <a:ext uri="{FF2B5EF4-FFF2-40B4-BE49-F238E27FC236}">
                <a16:creationId xmlns:a16="http://schemas.microsoft.com/office/drawing/2014/main" id="{7C408662-FA46-4AEB-A03B-9AC43303FC64}"/>
              </a:ext>
            </a:extLst>
          </p:cNvPr>
          <p:cNvSpPr>
            <a:spLocks noGrp="1"/>
          </p:cNvSpPr>
          <p:nvPr>
            <p:ph type="body" sz="quarter" idx="20"/>
          </p:nvPr>
        </p:nvSpPr>
        <p:spPr/>
        <p:txBody>
          <a:bodyPr/>
          <a:lstStyle/>
          <a:p>
            <a:r>
              <a:rPr lang="da-DK" dirty="0"/>
              <a:t>3</a:t>
            </a:r>
          </a:p>
        </p:txBody>
      </p:sp>
      <p:sp>
        <p:nvSpPr>
          <p:cNvPr id="11" name="Slide Number Placeholder 10">
            <a:extLst>
              <a:ext uri="{FF2B5EF4-FFF2-40B4-BE49-F238E27FC236}">
                <a16:creationId xmlns:a16="http://schemas.microsoft.com/office/drawing/2014/main" id="{9C0D58E1-0224-4CDD-A823-ECB6B869979D}"/>
              </a:ext>
            </a:extLst>
          </p:cNvPr>
          <p:cNvSpPr>
            <a:spLocks noGrp="1"/>
          </p:cNvSpPr>
          <p:nvPr>
            <p:ph type="sldNum" sz="quarter" idx="12"/>
          </p:nvPr>
        </p:nvSpPr>
        <p:spPr/>
        <p:txBody>
          <a:bodyPr/>
          <a:lstStyle/>
          <a:p>
            <a:fld id="{EC1A8527-42D9-4340-9A94-54E4DA14DCC4}" type="slidenum">
              <a:rPr lang="en-US" smtClean="0"/>
              <a:t>35</a:t>
            </a:fld>
            <a:endParaRPr lang="en-US"/>
          </a:p>
        </p:txBody>
      </p:sp>
      <p:pic>
        <p:nvPicPr>
          <p:cNvPr id="12" name="Picture 11">
            <a:extLst>
              <a:ext uri="{FF2B5EF4-FFF2-40B4-BE49-F238E27FC236}">
                <a16:creationId xmlns:a16="http://schemas.microsoft.com/office/drawing/2014/main" id="{5597F045-26AB-447B-B1F0-8E6F1D1839CE}"/>
              </a:ext>
            </a:extLst>
          </p:cNvPr>
          <p:cNvPicPr>
            <a:picLocks noChangeAspect="1"/>
          </p:cNvPicPr>
          <p:nvPr/>
        </p:nvPicPr>
        <p:blipFill>
          <a:blip r:embed="rId2"/>
          <a:stretch>
            <a:fillRect/>
          </a:stretch>
        </p:blipFill>
        <p:spPr>
          <a:xfrm>
            <a:off x="6522722" y="2041457"/>
            <a:ext cx="4527875" cy="4080856"/>
          </a:xfrm>
          <a:prstGeom prst="rect">
            <a:avLst/>
          </a:prstGeom>
        </p:spPr>
      </p:pic>
    </p:spTree>
    <p:extLst>
      <p:ext uri="{BB962C8B-B14F-4D97-AF65-F5344CB8AC3E}">
        <p14:creationId xmlns:p14="http://schemas.microsoft.com/office/powerpoint/2010/main" val="3797842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FE5E-927E-44B3-BF2E-A28DEC23AB0C}"/>
              </a:ext>
            </a:extLst>
          </p:cNvPr>
          <p:cNvSpPr>
            <a:spLocks noGrp="1"/>
          </p:cNvSpPr>
          <p:nvPr>
            <p:ph type="title"/>
          </p:nvPr>
        </p:nvSpPr>
        <p:spPr/>
        <p:txBody>
          <a:bodyPr/>
          <a:lstStyle/>
          <a:p>
            <a:r>
              <a:rPr lang="da-DK" dirty="0"/>
              <a:t>Fly-Wheel</a:t>
            </a:r>
          </a:p>
        </p:txBody>
      </p:sp>
      <p:sp>
        <p:nvSpPr>
          <p:cNvPr id="3" name="Content Placeholder 2">
            <a:extLst>
              <a:ext uri="{FF2B5EF4-FFF2-40B4-BE49-F238E27FC236}">
                <a16:creationId xmlns:a16="http://schemas.microsoft.com/office/drawing/2014/main" id="{C27B81F6-6CDF-460D-833A-1F9252170778}"/>
              </a:ext>
            </a:extLst>
          </p:cNvPr>
          <p:cNvSpPr>
            <a:spLocks noGrp="1"/>
          </p:cNvSpPr>
          <p:nvPr>
            <p:ph idx="1"/>
          </p:nvPr>
        </p:nvSpPr>
        <p:spPr/>
        <p:txBody>
          <a:bodyPr>
            <a:normAutofit/>
          </a:bodyPr>
          <a:lstStyle/>
          <a:p>
            <a:pPr marL="0" indent="0">
              <a:buNone/>
            </a:pPr>
            <a:r>
              <a:rPr lang="da-DK" sz="1800" dirty="0"/>
              <a:t>Markeder – Nuværende:</a:t>
            </a:r>
          </a:p>
          <a:p>
            <a:r>
              <a:rPr lang="da-DK" sz="1800" dirty="0"/>
              <a:t>Fly-</a:t>
            </a:r>
            <a:r>
              <a:rPr lang="da-DK" sz="1800" dirty="0" err="1"/>
              <a:t>wheels</a:t>
            </a:r>
            <a:r>
              <a:rPr lang="da-DK" sz="1800" dirty="0"/>
              <a:t> bruges i vid udstrækning til at levere FCR ydelser </a:t>
            </a:r>
          </a:p>
          <a:p>
            <a:pPr marL="0" indent="0">
              <a:buNone/>
            </a:pPr>
            <a:r>
              <a:rPr lang="da-DK" sz="1800" dirty="0"/>
              <a:t>Markeder – Fremtidige: </a:t>
            </a:r>
          </a:p>
          <a:p>
            <a:r>
              <a:rPr lang="da-DK" sz="1800" dirty="0"/>
              <a:t>Fly-</a:t>
            </a:r>
            <a:r>
              <a:rPr lang="da-DK" sz="1800" dirty="0" err="1"/>
              <a:t>wheels</a:t>
            </a:r>
            <a:r>
              <a:rPr lang="da-DK" sz="1800" dirty="0"/>
              <a:t> kan også levere FRR</a:t>
            </a:r>
          </a:p>
          <a:p>
            <a:endParaRPr lang="da-DK" sz="1800" dirty="0"/>
          </a:p>
          <a:p>
            <a:r>
              <a:rPr lang="da-DK" sz="1800" dirty="0"/>
              <a:t>Stand by </a:t>
            </a:r>
            <a:r>
              <a:rPr lang="da-DK" sz="1800" dirty="0" err="1"/>
              <a:t>loss</a:t>
            </a:r>
            <a:r>
              <a:rPr lang="da-DK" sz="1800" dirty="0"/>
              <a:t> 5% per dag [11]</a:t>
            </a:r>
          </a:p>
          <a:p>
            <a:r>
              <a:rPr lang="da-DK" sz="1800" dirty="0" err="1"/>
              <a:t>Round</a:t>
            </a:r>
            <a:r>
              <a:rPr lang="da-DK" sz="1800" dirty="0"/>
              <a:t> trip effektivitet på 75%</a:t>
            </a:r>
          </a:p>
          <a:p>
            <a:r>
              <a:rPr lang="da-DK" sz="1800" dirty="0"/>
              <a:t>Ekstrem hurtig reaktionstid. Under 3ms</a:t>
            </a:r>
          </a:p>
          <a:p>
            <a:endParaRPr lang="da-DK" sz="1800" dirty="0"/>
          </a:p>
          <a:p>
            <a:endParaRPr lang="da-DK" sz="1800" dirty="0"/>
          </a:p>
        </p:txBody>
      </p:sp>
      <p:sp>
        <p:nvSpPr>
          <p:cNvPr id="4" name="Slide Number Placeholder 3">
            <a:extLst>
              <a:ext uri="{FF2B5EF4-FFF2-40B4-BE49-F238E27FC236}">
                <a16:creationId xmlns:a16="http://schemas.microsoft.com/office/drawing/2014/main" id="{8B29787D-EB91-428D-970E-58D59DB0149D}"/>
              </a:ext>
            </a:extLst>
          </p:cNvPr>
          <p:cNvSpPr>
            <a:spLocks noGrp="1"/>
          </p:cNvSpPr>
          <p:nvPr>
            <p:ph type="sldNum" sz="quarter" idx="12"/>
          </p:nvPr>
        </p:nvSpPr>
        <p:spPr/>
        <p:txBody>
          <a:bodyPr/>
          <a:lstStyle/>
          <a:p>
            <a:fld id="{EC1A8527-42D9-4340-9A94-54E4DA14DCC4}" type="slidenum">
              <a:rPr lang="en-US" smtClean="0"/>
              <a:t>36</a:t>
            </a:fld>
            <a:endParaRPr lang="en-US"/>
          </a:p>
        </p:txBody>
      </p:sp>
    </p:spTree>
    <p:extLst>
      <p:ext uri="{BB962C8B-B14F-4D97-AF65-F5344CB8AC3E}">
        <p14:creationId xmlns:p14="http://schemas.microsoft.com/office/powerpoint/2010/main" val="3002888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10AC-7E0F-48C0-AE4B-79328EF3B4CB}"/>
              </a:ext>
            </a:extLst>
          </p:cNvPr>
          <p:cNvSpPr>
            <a:spLocks noGrp="1"/>
          </p:cNvSpPr>
          <p:nvPr>
            <p:ph type="title"/>
          </p:nvPr>
        </p:nvSpPr>
        <p:spPr/>
        <p:txBody>
          <a:bodyPr/>
          <a:lstStyle/>
          <a:p>
            <a:r>
              <a:rPr lang="da-DK" dirty="0"/>
              <a:t>Hydrogen lager</a:t>
            </a:r>
          </a:p>
        </p:txBody>
      </p:sp>
      <p:sp>
        <p:nvSpPr>
          <p:cNvPr id="3" name="Text Placeholder 2">
            <a:extLst>
              <a:ext uri="{FF2B5EF4-FFF2-40B4-BE49-F238E27FC236}">
                <a16:creationId xmlns:a16="http://schemas.microsoft.com/office/drawing/2014/main" id="{17142511-11C4-4388-A2D3-F22A746DC368}"/>
              </a:ext>
            </a:extLst>
          </p:cNvPr>
          <p:cNvSpPr>
            <a:spLocks noGrp="1"/>
          </p:cNvSpPr>
          <p:nvPr>
            <p:ph type="body" sz="quarter" idx="13"/>
          </p:nvPr>
        </p:nvSpPr>
        <p:spPr/>
        <p:txBody>
          <a:bodyPr/>
          <a:lstStyle/>
          <a:p>
            <a:r>
              <a:rPr lang="da-DK" dirty="0"/>
              <a:t>7</a:t>
            </a:r>
          </a:p>
        </p:txBody>
      </p:sp>
      <p:sp>
        <p:nvSpPr>
          <p:cNvPr id="4" name="Text Placeholder 3">
            <a:extLst>
              <a:ext uri="{FF2B5EF4-FFF2-40B4-BE49-F238E27FC236}">
                <a16:creationId xmlns:a16="http://schemas.microsoft.com/office/drawing/2014/main" id="{86BC8D99-4345-4B94-BA82-0AAA5CCE143F}"/>
              </a:ext>
            </a:extLst>
          </p:cNvPr>
          <p:cNvSpPr>
            <a:spLocks noGrp="1"/>
          </p:cNvSpPr>
          <p:nvPr>
            <p:ph type="body" sz="quarter" idx="14"/>
          </p:nvPr>
        </p:nvSpPr>
        <p:spPr/>
        <p:txBody>
          <a:bodyPr/>
          <a:lstStyle/>
          <a:p>
            <a:r>
              <a:rPr lang="da-DK" dirty="0"/>
              <a:t>Systemydelser</a:t>
            </a:r>
          </a:p>
        </p:txBody>
      </p:sp>
      <p:sp>
        <p:nvSpPr>
          <p:cNvPr id="5" name="Text Placeholder 4">
            <a:extLst>
              <a:ext uri="{FF2B5EF4-FFF2-40B4-BE49-F238E27FC236}">
                <a16:creationId xmlns:a16="http://schemas.microsoft.com/office/drawing/2014/main" id="{91730D36-FA4C-481C-A2B0-22F431A27948}"/>
              </a:ext>
            </a:extLst>
          </p:cNvPr>
          <p:cNvSpPr>
            <a:spLocks noGrp="1"/>
          </p:cNvSpPr>
          <p:nvPr>
            <p:ph type="body" sz="quarter" idx="15"/>
          </p:nvPr>
        </p:nvSpPr>
        <p:spPr/>
        <p:txBody>
          <a:bodyPr/>
          <a:lstStyle/>
          <a:p>
            <a:r>
              <a:rPr lang="da-DK" dirty="0"/>
              <a:t>274.541 </a:t>
            </a:r>
            <a:r>
              <a:rPr lang="da-DK" dirty="0" err="1"/>
              <a:t>kr</a:t>
            </a:r>
            <a:r>
              <a:rPr lang="da-DK" dirty="0"/>
              <a:t>/MW/år</a:t>
            </a:r>
          </a:p>
        </p:txBody>
      </p:sp>
      <p:sp>
        <p:nvSpPr>
          <p:cNvPr id="6" name="Text Placeholder 5">
            <a:extLst>
              <a:ext uri="{FF2B5EF4-FFF2-40B4-BE49-F238E27FC236}">
                <a16:creationId xmlns:a16="http://schemas.microsoft.com/office/drawing/2014/main" id="{4752CCC8-53B8-4704-A55C-701FD45EF2B6}"/>
              </a:ext>
            </a:extLst>
          </p:cNvPr>
          <p:cNvSpPr>
            <a:spLocks noGrp="1"/>
          </p:cNvSpPr>
          <p:nvPr>
            <p:ph type="body" sz="quarter" idx="16"/>
          </p:nvPr>
        </p:nvSpPr>
        <p:spPr/>
        <p:txBody>
          <a:bodyPr>
            <a:normAutofit lnSpcReduction="10000"/>
          </a:bodyPr>
          <a:lstStyle/>
          <a:p>
            <a:r>
              <a:rPr lang="da-DK" dirty="0"/>
              <a:t>Lav virkningsgrad + høje investerings omkostninger</a:t>
            </a:r>
          </a:p>
          <a:p>
            <a:endParaRPr lang="da-DK" dirty="0"/>
          </a:p>
        </p:txBody>
      </p:sp>
      <p:sp>
        <p:nvSpPr>
          <p:cNvPr id="7" name="Text Placeholder 6">
            <a:extLst>
              <a:ext uri="{FF2B5EF4-FFF2-40B4-BE49-F238E27FC236}">
                <a16:creationId xmlns:a16="http://schemas.microsoft.com/office/drawing/2014/main" id="{ADC3BFD7-8BC6-4084-A8EF-646F95446D74}"/>
              </a:ext>
            </a:extLst>
          </p:cNvPr>
          <p:cNvSpPr>
            <a:spLocks noGrp="1"/>
          </p:cNvSpPr>
          <p:nvPr>
            <p:ph type="body" sz="quarter" idx="17"/>
          </p:nvPr>
        </p:nvSpPr>
        <p:spPr/>
        <p:txBody>
          <a:bodyPr/>
          <a:lstStyle/>
          <a:p>
            <a:r>
              <a:rPr lang="da-DK" dirty="0"/>
              <a:t>Vind </a:t>
            </a:r>
          </a:p>
        </p:txBody>
      </p:sp>
      <p:sp>
        <p:nvSpPr>
          <p:cNvPr id="8" name="Text Placeholder 7">
            <a:extLst>
              <a:ext uri="{FF2B5EF4-FFF2-40B4-BE49-F238E27FC236}">
                <a16:creationId xmlns:a16="http://schemas.microsoft.com/office/drawing/2014/main" id="{14529C12-2D8C-4604-AE25-EE19A4DD64D3}"/>
              </a:ext>
            </a:extLst>
          </p:cNvPr>
          <p:cNvSpPr>
            <a:spLocks noGrp="1"/>
          </p:cNvSpPr>
          <p:nvPr>
            <p:ph type="body" sz="quarter" idx="18"/>
          </p:nvPr>
        </p:nvSpPr>
        <p:spPr/>
        <p:txBody>
          <a:bodyPr/>
          <a:lstStyle/>
          <a:p>
            <a:r>
              <a:rPr lang="da-DK" dirty="0"/>
              <a:t>Flere testanlæg er i pipeline </a:t>
            </a:r>
          </a:p>
        </p:txBody>
      </p:sp>
      <p:sp>
        <p:nvSpPr>
          <p:cNvPr id="9" name="Text Placeholder 8">
            <a:extLst>
              <a:ext uri="{FF2B5EF4-FFF2-40B4-BE49-F238E27FC236}">
                <a16:creationId xmlns:a16="http://schemas.microsoft.com/office/drawing/2014/main" id="{8F0F2288-4E44-445B-A97D-155A63D0A06B}"/>
              </a:ext>
            </a:extLst>
          </p:cNvPr>
          <p:cNvSpPr>
            <a:spLocks noGrp="1"/>
          </p:cNvSpPr>
          <p:nvPr>
            <p:ph type="body" sz="quarter" idx="19"/>
          </p:nvPr>
        </p:nvSpPr>
        <p:spPr/>
        <p:txBody>
          <a:bodyPr/>
          <a:lstStyle/>
          <a:p>
            <a:endParaRPr lang="da-DK"/>
          </a:p>
        </p:txBody>
      </p:sp>
      <p:sp>
        <p:nvSpPr>
          <p:cNvPr id="10" name="Text Placeholder 9">
            <a:extLst>
              <a:ext uri="{FF2B5EF4-FFF2-40B4-BE49-F238E27FC236}">
                <a16:creationId xmlns:a16="http://schemas.microsoft.com/office/drawing/2014/main" id="{4123A00B-4AB4-474A-92AC-67CDEBAC6955}"/>
              </a:ext>
            </a:extLst>
          </p:cNvPr>
          <p:cNvSpPr>
            <a:spLocks noGrp="1"/>
          </p:cNvSpPr>
          <p:nvPr>
            <p:ph type="body" sz="quarter" idx="20"/>
          </p:nvPr>
        </p:nvSpPr>
        <p:spPr/>
        <p:txBody>
          <a:bodyPr/>
          <a:lstStyle/>
          <a:p>
            <a:r>
              <a:rPr lang="da-DK" dirty="0"/>
              <a:t>2</a:t>
            </a:r>
          </a:p>
        </p:txBody>
      </p:sp>
      <p:sp>
        <p:nvSpPr>
          <p:cNvPr id="11" name="Text Placeholder 10">
            <a:extLst>
              <a:ext uri="{FF2B5EF4-FFF2-40B4-BE49-F238E27FC236}">
                <a16:creationId xmlns:a16="http://schemas.microsoft.com/office/drawing/2014/main" id="{25DF2C05-791C-49B8-B263-56FFAB3F0FC0}"/>
              </a:ext>
            </a:extLst>
          </p:cNvPr>
          <p:cNvSpPr>
            <a:spLocks noGrp="1"/>
          </p:cNvSpPr>
          <p:nvPr>
            <p:ph type="body" sz="quarter" idx="21"/>
          </p:nvPr>
        </p:nvSpPr>
        <p:spPr/>
        <p:txBody>
          <a:bodyPr/>
          <a:lstStyle/>
          <a:p>
            <a:endParaRPr lang="da-DK" dirty="0"/>
          </a:p>
        </p:txBody>
      </p:sp>
      <p:sp>
        <p:nvSpPr>
          <p:cNvPr id="12" name="Slide Number Placeholder 11">
            <a:extLst>
              <a:ext uri="{FF2B5EF4-FFF2-40B4-BE49-F238E27FC236}">
                <a16:creationId xmlns:a16="http://schemas.microsoft.com/office/drawing/2014/main" id="{E4E3486B-C1A5-4ECE-83F5-7656D6703CD2}"/>
              </a:ext>
            </a:extLst>
          </p:cNvPr>
          <p:cNvSpPr>
            <a:spLocks noGrp="1"/>
          </p:cNvSpPr>
          <p:nvPr>
            <p:ph type="sldNum" sz="quarter" idx="12"/>
          </p:nvPr>
        </p:nvSpPr>
        <p:spPr/>
        <p:txBody>
          <a:bodyPr/>
          <a:lstStyle/>
          <a:p>
            <a:fld id="{EC1A8527-42D9-4340-9A94-54E4DA14DCC4}" type="slidenum">
              <a:rPr lang="en-US" smtClean="0"/>
              <a:t>37</a:t>
            </a:fld>
            <a:endParaRPr lang="en-US"/>
          </a:p>
        </p:txBody>
      </p:sp>
      <p:pic>
        <p:nvPicPr>
          <p:cNvPr id="13" name="Picture 12">
            <a:extLst>
              <a:ext uri="{FF2B5EF4-FFF2-40B4-BE49-F238E27FC236}">
                <a16:creationId xmlns:a16="http://schemas.microsoft.com/office/drawing/2014/main" id="{05859B9D-9A81-4584-AD9E-B2908D1A6CFA}"/>
              </a:ext>
            </a:extLst>
          </p:cNvPr>
          <p:cNvPicPr>
            <a:picLocks noChangeAspect="1"/>
          </p:cNvPicPr>
          <p:nvPr/>
        </p:nvPicPr>
        <p:blipFill>
          <a:blip r:embed="rId2"/>
          <a:stretch>
            <a:fillRect/>
          </a:stretch>
        </p:blipFill>
        <p:spPr>
          <a:xfrm>
            <a:off x="6562423" y="2436326"/>
            <a:ext cx="4324954" cy="2972215"/>
          </a:xfrm>
          <a:prstGeom prst="rect">
            <a:avLst/>
          </a:prstGeom>
        </p:spPr>
      </p:pic>
    </p:spTree>
    <p:extLst>
      <p:ext uri="{BB962C8B-B14F-4D97-AF65-F5344CB8AC3E}">
        <p14:creationId xmlns:p14="http://schemas.microsoft.com/office/powerpoint/2010/main" val="1743196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D6C8-7EBE-422B-9039-E7A3BDCEB40F}"/>
              </a:ext>
            </a:extLst>
          </p:cNvPr>
          <p:cNvSpPr>
            <a:spLocks noGrp="1"/>
          </p:cNvSpPr>
          <p:nvPr>
            <p:ph type="title"/>
          </p:nvPr>
        </p:nvSpPr>
        <p:spPr/>
        <p:txBody>
          <a:bodyPr/>
          <a:lstStyle/>
          <a:p>
            <a:r>
              <a:rPr lang="da-DK" dirty="0"/>
              <a:t>Hydrogen lager</a:t>
            </a:r>
          </a:p>
        </p:txBody>
      </p:sp>
      <p:sp>
        <p:nvSpPr>
          <p:cNvPr id="3" name="Content Placeholder 2">
            <a:extLst>
              <a:ext uri="{FF2B5EF4-FFF2-40B4-BE49-F238E27FC236}">
                <a16:creationId xmlns:a16="http://schemas.microsoft.com/office/drawing/2014/main" id="{86850025-1858-4898-A72D-910F5A7CAA42}"/>
              </a:ext>
            </a:extLst>
          </p:cNvPr>
          <p:cNvSpPr>
            <a:spLocks noGrp="1"/>
          </p:cNvSpPr>
          <p:nvPr>
            <p:ph idx="1"/>
          </p:nvPr>
        </p:nvSpPr>
        <p:spPr/>
        <p:txBody>
          <a:bodyPr>
            <a:normAutofit/>
          </a:bodyPr>
          <a:lstStyle/>
          <a:p>
            <a:pPr marL="0" indent="0">
              <a:buNone/>
            </a:pPr>
            <a:r>
              <a:rPr lang="da-DK" sz="1800" dirty="0"/>
              <a:t>Markeder – Nuværende:</a:t>
            </a:r>
          </a:p>
          <a:p>
            <a:r>
              <a:rPr lang="da-DK" sz="1800" dirty="0"/>
              <a:t>Hydrogen lagre er ikke implementeret </a:t>
            </a:r>
          </a:p>
          <a:p>
            <a:pPr marL="0" indent="0">
              <a:buNone/>
            </a:pPr>
            <a:r>
              <a:rPr lang="da-DK" sz="1800" dirty="0"/>
              <a:t>Markeder – Fremtidige:</a:t>
            </a:r>
          </a:p>
          <a:p>
            <a:r>
              <a:rPr lang="da-DK" sz="1800" dirty="0"/>
              <a:t>Teknologien kan både levere de hurtige systemydelser, FRR, FCR, FRR, men egner sig især til at levere time </a:t>
            </a:r>
            <a:r>
              <a:rPr lang="da-DK" sz="1800" dirty="0" err="1"/>
              <a:t>shifting</a:t>
            </a:r>
            <a:r>
              <a:rPr lang="da-DK" sz="1800" dirty="0"/>
              <a:t> på længere skala </a:t>
            </a:r>
          </a:p>
          <a:p>
            <a:endParaRPr lang="da-DK" sz="1800" dirty="0"/>
          </a:p>
          <a:p>
            <a:r>
              <a:rPr lang="da-DK" sz="1800" dirty="0"/>
              <a:t>Flere testanlæg er op vej [13]</a:t>
            </a:r>
          </a:p>
          <a:p>
            <a:r>
              <a:rPr lang="da-DK" sz="1800" dirty="0"/>
              <a:t>De fleste testanlæg bruger </a:t>
            </a:r>
            <a:r>
              <a:rPr lang="da-DK" sz="1800" dirty="0" err="1"/>
              <a:t>Alaline</a:t>
            </a:r>
            <a:r>
              <a:rPr lang="da-DK" sz="1800" dirty="0"/>
              <a:t> eller PEM </a:t>
            </a:r>
            <a:r>
              <a:rPr lang="da-DK" sz="1800" dirty="0" err="1"/>
              <a:t>Electrolysers</a:t>
            </a:r>
            <a:r>
              <a:rPr lang="da-DK" sz="1800" dirty="0"/>
              <a:t> [13]</a:t>
            </a:r>
          </a:p>
          <a:p>
            <a:r>
              <a:rPr lang="da-DK" sz="1800" dirty="0" err="1"/>
              <a:t>Round</a:t>
            </a:r>
            <a:r>
              <a:rPr lang="da-DK" sz="1800" dirty="0"/>
              <a:t> trip virkningsgrad på 20-40% [13]</a:t>
            </a:r>
          </a:p>
          <a:p>
            <a:r>
              <a:rPr lang="da-DK" sz="1800" dirty="0"/>
              <a:t>Reaktionstid på få sekunder </a:t>
            </a:r>
          </a:p>
          <a:p>
            <a:endParaRPr lang="da-DK" sz="1800" dirty="0"/>
          </a:p>
        </p:txBody>
      </p:sp>
      <p:sp>
        <p:nvSpPr>
          <p:cNvPr id="4" name="Slide Number Placeholder 3">
            <a:extLst>
              <a:ext uri="{FF2B5EF4-FFF2-40B4-BE49-F238E27FC236}">
                <a16:creationId xmlns:a16="http://schemas.microsoft.com/office/drawing/2014/main" id="{C3ECAE20-D3A3-4DB1-B48B-8CA57C8931E5}"/>
              </a:ext>
            </a:extLst>
          </p:cNvPr>
          <p:cNvSpPr>
            <a:spLocks noGrp="1"/>
          </p:cNvSpPr>
          <p:nvPr>
            <p:ph type="sldNum" sz="quarter" idx="12"/>
          </p:nvPr>
        </p:nvSpPr>
        <p:spPr/>
        <p:txBody>
          <a:bodyPr/>
          <a:lstStyle/>
          <a:p>
            <a:fld id="{EC1A8527-42D9-4340-9A94-54E4DA14DCC4}" type="slidenum">
              <a:rPr lang="en-US" smtClean="0"/>
              <a:t>38</a:t>
            </a:fld>
            <a:endParaRPr lang="en-US"/>
          </a:p>
        </p:txBody>
      </p:sp>
    </p:spTree>
    <p:extLst>
      <p:ext uri="{BB962C8B-B14F-4D97-AF65-F5344CB8AC3E}">
        <p14:creationId xmlns:p14="http://schemas.microsoft.com/office/powerpoint/2010/main" val="2418827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0F40-C0F1-4357-8ED1-34B4556081EE}"/>
              </a:ext>
            </a:extLst>
          </p:cNvPr>
          <p:cNvSpPr>
            <a:spLocks noGrp="1"/>
          </p:cNvSpPr>
          <p:nvPr>
            <p:ph type="title"/>
          </p:nvPr>
        </p:nvSpPr>
        <p:spPr/>
        <p:txBody>
          <a:bodyPr/>
          <a:lstStyle/>
          <a:p>
            <a:r>
              <a:rPr lang="da-DK" dirty="0"/>
              <a:t>Elbiler (V2G)</a:t>
            </a:r>
          </a:p>
        </p:txBody>
      </p:sp>
      <p:sp>
        <p:nvSpPr>
          <p:cNvPr id="3" name="Text Placeholder 2">
            <a:extLst>
              <a:ext uri="{FF2B5EF4-FFF2-40B4-BE49-F238E27FC236}">
                <a16:creationId xmlns:a16="http://schemas.microsoft.com/office/drawing/2014/main" id="{4C3159C5-446A-485F-BD08-BA6F836EAF7D}"/>
              </a:ext>
            </a:extLst>
          </p:cNvPr>
          <p:cNvSpPr>
            <a:spLocks noGrp="1"/>
          </p:cNvSpPr>
          <p:nvPr>
            <p:ph type="body" sz="quarter" idx="13"/>
          </p:nvPr>
        </p:nvSpPr>
        <p:spPr/>
        <p:txBody>
          <a:bodyPr/>
          <a:lstStyle/>
          <a:p>
            <a:r>
              <a:rPr lang="da-DK" dirty="0"/>
              <a:t>7</a:t>
            </a:r>
          </a:p>
        </p:txBody>
      </p:sp>
      <p:sp>
        <p:nvSpPr>
          <p:cNvPr id="4" name="Text Placeholder 3">
            <a:extLst>
              <a:ext uri="{FF2B5EF4-FFF2-40B4-BE49-F238E27FC236}">
                <a16:creationId xmlns:a16="http://schemas.microsoft.com/office/drawing/2014/main" id="{46818C82-E17D-4E1E-B4FC-87E334871AAB}"/>
              </a:ext>
            </a:extLst>
          </p:cNvPr>
          <p:cNvSpPr>
            <a:spLocks noGrp="1"/>
          </p:cNvSpPr>
          <p:nvPr>
            <p:ph type="body" sz="quarter" idx="14"/>
          </p:nvPr>
        </p:nvSpPr>
        <p:spPr/>
        <p:txBody>
          <a:bodyPr/>
          <a:lstStyle/>
          <a:p>
            <a:r>
              <a:rPr lang="da-DK" dirty="0"/>
              <a:t>Systemydelser</a:t>
            </a:r>
          </a:p>
        </p:txBody>
      </p:sp>
      <p:sp>
        <p:nvSpPr>
          <p:cNvPr id="5" name="Text Placeholder 4">
            <a:extLst>
              <a:ext uri="{FF2B5EF4-FFF2-40B4-BE49-F238E27FC236}">
                <a16:creationId xmlns:a16="http://schemas.microsoft.com/office/drawing/2014/main" id="{D459C138-42C5-4B3A-AB95-54E62CAD7CC4}"/>
              </a:ext>
            </a:extLst>
          </p:cNvPr>
          <p:cNvSpPr>
            <a:spLocks noGrp="1"/>
          </p:cNvSpPr>
          <p:nvPr>
            <p:ph type="body" sz="quarter" idx="15"/>
          </p:nvPr>
        </p:nvSpPr>
        <p:spPr/>
        <p:txBody>
          <a:bodyPr/>
          <a:lstStyle/>
          <a:p>
            <a:r>
              <a:rPr lang="da-DK" dirty="0"/>
              <a:t>?</a:t>
            </a:r>
          </a:p>
        </p:txBody>
      </p:sp>
      <p:sp>
        <p:nvSpPr>
          <p:cNvPr id="6" name="Text Placeholder 5">
            <a:extLst>
              <a:ext uri="{FF2B5EF4-FFF2-40B4-BE49-F238E27FC236}">
                <a16:creationId xmlns:a16="http://schemas.microsoft.com/office/drawing/2014/main" id="{D2AA695B-1512-43F7-B4F5-58420E2DC6E0}"/>
              </a:ext>
            </a:extLst>
          </p:cNvPr>
          <p:cNvSpPr>
            <a:spLocks noGrp="1"/>
          </p:cNvSpPr>
          <p:nvPr>
            <p:ph type="body" sz="quarter" idx="16"/>
          </p:nvPr>
        </p:nvSpPr>
        <p:spPr/>
        <p:txBody>
          <a:bodyPr>
            <a:normAutofit lnSpcReduction="10000"/>
          </a:bodyPr>
          <a:lstStyle/>
          <a:p>
            <a:r>
              <a:rPr lang="da-DK" dirty="0"/>
              <a:t>Administration + Infrastruktur</a:t>
            </a:r>
          </a:p>
        </p:txBody>
      </p:sp>
      <p:sp>
        <p:nvSpPr>
          <p:cNvPr id="7" name="Text Placeholder 6">
            <a:extLst>
              <a:ext uri="{FF2B5EF4-FFF2-40B4-BE49-F238E27FC236}">
                <a16:creationId xmlns:a16="http://schemas.microsoft.com/office/drawing/2014/main" id="{E1F7E47B-7DA6-4E9F-8752-7AE93E3C4BE7}"/>
              </a:ext>
            </a:extLst>
          </p:cNvPr>
          <p:cNvSpPr>
            <a:spLocks noGrp="1"/>
          </p:cNvSpPr>
          <p:nvPr>
            <p:ph type="body" sz="quarter" idx="17"/>
          </p:nvPr>
        </p:nvSpPr>
        <p:spPr/>
        <p:txBody>
          <a:bodyPr/>
          <a:lstStyle/>
          <a:p>
            <a:endParaRPr lang="da-DK" dirty="0"/>
          </a:p>
        </p:txBody>
      </p:sp>
      <p:sp>
        <p:nvSpPr>
          <p:cNvPr id="8" name="Text Placeholder 7">
            <a:extLst>
              <a:ext uri="{FF2B5EF4-FFF2-40B4-BE49-F238E27FC236}">
                <a16:creationId xmlns:a16="http://schemas.microsoft.com/office/drawing/2014/main" id="{551E7389-DD08-4580-8F09-00776259BEE2}"/>
              </a:ext>
            </a:extLst>
          </p:cNvPr>
          <p:cNvSpPr>
            <a:spLocks noGrp="1"/>
          </p:cNvSpPr>
          <p:nvPr>
            <p:ph type="body" sz="quarter" idx="18"/>
          </p:nvPr>
        </p:nvSpPr>
        <p:spPr/>
        <p:txBody>
          <a:bodyPr>
            <a:normAutofit lnSpcReduction="10000"/>
          </a:bodyPr>
          <a:lstStyle/>
          <a:p>
            <a:r>
              <a:rPr lang="da-DK" dirty="0"/>
              <a:t>To virksomheder i Danmark levere denne service</a:t>
            </a:r>
          </a:p>
        </p:txBody>
      </p:sp>
      <p:sp>
        <p:nvSpPr>
          <p:cNvPr id="9" name="Text Placeholder 8">
            <a:extLst>
              <a:ext uri="{FF2B5EF4-FFF2-40B4-BE49-F238E27FC236}">
                <a16:creationId xmlns:a16="http://schemas.microsoft.com/office/drawing/2014/main" id="{1A021ECC-7F37-4998-A636-2807EE2777A6}"/>
              </a:ext>
            </a:extLst>
          </p:cNvPr>
          <p:cNvSpPr>
            <a:spLocks noGrp="1"/>
          </p:cNvSpPr>
          <p:nvPr>
            <p:ph type="body" sz="quarter" idx="19"/>
          </p:nvPr>
        </p:nvSpPr>
        <p:spPr/>
        <p:txBody>
          <a:bodyPr/>
          <a:lstStyle/>
          <a:p>
            <a:endParaRPr lang="da-DK"/>
          </a:p>
        </p:txBody>
      </p:sp>
      <p:sp>
        <p:nvSpPr>
          <p:cNvPr id="10" name="Text Placeholder 9">
            <a:extLst>
              <a:ext uri="{FF2B5EF4-FFF2-40B4-BE49-F238E27FC236}">
                <a16:creationId xmlns:a16="http://schemas.microsoft.com/office/drawing/2014/main" id="{DDB8F4BA-E5EF-4D8A-A985-475ABFC0C84D}"/>
              </a:ext>
            </a:extLst>
          </p:cNvPr>
          <p:cNvSpPr>
            <a:spLocks noGrp="1"/>
          </p:cNvSpPr>
          <p:nvPr>
            <p:ph type="body" sz="quarter" idx="20"/>
          </p:nvPr>
        </p:nvSpPr>
        <p:spPr/>
        <p:txBody>
          <a:bodyPr/>
          <a:lstStyle/>
          <a:p>
            <a:r>
              <a:rPr lang="da-DK" dirty="0"/>
              <a:t>3</a:t>
            </a:r>
          </a:p>
        </p:txBody>
      </p:sp>
      <p:sp>
        <p:nvSpPr>
          <p:cNvPr id="11" name="Text Placeholder 10">
            <a:extLst>
              <a:ext uri="{FF2B5EF4-FFF2-40B4-BE49-F238E27FC236}">
                <a16:creationId xmlns:a16="http://schemas.microsoft.com/office/drawing/2014/main" id="{5E3C4158-272D-4610-A20A-75A555FF468C}"/>
              </a:ext>
            </a:extLst>
          </p:cNvPr>
          <p:cNvSpPr>
            <a:spLocks noGrp="1"/>
          </p:cNvSpPr>
          <p:nvPr>
            <p:ph type="body" sz="quarter" idx="21"/>
          </p:nvPr>
        </p:nvSpPr>
        <p:spPr/>
        <p:txBody>
          <a:bodyPr/>
          <a:lstStyle/>
          <a:p>
            <a:endParaRPr lang="da-DK"/>
          </a:p>
        </p:txBody>
      </p:sp>
      <p:sp>
        <p:nvSpPr>
          <p:cNvPr id="12" name="Slide Number Placeholder 11">
            <a:extLst>
              <a:ext uri="{FF2B5EF4-FFF2-40B4-BE49-F238E27FC236}">
                <a16:creationId xmlns:a16="http://schemas.microsoft.com/office/drawing/2014/main" id="{7AE2BEDF-DD64-45C6-9E84-775A593CF146}"/>
              </a:ext>
            </a:extLst>
          </p:cNvPr>
          <p:cNvSpPr>
            <a:spLocks noGrp="1"/>
          </p:cNvSpPr>
          <p:nvPr>
            <p:ph type="sldNum" sz="quarter" idx="12"/>
          </p:nvPr>
        </p:nvSpPr>
        <p:spPr/>
        <p:txBody>
          <a:bodyPr/>
          <a:lstStyle/>
          <a:p>
            <a:fld id="{EC1A8527-42D9-4340-9A94-54E4DA14DCC4}" type="slidenum">
              <a:rPr lang="en-US" smtClean="0"/>
              <a:t>39</a:t>
            </a:fld>
            <a:endParaRPr lang="en-US"/>
          </a:p>
        </p:txBody>
      </p:sp>
      <p:pic>
        <p:nvPicPr>
          <p:cNvPr id="13" name="Picture 12">
            <a:extLst>
              <a:ext uri="{FF2B5EF4-FFF2-40B4-BE49-F238E27FC236}">
                <a16:creationId xmlns:a16="http://schemas.microsoft.com/office/drawing/2014/main" id="{D20D052A-7239-4F4E-819B-19A560B67E66}"/>
              </a:ext>
            </a:extLst>
          </p:cNvPr>
          <p:cNvPicPr>
            <a:picLocks noChangeAspect="1"/>
          </p:cNvPicPr>
          <p:nvPr/>
        </p:nvPicPr>
        <p:blipFill>
          <a:blip r:embed="rId2"/>
          <a:stretch>
            <a:fillRect/>
          </a:stretch>
        </p:blipFill>
        <p:spPr>
          <a:xfrm>
            <a:off x="5933113" y="2607261"/>
            <a:ext cx="5914836" cy="2949248"/>
          </a:xfrm>
          <a:prstGeom prst="rect">
            <a:avLst/>
          </a:prstGeom>
        </p:spPr>
      </p:pic>
    </p:spTree>
    <p:extLst>
      <p:ext uri="{BB962C8B-B14F-4D97-AF65-F5344CB8AC3E}">
        <p14:creationId xmlns:p14="http://schemas.microsoft.com/office/powerpoint/2010/main" val="427793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04D5-804E-4DD9-B843-D27B04A0F83A}"/>
              </a:ext>
            </a:extLst>
          </p:cNvPr>
          <p:cNvSpPr>
            <a:spLocks noGrp="1"/>
          </p:cNvSpPr>
          <p:nvPr>
            <p:ph type="title"/>
          </p:nvPr>
        </p:nvSpPr>
        <p:spPr/>
        <p:txBody>
          <a:bodyPr/>
          <a:lstStyle/>
          <a:p>
            <a:r>
              <a:rPr lang="da-DK" dirty="0"/>
              <a:t>TRL niveau </a:t>
            </a:r>
            <a:r>
              <a:rPr lang="da-DK" sz="1200" dirty="0"/>
              <a:t>[1]</a:t>
            </a:r>
          </a:p>
        </p:txBody>
      </p:sp>
      <p:sp>
        <p:nvSpPr>
          <p:cNvPr id="3" name="Content Placeholder 2">
            <a:extLst>
              <a:ext uri="{FF2B5EF4-FFF2-40B4-BE49-F238E27FC236}">
                <a16:creationId xmlns:a16="http://schemas.microsoft.com/office/drawing/2014/main" id="{688D8380-1611-4F36-96BE-8BBC22DBC3C5}"/>
              </a:ext>
            </a:extLst>
          </p:cNvPr>
          <p:cNvSpPr>
            <a:spLocks noGrp="1"/>
          </p:cNvSpPr>
          <p:nvPr>
            <p:ph idx="1"/>
          </p:nvPr>
        </p:nvSpPr>
        <p:spPr>
          <a:xfrm>
            <a:off x="326571" y="1825625"/>
            <a:ext cx="11027229" cy="4351338"/>
          </a:xfrm>
        </p:spPr>
        <p:txBody>
          <a:bodyPr>
            <a:normAutofit/>
          </a:bodyPr>
          <a:lstStyle/>
          <a:p>
            <a:r>
              <a:rPr lang="en-US" sz="1800" dirty="0"/>
              <a:t>    TRL 1 – Basic principles observed</a:t>
            </a:r>
            <a:endParaRPr lang="da-DK" sz="1800" dirty="0"/>
          </a:p>
          <a:p>
            <a:r>
              <a:rPr lang="en-US" sz="1800" dirty="0"/>
              <a:t>    TRL 2 – Technology concept formulated</a:t>
            </a:r>
            <a:endParaRPr lang="da-DK" sz="1800" dirty="0"/>
          </a:p>
          <a:p>
            <a:r>
              <a:rPr lang="en-US" sz="1800" dirty="0"/>
              <a:t>    TRL 3 – Experimental proof of concept</a:t>
            </a:r>
            <a:endParaRPr lang="da-DK" sz="1800" dirty="0"/>
          </a:p>
          <a:p>
            <a:r>
              <a:rPr lang="en-US" sz="1800" dirty="0"/>
              <a:t>    TRL 4 – Technology validated in lab</a:t>
            </a:r>
            <a:endParaRPr lang="da-DK" sz="1800" dirty="0"/>
          </a:p>
          <a:p>
            <a:r>
              <a:rPr lang="en-US" sz="1800" dirty="0"/>
              <a:t>    TRL 5 – Technology validated in relevant environment</a:t>
            </a:r>
            <a:endParaRPr lang="da-DK" sz="1800" dirty="0"/>
          </a:p>
          <a:p>
            <a:r>
              <a:rPr lang="en-US" sz="1800" dirty="0"/>
              <a:t>    TRL 6 – Technology demonstrated in relevant environment </a:t>
            </a:r>
          </a:p>
          <a:p>
            <a:r>
              <a:rPr lang="en-US" sz="1800" dirty="0"/>
              <a:t>    TRL 7 – System prototype demonstration in operational environment</a:t>
            </a:r>
            <a:endParaRPr lang="da-DK" sz="1800" dirty="0"/>
          </a:p>
          <a:p>
            <a:r>
              <a:rPr lang="en-US" sz="1800" dirty="0"/>
              <a:t>    TRL 8 – System complete and qualified</a:t>
            </a:r>
            <a:endParaRPr lang="da-DK" sz="1800" dirty="0"/>
          </a:p>
          <a:p>
            <a:r>
              <a:rPr lang="en-US" sz="1800" dirty="0"/>
              <a:t>    TRL 9 – Actual system proven in operational environment</a:t>
            </a:r>
            <a:endParaRPr lang="da-DK" sz="1800" dirty="0"/>
          </a:p>
        </p:txBody>
      </p:sp>
      <p:sp>
        <p:nvSpPr>
          <p:cNvPr id="4" name="Slide Number Placeholder 3">
            <a:extLst>
              <a:ext uri="{FF2B5EF4-FFF2-40B4-BE49-F238E27FC236}">
                <a16:creationId xmlns:a16="http://schemas.microsoft.com/office/drawing/2014/main" id="{8CCC32C8-CA35-46E1-87ED-7C52A5F7B1D3}"/>
              </a:ext>
            </a:extLst>
          </p:cNvPr>
          <p:cNvSpPr>
            <a:spLocks noGrp="1"/>
          </p:cNvSpPr>
          <p:nvPr>
            <p:ph type="sldNum" sz="quarter" idx="12"/>
          </p:nvPr>
        </p:nvSpPr>
        <p:spPr/>
        <p:txBody>
          <a:bodyPr/>
          <a:lstStyle/>
          <a:p>
            <a:fld id="{EC1A8527-42D9-4340-9A94-54E4DA14DCC4}" type="slidenum">
              <a:rPr lang="en-US" smtClean="0"/>
              <a:t>4</a:t>
            </a:fld>
            <a:endParaRPr lang="en-US"/>
          </a:p>
        </p:txBody>
      </p:sp>
    </p:spTree>
    <p:extLst>
      <p:ext uri="{BB962C8B-B14F-4D97-AF65-F5344CB8AC3E}">
        <p14:creationId xmlns:p14="http://schemas.microsoft.com/office/powerpoint/2010/main" val="4054898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48D1-8B97-4782-B92B-9770685E329F}"/>
              </a:ext>
            </a:extLst>
          </p:cNvPr>
          <p:cNvSpPr>
            <a:spLocks noGrp="1"/>
          </p:cNvSpPr>
          <p:nvPr>
            <p:ph type="title"/>
          </p:nvPr>
        </p:nvSpPr>
        <p:spPr/>
        <p:txBody>
          <a:bodyPr/>
          <a:lstStyle/>
          <a:p>
            <a:r>
              <a:rPr lang="da-DK" dirty="0"/>
              <a:t>Elbiler (V2G)</a:t>
            </a:r>
          </a:p>
        </p:txBody>
      </p:sp>
      <p:sp>
        <p:nvSpPr>
          <p:cNvPr id="3" name="Content Placeholder 2">
            <a:extLst>
              <a:ext uri="{FF2B5EF4-FFF2-40B4-BE49-F238E27FC236}">
                <a16:creationId xmlns:a16="http://schemas.microsoft.com/office/drawing/2014/main" id="{ED157535-24DB-41FF-9EED-FB013B6FE5AC}"/>
              </a:ext>
            </a:extLst>
          </p:cNvPr>
          <p:cNvSpPr>
            <a:spLocks noGrp="1"/>
          </p:cNvSpPr>
          <p:nvPr>
            <p:ph idx="1"/>
          </p:nvPr>
        </p:nvSpPr>
        <p:spPr/>
        <p:txBody>
          <a:bodyPr>
            <a:normAutofit/>
          </a:bodyPr>
          <a:lstStyle/>
          <a:p>
            <a:r>
              <a:rPr lang="da-DK" sz="1800" dirty="0"/>
              <a:t>To Danske firmaer tilbyder denne service: </a:t>
            </a:r>
            <a:r>
              <a:rPr lang="da-DK" sz="1800" dirty="0" err="1"/>
              <a:t>Nuvve</a:t>
            </a:r>
            <a:r>
              <a:rPr lang="da-DK" sz="1800" dirty="0"/>
              <a:t> og True Energy [3]</a:t>
            </a:r>
          </a:p>
          <a:p>
            <a:r>
              <a:rPr lang="da-DK" sz="1800" dirty="0"/>
              <a:t>Begge firmaer levere FCR-N </a:t>
            </a:r>
          </a:p>
          <a:p>
            <a:r>
              <a:rPr lang="da-DK" sz="1800" dirty="0"/>
              <a:t>Udfordringer med bruger adfærd, data infrastruktur, lader infrastruktur  </a:t>
            </a:r>
          </a:p>
        </p:txBody>
      </p:sp>
      <p:sp>
        <p:nvSpPr>
          <p:cNvPr id="4" name="Slide Number Placeholder 3">
            <a:extLst>
              <a:ext uri="{FF2B5EF4-FFF2-40B4-BE49-F238E27FC236}">
                <a16:creationId xmlns:a16="http://schemas.microsoft.com/office/drawing/2014/main" id="{8514994F-04DC-4095-822D-26EF6B472666}"/>
              </a:ext>
            </a:extLst>
          </p:cNvPr>
          <p:cNvSpPr>
            <a:spLocks noGrp="1"/>
          </p:cNvSpPr>
          <p:nvPr>
            <p:ph type="sldNum" sz="quarter" idx="12"/>
          </p:nvPr>
        </p:nvSpPr>
        <p:spPr/>
        <p:txBody>
          <a:bodyPr/>
          <a:lstStyle/>
          <a:p>
            <a:fld id="{EC1A8527-42D9-4340-9A94-54E4DA14DCC4}" type="slidenum">
              <a:rPr lang="en-US" smtClean="0"/>
              <a:t>40</a:t>
            </a:fld>
            <a:endParaRPr lang="en-US"/>
          </a:p>
        </p:txBody>
      </p:sp>
    </p:spTree>
    <p:extLst>
      <p:ext uri="{BB962C8B-B14F-4D97-AF65-F5344CB8AC3E}">
        <p14:creationId xmlns:p14="http://schemas.microsoft.com/office/powerpoint/2010/main" val="1345074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D021-8640-4E23-A0AB-339A9979C95E}"/>
              </a:ext>
            </a:extLst>
          </p:cNvPr>
          <p:cNvSpPr>
            <a:spLocks noGrp="1"/>
          </p:cNvSpPr>
          <p:nvPr>
            <p:ph type="title"/>
          </p:nvPr>
        </p:nvSpPr>
        <p:spPr>
          <a:xfrm>
            <a:off x="838200" y="365125"/>
            <a:ext cx="10515600" cy="1325563"/>
          </a:xfrm>
        </p:spPr>
        <p:txBody>
          <a:bodyPr/>
          <a:lstStyle/>
          <a:p>
            <a:r>
              <a:rPr lang="da-DK"/>
              <a:t>Overblik</a:t>
            </a:r>
            <a:endParaRPr lang="da-DK" dirty="0"/>
          </a:p>
        </p:txBody>
      </p:sp>
      <p:sp>
        <p:nvSpPr>
          <p:cNvPr id="4" name="Slide Number Placeholder 3">
            <a:extLst>
              <a:ext uri="{FF2B5EF4-FFF2-40B4-BE49-F238E27FC236}">
                <a16:creationId xmlns:a16="http://schemas.microsoft.com/office/drawing/2014/main" id="{616453C6-7A44-4D14-A90D-1E79B25E3EB7}"/>
              </a:ext>
            </a:extLst>
          </p:cNvPr>
          <p:cNvSpPr>
            <a:spLocks noGrp="1"/>
          </p:cNvSpPr>
          <p:nvPr>
            <p:ph type="sldNum" sz="quarter" idx="12"/>
          </p:nvPr>
        </p:nvSpPr>
        <p:spPr>
          <a:xfrm>
            <a:off x="8610600" y="6356350"/>
            <a:ext cx="2743200" cy="365125"/>
          </a:xfrm>
        </p:spPr>
        <p:txBody>
          <a:bodyPr/>
          <a:lstStyle/>
          <a:p>
            <a:fld id="{EC1A8527-42D9-4340-9A94-54E4DA14DCC4}" type="slidenum">
              <a:rPr lang="en-US" smtClean="0"/>
              <a:t>41</a:t>
            </a:fld>
            <a:endParaRPr lang="en-US"/>
          </a:p>
        </p:txBody>
      </p:sp>
      <p:pic>
        <p:nvPicPr>
          <p:cNvPr id="5" name="Content Placeholder 4">
            <a:extLst>
              <a:ext uri="{FF2B5EF4-FFF2-40B4-BE49-F238E27FC236}">
                <a16:creationId xmlns:a16="http://schemas.microsoft.com/office/drawing/2014/main" id="{6F23AE82-EE0A-4408-8784-6A3DC806CBE1}"/>
              </a:ext>
            </a:extLst>
          </p:cNvPr>
          <p:cNvPicPr>
            <a:picLocks noGrp="1" noChangeAspect="1"/>
          </p:cNvPicPr>
          <p:nvPr>
            <p:ph idx="1"/>
          </p:nvPr>
        </p:nvPicPr>
        <p:blipFill>
          <a:blip r:embed="rId2"/>
          <a:stretch>
            <a:fillRect/>
          </a:stretch>
        </p:blipFill>
        <p:spPr>
          <a:xfrm>
            <a:off x="3111317" y="678891"/>
            <a:ext cx="8790397" cy="5813984"/>
          </a:xfrm>
          <a:prstGeom prst="rect">
            <a:avLst/>
          </a:prstGeom>
        </p:spPr>
      </p:pic>
    </p:spTree>
    <p:extLst>
      <p:ext uri="{BB962C8B-B14F-4D97-AF65-F5344CB8AC3E}">
        <p14:creationId xmlns:p14="http://schemas.microsoft.com/office/powerpoint/2010/main" val="169689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FAD0-40F6-418B-9E7A-562A7F597792}"/>
              </a:ext>
            </a:extLst>
          </p:cNvPr>
          <p:cNvSpPr>
            <a:spLocks noGrp="1"/>
          </p:cNvSpPr>
          <p:nvPr>
            <p:ph type="title"/>
          </p:nvPr>
        </p:nvSpPr>
        <p:spPr/>
        <p:txBody>
          <a:bodyPr/>
          <a:lstStyle/>
          <a:p>
            <a:r>
              <a:rPr lang="da-DK" dirty="0"/>
              <a:t>Matrice</a:t>
            </a:r>
          </a:p>
        </p:txBody>
      </p:sp>
      <p:sp>
        <p:nvSpPr>
          <p:cNvPr id="4" name="Slide Number Placeholder 3">
            <a:extLst>
              <a:ext uri="{FF2B5EF4-FFF2-40B4-BE49-F238E27FC236}">
                <a16:creationId xmlns:a16="http://schemas.microsoft.com/office/drawing/2014/main" id="{278301C3-7173-4039-9063-37BB756E52A1}"/>
              </a:ext>
            </a:extLst>
          </p:cNvPr>
          <p:cNvSpPr>
            <a:spLocks noGrp="1"/>
          </p:cNvSpPr>
          <p:nvPr>
            <p:ph type="sldNum" sz="quarter" idx="12"/>
          </p:nvPr>
        </p:nvSpPr>
        <p:spPr/>
        <p:txBody>
          <a:bodyPr/>
          <a:lstStyle/>
          <a:p>
            <a:fld id="{EC1A8527-42D9-4340-9A94-54E4DA14DCC4}" type="slidenum">
              <a:rPr lang="en-US" smtClean="0"/>
              <a:t>42</a:t>
            </a:fld>
            <a:endParaRPr lang="en-US"/>
          </a:p>
        </p:txBody>
      </p:sp>
      <p:pic>
        <p:nvPicPr>
          <p:cNvPr id="7" name="Picture 6">
            <a:extLst>
              <a:ext uri="{FF2B5EF4-FFF2-40B4-BE49-F238E27FC236}">
                <a16:creationId xmlns:a16="http://schemas.microsoft.com/office/drawing/2014/main" id="{14B3990F-E9A2-4953-833C-E199CCF88689}"/>
              </a:ext>
            </a:extLst>
          </p:cNvPr>
          <p:cNvPicPr>
            <a:picLocks noChangeAspect="1"/>
          </p:cNvPicPr>
          <p:nvPr/>
        </p:nvPicPr>
        <p:blipFill>
          <a:blip r:embed="rId2"/>
          <a:stretch>
            <a:fillRect/>
          </a:stretch>
        </p:blipFill>
        <p:spPr>
          <a:xfrm>
            <a:off x="0" y="342900"/>
            <a:ext cx="12430124" cy="6172200"/>
          </a:xfrm>
          <a:prstGeom prst="rect">
            <a:avLst/>
          </a:prstGeom>
        </p:spPr>
      </p:pic>
    </p:spTree>
    <p:extLst>
      <p:ext uri="{BB962C8B-B14F-4D97-AF65-F5344CB8AC3E}">
        <p14:creationId xmlns:p14="http://schemas.microsoft.com/office/powerpoint/2010/main" val="3675886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C2B9-EF6F-4397-A6FF-8A07E4C5E7B0}"/>
              </a:ext>
            </a:extLst>
          </p:cNvPr>
          <p:cNvSpPr>
            <a:spLocks noGrp="1"/>
          </p:cNvSpPr>
          <p:nvPr>
            <p:ph type="title"/>
          </p:nvPr>
        </p:nvSpPr>
        <p:spPr/>
        <p:txBody>
          <a:bodyPr/>
          <a:lstStyle/>
          <a:p>
            <a:r>
              <a:rPr lang="da-DK" dirty="0"/>
              <a:t>Referencer</a:t>
            </a:r>
          </a:p>
        </p:txBody>
      </p:sp>
      <p:sp>
        <p:nvSpPr>
          <p:cNvPr id="3" name="Content Placeholder 2">
            <a:extLst>
              <a:ext uri="{FF2B5EF4-FFF2-40B4-BE49-F238E27FC236}">
                <a16:creationId xmlns:a16="http://schemas.microsoft.com/office/drawing/2014/main" id="{80DEA809-DE5B-4DD1-95C0-BE066569780D}"/>
              </a:ext>
            </a:extLst>
          </p:cNvPr>
          <p:cNvSpPr>
            <a:spLocks noGrp="1"/>
          </p:cNvSpPr>
          <p:nvPr>
            <p:ph idx="1"/>
          </p:nvPr>
        </p:nvSpPr>
        <p:spPr>
          <a:xfrm>
            <a:off x="838200" y="1825625"/>
            <a:ext cx="11353800" cy="4351338"/>
          </a:xfrm>
        </p:spPr>
        <p:txBody>
          <a:bodyPr>
            <a:normAutofit fontScale="77500" lnSpcReduction="20000"/>
          </a:bodyPr>
          <a:lstStyle/>
          <a:p>
            <a:pPr marL="0" indent="0">
              <a:buNone/>
            </a:pPr>
            <a:r>
              <a:rPr lang="da-DK" sz="1200" dirty="0"/>
              <a:t>[1] </a:t>
            </a:r>
            <a:r>
              <a:rPr lang="da-DK" sz="1200" dirty="0">
                <a:hlinkClick r:id="rId2"/>
              </a:rPr>
              <a:t>https://innovationsfonden.dk/sites/default/files/2019-03/technology_readiness_levels_-_trl.pdf</a:t>
            </a:r>
            <a:endParaRPr lang="da-DK" sz="1200" dirty="0"/>
          </a:p>
          <a:p>
            <a:pPr marL="0" indent="0">
              <a:buNone/>
            </a:pPr>
            <a:r>
              <a:rPr lang="da-DK" sz="1200" dirty="0"/>
              <a:t>[2] </a:t>
            </a:r>
            <a:r>
              <a:rPr lang="da-DK" sz="1200" dirty="0">
                <a:hlinkClick r:id="rId3"/>
              </a:rPr>
              <a:t>http://inverseprobability.com/talks/notes/data-readiness-levels.html</a:t>
            </a:r>
            <a:endParaRPr lang="da-DK" sz="1200" dirty="0"/>
          </a:p>
          <a:p>
            <a:pPr marL="0" indent="0">
              <a:buNone/>
            </a:pPr>
            <a:r>
              <a:rPr lang="da-DK" sz="1200" dirty="0"/>
              <a:t>[3] </a:t>
            </a:r>
            <a:r>
              <a:rPr lang="da-DK" sz="1200" dirty="0" err="1"/>
              <a:t>Rambøl</a:t>
            </a:r>
            <a:r>
              <a:rPr lang="da-DK" sz="1200" dirty="0"/>
              <a:t> – ”</a:t>
            </a:r>
            <a:r>
              <a:rPr lang="en-US" sz="1200" dirty="0"/>
              <a:t>ANCILLARY SERVICES FROM NEW TECHNOLOGIES - TECHNICAL POTENTIALS AND MARKET INTEGRATION“</a:t>
            </a:r>
          </a:p>
          <a:p>
            <a:pPr marL="0" indent="0">
              <a:buNone/>
            </a:pPr>
            <a:r>
              <a:rPr lang="en-US" sz="1200" dirty="0"/>
              <a:t>[4] </a:t>
            </a:r>
            <a:r>
              <a:rPr lang="en-US" sz="1200" dirty="0" err="1"/>
              <a:t>Energistyrelsen</a:t>
            </a:r>
            <a:r>
              <a:rPr lang="en-US" sz="1200" dirty="0"/>
              <a:t> </a:t>
            </a:r>
            <a:r>
              <a:rPr lang="en-US" sz="1200" dirty="0" err="1"/>
              <a:t>teknologi</a:t>
            </a:r>
            <a:r>
              <a:rPr lang="en-US" sz="1200" dirty="0"/>
              <a:t> </a:t>
            </a:r>
            <a:r>
              <a:rPr lang="en-US" sz="1200" dirty="0" err="1"/>
              <a:t>katalog</a:t>
            </a:r>
            <a:r>
              <a:rPr lang="en-US" sz="1200" dirty="0"/>
              <a:t> for </a:t>
            </a:r>
            <a:r>
              <a:rPr lang="en-US" sz="1200" dirty="0" err="1"/>
              <a:t>generende</a:t>
            </a:r>
            <a:r>
              <a:rPr lang="en-US" sz="1200" dirty="0"/>
              <a:t> </a:t>
            </a:r>
            <a:r>
              <a:rPr lang="en-US" sz="1200" dirty="0" err="1"/>
              <a:t>enheder</a:t>
            </a:r>
            <a:r>
              <a:rPr lang="en-US" sz="1200" dirty="0"/>
              <a:t> -   </a:t>
            </a:r>
            <a:r>
              <a:rPr lang="en-US" sz="1200" dirty="0">
                <a:hlinkClick r:id="rId4"/>
              </a:rPr>
              <a:t>https://ens.dk/sites/ens.dk/files/Statistik/technology_data_catalogue_for_el_and_dh_-_0007_1.pdf</a:t>
            </a:r>
            <a:endParaRPr lang="en-US" sz="1200" dirty="0"/>
          </a:p>
          <a:p>
            <a:pPr marL="0" indent="0">
              <a:buNone/>
            </a:pPr>
            <a:r>
              <a:rPr lang="en-US" sz="1200" dirty="0"/>
              <a:t>[5] </a:t>
            </a:r>
            <a:r>
              <a:rPr lang="en-US" sz="1200" dirty="0">
                <a:hlinkClick r:id="rId5"/>
              </a:rPr>
              <a:t>http://www.energylabnordhavn.com/</a:t>
            </a:r>
            <a:endParaRPr lang="en-US" sz="1200" dirty="0"/>
          </a:p>
          <a:p>
            <a:pPr marL="0" indent="0">
              <a:buNone/>
            </a:pPr>
            <a:r>
              <a:rPr lang="en-US" sz="1200" dirty="0"/>
              <a:t>[6] </a:t>
            </a:r>
            <a:r>
              <a:rPr lang="en-US" sz="1200" dirty="0">
                <a:hlinkClick r:id="rId6"/>
              </a:rPr>
              <a:t>https://affaldvarme.aarhus.dk/om-os/varmeforsyning-i-aarhus-omraadet/projekter-og-innovation/havvandsvarmepumper-i-maskinrummet/</a:t>
            </a:r>
            <a:endParaRPr lang="en-US" sz="1200" dirty="0"/>
          </a:p>
          <a:p>
            <a:pPr marL="0" indent="0">
              <a:buNone/>
            </a:pPr>
            <a:r>
              <a:rPr lang="en-US" sz="1200" dirty="0"/>
              <a:t>[7] </a:t>
            </a:r>
            <a:r>
              <a:rPr lang="en-US" sz="1200" dirty="0">
                <a:hlinkClick r:id="rId7"/>
              </a:rPr>
              <a:t>https://www.researchgate.net/publication/321448037_Investigation_of_Heat_Pump_Operation_Strategies_with_Thermal_Storage_in_Heating_Conditions</a:t>
            </a:r>
            <a:endParaRPr lang="en-US" sz="1200" dirty="0"/>
          </a:p>
          <a:p>
            <a:pPr marL="0" indent="0">
              <a:buNone/>
            </a:pPr>
            <a:r>
              <a:rPr lang="en-US" sz="1200" dirty="0"/>
              <a:t>[8] </a:t>
            </a:r>
            <a:r>
              <a:rPr lang="en-US" sz="1200" dirty="0" err="1"/>
              <a:t>Energistyrelsen</a:t>
            </a:r>
            <a:r>
              <a:rPr lang="en-US" sz="1200" dirty="0"/>
              <a:t> </a:t>
            </a:r>
            <a:r>
              <a:rPr lang="en-US" sz="1200" dirty="0" err="1"/>
              <a:t>teknologi</a:t>
            </a:r>
            <a:r>
              <a:rPr lang="en-US" sz="1200" dirty="0"/>
              <a:t> </a:t>
            </a:r>
            <a:r>
              <a:rPr lang="en-US" sz="1200" dirty="0" err="1"/>
              <a:t>katalog</a:t>
            </a:r>
            <a:r>
              <a:rPr lang="en-US" sz="1200" dirty="0"/>
              <a:t> for renewable fuels - </a:t>
            </a:r>
            <a:r>
              <a:rPr lang="en-US" sz="1200" dirty="0">
                <a:hlinkClick r:id="rId8"/>
              </a:rPr>
              <a:t>https://ens.dk/service/fremskrivninger-analyser-modeller/teknologikataloger/teknologikatalog-fornybare</a:t>
            </a:r>
            <a:endParaRPr lang="en-US" sz="1200" dirty="0"/>
          </a:p>
          <a:p>
            <a:pPr marL="0" indent="0">
              <a:buNone/>
            </a:pPr>
            <a:r>
              <a:rPr lang="en-US" sz="1200" dirty="0"/>
              <a:t>[9] </a:t>
            </a:r>
            <a:r>
              <a:rPr lang="en-US" sz="1200" dirty="0">
                <a:hlinkClick r:id="rId9"/>
              </a:rPr>
              <a:t>http://www.mefco2.eu/</a:t>
            </a:r>
            <a:endParaRPr lang="en-US" sz="1200" dirty="0"/>
          </a:p>
          <a:p>
            <a:pPr marL="0" indent="0">
              <a:buNone/>
            </a:pPr>
            <a:r>
              <a:rPr lang="en-US" sz="1200" dirty="0"/>
              <a:t>[10] </a:t>
            </a:r>
            <a:r>
              <a:rPr lang="en-US" sz="1200" dirty="0">
                <a:hlinkClick r:id="rId10"/>
              </a:rPr>
              <a:t>https://www.businesswire.com/news/home/20161220005202/en/Proton-OnSite-Awarded-13-Megawatt-Electrolyzers</a:t>
            </a:r>
            <a:endParaRPr lang="en-US" sz="1200" dirty="0"/>
          </a:p>
          <a:p>
            <a:pPr marL="0" indent="0">
              <a:buNone/>
            </a:pPr>
            <a:r>
              <a:rPr lang="en-US" sz="1200" dirty="0"/>
              <a:t>[11] </a:t>
            </a:r>
            <a:r>
              <a:rPr lang="en-US" sz="1200" dirty="0" err="1"/>
              <a:t>Energistyrelsen</a:t>
            </a:r>
            <a:r>
              <a:rPr lang="en-US" sz="1200" dirty="0"/>
              <a:t> </a:t>
            </a:r>
            <a:r>
              <a:rPr lang="en-US" sz="1200" dirty="0" err="1"/>
              <a:t>teknologi</a:t>
            </a:r>
            <a:r>
              <a:rPr lang="en-US" sz="1200" dirty="0"/>
              <a:t> </a:t>
            </a:r>
            <a:r>
              <a:rPr lang="en-US" sz="1200" dirty="0" err="1"/>
              <a:t>katalog</a:t>
            </a:r>
            <a:r>
              <a:rPr lang="en-US" sz="1200" dirty="0"/>
              <a:t> for energy storage - </a:t>
            </a:r>
            <a:r>
              <a:rPr lang="en-US" sz="1200" dirty="0">
                <a:hlinkClick r:id="rId11"/>
              </a:rPr>
              <a:t>https://ens.dk/service/fremskrivninger-analyser-modeller/teknologikataloger/teknologikatalog-energilagring</a:t>
            </a:r>
            <a:endParaRPr lang="en-US" sz="1200" dirty="0"/>
          </a:p>
          <a:p>
            <a:pPr marL="0" indent="0">
              <a:buNone/>
            </a:pPr>
            <a:r>
              <a:rPr lang="en-US" sz="1200" dirty="0"/>
              <a:t>[12] </a:t>
            </a:r>
            <a:r>
              <a:rPr lang="en-US" sz="1200" dirty="0">
                <a:hlinkClick r:id="rId12"/>
              </a:rPr>
              <a:t>https://www.sciencedirect.com/science/article/pii/S254243511830583X</a:t>
            </a:r>
            <a:endParaRPr lang="en-US" sz="1200" dirty="0"/>
          </a:p>
          <a:p>
            <a:pPr marL="0" indent="0">
              <a:buNone/>
            </a:pPr>
            <a:r>
              <a:rPr lang="en-US" sz="1200" dirty="0"/>
              <a:t>[13] </a:t>
            </a:r>
            <a:r>
              <a:rPr lang="en-US" sz="1200" dirty="0">
                <a:hlinkClick r:id="rId13"/>
              </a:rPr>
              <a:t>https://ease-storage.eu/wp-content/uploads/2016/03/EASE_TD_Hydrogen.pdf</a:t>
            </a: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br>
              <a:rPr lang="en-US" sz="1600" dirty="0"/>
            </a:br>
            <a:endParaRPr lang="da-DK" sz="1600" dirty="0"/>
          </a:p>
          <a:p>
            <a:pPr marL="0" indent="0">
              <a:buNone/>
            </a:pPr>
            <a:endParaRPr lang="da-DK" sz="1600" dirty="0"/>
          </a:p>
        </p:txBody>
      </p:sp>
      <p:sp>
        <p:nvSpPr>
          <p:cNvPr id="4" name="Slide Number Placeholder 3">
            <a:extLst>
              <a:ext uri="{FF2B5EF4-FFF2-40B4-BE49-F238E27FC236}">
                <a16:creationId xmlns:a16="http://schemas.microsoft.com/office/drawing/2014/main" id="{8908A1F2-0B18-4599-972B-9C1A43F67135}"/>
              </a:ext>
            </a:extLst>
          </p:cNvPr>
          <p:cNvSpPr>
            <a:spLocks noGrp="1"/>
          </p:cNvSpPr>
          <p:nvPr>
            <p:ph type="sldNum" sz="quarter" idx="12"/>
          </p:nvPr>
        </p:nvSpPr>
        <p:spPr/>
        <p:txBody>
          <a:bodyPr/>
          <a:lstStyle/>
          <a:p>
            <a:fld id="{EC1A8527-42D9-4340-9A94-54E4DA14DCC4}" type="slidenum">
              <a:rPr lang="en-US" smtClean="0"/>
              <a:t>43</a:t>
            </a:fld>
            <a:endParaRPr lang="en-US"/>
          </a:p>
        </p:txBody>
      </p:sp>
    </p:spTree>
    <p:extLst>
      <p:ext uri="{BB962C8B-B14F-4D97-AF65-F5344CB8AC3E}">
        <p14:creationId xmlns:p14="http://schemas.microsoft.com/office/powerpoint/2010/main" val="176230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9053-0098-44AF-B4B2-647487397607}"/>
              </a:ext>
            </a:extLst>
          </p:cNvPr>
          <p:cNvSpPr>
            <a:spLocks noGrp="1"/>
          </p:cNvSpPr>
          <p:nvPr>
            <p:ph type="title"/>
          </p:nvPr>
        </p:nvSpPr>
        <p:spPr/>
        <p:txBody>
          <a:bodyPr/>
          <a:lstStyle/>
          <a:p>
            <a:r>
              <a:rPr lang="da-DK" dirty="0"/>
              <a:t>Vejledende værdiskabelses potentiale beregning</a:t>
            </a:r>
          </a:p>
        </p:txBody>
      </p:sp>
      <p:sp>
        <p:nvSpPr>
          <p:cNvPr id="4" name="Slide Number Placeholder 3">
            <a:extLst>
              <a:ext uri="{FF2B5EF4-FFF2-40B4-BE49-F238E27FC236}">
                <a16:creationId xmlns:a16="http://schemas.microsoft.com/office/drawing/2014/main" id="{2E941FF4-1645-4258-9C4A-44C4B1545F8A}"/>
              </a:ext>
            </a:extLst>
          </p:cNvPr>
          <p:cNvSpPr>
            <a:spLocks noGrp="1"/>
          </p:cNvSpPr>
          <p:nvPr>
            <p:ph type="sldNum" sz="quarter" idx="12"/>
          </p:nvPr>
        </p:nvSpPr>
        <p:spPr/>
        <p:txBody>
          <a:bodyPr/>
          <a:lstStyle/>
          <a:p>
            <a:fld id="{EC1A8527-42D9-4340-9A94-54E4DA14DCC4}" type="slidenum">
              <a:rPr lang="en-US" smtClean="0"/>
              <a:t>5</a:t>
            </a:fld>
            <a:endParaRPr lang="en-US"/>
          </a:p>
        </p:txBody>
      </p:sp>
      <p:graphicFrame>
        <p:nvGraphicFramePr>
          <p:cNvPr id="5" name="Object 4">
            <a:extLst>
              <a:ext uri="{FF2B5EF4-FFF2-40B4-BE49-F238E27FC236}">
                <a16:creationId xmlns:a16="http://schemas.microsoft.com/office/drawing/2014/main" id="{00C551E1-A465-4FDE-96C0-3DB10A166733}"/>
              </a:ext>
            </a:extLst>
          </p:cNvPr>
          <p:cNvGraphicFramePr>
            <a:graphicFrameLocks noChangeAspect="1"/>
          </p:cNvGraphicFramePr>
          <p:nvPr>
            <p:extLst>
              <p:ext uri="{D42A27DB-BD31-4B8C-83A1-F6EECF244321}">
                <p14:modId xmlns:p14="http://schemas.microsoft.com/office/powerpoint/2010/main" val="1255689566"/>
              </p:ext>
            </p:extLst>
          </p:nvPr>
        </p:nvGraphicFramePr>
        <p:xfrm>
          <a:off x="5753100" y="1879600"/>
          <a:ext cx="5629275" cy="3629025"/>
        </p:xfrm>
        <a:graphic>
          <a:graphicData uri="http://schemas.openxmlformats.org/presentationml/2006/ole">
            <mc:AlternateContent xmlns:mc="http://schemas.openxmlformats.org/markup-compatibility/2006">
              <mc:Choice xmlns:v="urn:schemas-microsoft-com:vml" Requires="v">
                <p:oleObj spid="_x0000_s1071" name="Worksheet" r:id="rId3" imgW="5629118" imgH="3629125" progId="Excel.Sheet.12">
                  <p:embed/>
                </p:oleObj>
              </mc:Choice>
              <mc:Fallback>
                <p:oleObj name="Worksheet" r:id="rId3" imgW="5629118" imgH="3629125" progId="Excel.Sheet.12">
                  <p:embed/>
                  <p:pic>
                    <p:nvPicPr>
                      <p:cNvPr id="0" name=""/>
                      <p:cNvPicPr/>
                      <p:nvPr/>
                    </p:nvPicPr>
                    <p:blipFill>
                      <a:blip r:embed="rId4"/>
                      <a:stretch>
                        <a:fillRect/>
                      </a:stretch>
                    </p:blipFill>
                    <p:spPr>
                      <a:xfrm>
                        <a:off x="5753100" y="1879600"/>
                        <a:ext cx="5629275" cy="362902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BAF87-03A7-4516-960F-902D2E4AE08C}"/>
                  </a:ext>
                </a:extLst>
              </p:cNvPr>
              <p:cNvSpPr txBox="1"/>
              <p:nvPr/>
            </p:nvSpPr>
            <p:spPr>
              <a:xfrm>
                <a:off x="581025" y="1836299"/>
                <a:ext cx="4733925" cy="4392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rPr>
                        <m:t>𝑉</m:t>
                      </m:r>
                      <m:r>
                        <a:rPr lang="da-DK" sz="1200" b="0" i="1" smtClean="0">
                          <a:latin typeface="Cambria Math" panose="02040503050406030204" pitchFamily="18" charset="0"/>
                        </a:rPr>
                        <m:t>æ</m:t>
                      </m:r>
                      <m:r>
                        <a:rPr lang="da-DK" sz="1200" b="0" i="1" smtClean="0">
                          <a:latin typeface="Cambria Math" panose="02040503050406030204" pitchFamily="18" charset="0"/>
                        </a:rPr>
                        <m:t>𝑟𝑑𝑖</m:t>
                      </m:r>
                      <m:r>
                        <a:rPr lang="da-DK" sz="1200" b="0" i="1" smtClean="0">
                          <a:latin typeface="Cambria Math" panose="02040503050406030204" pitchFamily="18" charset="0"/>
                        </a:rPr>
                        <m:t>=</m:t>
                      </m:r>
                      <m:r>
                        <a:rPr lang="da-DK" sz="1200" b="0" i="1" smtClean="0">
                          <a:latin typeface="Cambria Math" panose="02040503050406030204" pitchFamily="18" charset="0"/>
                        </a:rPr>
                        <m:t>𝑆𝑒𝑟𝑣𝑖𝑐𝑒</m:t>
                      </m:r>
                      <m:r>
                        <a:rPr lang="da-DK" sz="1200" b="0" i="1" smtClean="0">
                          <a:latin typeface="Cambria Math" panose="02040503050406030204" pitchFamily="18" charset="0"/>
                        </a:rPr>
                        <m:t> </m:t>
                      </m:r>
                      <m:r>
                        <a:rPr lang="da-DK" sz="1200" b="0" i="1" smtClean="0">
                          <a:latin typeface="Cambria Math" panose="02040503050406030204" pitchFamily="18" charset="0"/>
                        </a:rPr>
                        <m:t>𝑝𝑟𝑖𝑠</m:t>
                      </m:r>
                      <m:r>
                        <a:rPr lang="da-DK" sz="1200" b="0" i="1" smtClean="0">
                          <a:latin typeface="Cambria Math" panose="02040503050406030204" pitchFamily="18" charset="0"/>
                        </a:rPr>
                        <m:t> ∗</m:t>
                      </m:r>
                      <m:f>
                        <m:fPr>
                          <m:ctrlPr>
                            <a:rPr lang="da-DK" sz="1200" b="0" i="1" smtClean="0">
                              <a:latin typeface="Cambria Math" panose="02040503050406030204" pitchFamily="18" charset="0"/>
                            </a:rPr>
                          </m:ctrlPr>
                        </m:fPr>
                        <m:num>
                          <m:r>
                            <a:rPr lang="da-DK" sz="1200" i="1">
                              <a:latin typeface="Cambria Math" panose="02040503050406030204" pitchFamily="18" charset="0"/>
                            </a:rPr>
                            <m:t>𝑂𝑝𝑝𝑒𝑟𝑎𝑡𝑖𝑣𝑒</m:t>
                          </m:r>
                          <m:r>
                            <a:rPr lang="da-DK" sz="1200" b="0" i="1" smtClean="0">
                              <a:latin typeface="Cambria Math" panose="02040503050406030204" pitchFamily="18" charset="0"/>
                            </a:rPr>
                            <m:t> </m:t>
                          </m:r>
                          <m:r>
                            <a:rPr lang="da-DK" sz="1200" b="0" i="1" smtClean="0">
                              <a:latin typeface="Cambria Math" panose="02040503050406030204" pitchFamily="18" charset="0"/>
                            </a:rPr>
                            <m:t>𝑡𝑖𝑚𝑒𝑟</m:t>
                          </m:r>
                        </m:num>
                        <m:den>
                          <m:r>
                            <a:rPr lang="da-DK" sz="1200" b="0" i="1" smtClean="0">
                              <a:latin typeface="Cambria Math" panose="02040503050406030204" pitchFamily="18" charset="0"/>
                            </a:rPr>
                            <m:t>8765</m:t>
                          </m:r>
                        </m:den>
                      </m:f>
                      <m:r>
                        <a:rPr lang="da-DK" sz="1200" b="0" i="1" smtClean="0">
                          <a:latin typeface="Cambria Math" panose="02040503050406030204" pitchFamily="18" charset="0"/>
                        </a:rPr>
                        <m:t>−Å</m:t>
                      </m:r>
                      <m:r>
                        <a:rPr lang="da-DK" sz="1200" b="0" i="1" smtClean="0">
                          <a:latin typeface="Cambria Math" panose="02040503050406030204" pitchFamily="18" charset="0"/>
                        </a:rPr>
                        <m:t>𝑟𝑙𝑖𝑔𝑒</m:t>
                      </m:r>
                      <m:r>
                        <a:rPr lang="da-DK" sz="1200" b="0" i="1" smtClean="0">
                          <a:latin typeface="Cambria Math" panose="02040503050406030204" pitchFamily="18" charset="0"/>
                        </a:rPr>
                        <m:t> </m:t>
                      </m:r>
                      <m:r>
                        <a:rPr lang="da-DK" sz="1200" b="0" i="1" smtClean="0">
                          <a:latin typeface="Cambria Math" panose="02040503050406030204" pitchFamily="18" charset="0"/>
                        </a:rPr>
                        <m:t>𝑜𝑚𝑘𝑜𝑠𝑡𝑛𝑖𝑛𝑔𝑒𝑟</m:t>
                      </m:r>
                    </m:oMath>
                  </m:oMathPara>
                </a14:m>
                <a:endParaRPr lang="da-DK" sz="1200" dirty="0"/>
              </a:p>
            </p:txBody>
          </p:sp>
        </mc:Choice>
        <mc:Fallback xmlns="">
          <p:sp>
            <p:nvSpPr>
              <p:cNvPr id="6" name="TextBox 5">
                <a:extLst>
                  <a:ext uri="{FF2B5EF4-FFF2-40B4-BE49-F238E27FC236}">
                    <a16:creationId xmlns:a16="http://schemas.microsoft.com/office/drawing/2014/main" id="{08EBAF87-03A7-4516-960F-902D2E4AE08C}"/>
                  </a:ext>
                </a:extLst>
              </p:cNvPr>
              <p:cNvSpPr txBox="1">
                <a:spLocks noRot="1" noChangeAspect="1" noMove="1" noResize="1" noEditPoints="1" noAdjustHandles="1" noChangeArrowheads="1" noChangeShapeType="1" noTextEdit="1"/>
              </p:cNvSpPr>
              <p:nvPr/>
            </p:nvSpPr>
            <p:spPr>
              <a:xfrm>
                <a:off x="581025" y="1836299"/>
                <a:ext cx="4733925" cy="439223"/>
              </a:xfrm>
              <a:prstGeom prst="rect">
                <a:avLst/>
              </a:prstGeom>
              <a:blipFill>
                <a:blip r:embed="rId5"/>
                <a:stretch>
                  <a:fillRect b="-1389"/>
                </a:stretch>
              </a:blipFill>
            </p:spPr>
            <p:txBody>
              <a:bodyPr/>
              <a:lstStyle/>
              <a:p>
                <a:r>
                  <a:rPr lang="da-DK">
                    <a:noFill/>
                  </a:rPr>
                  <a:t> </a:t>
                </a:r>
              </a:p>
            </p:txBody>
          </p:sp>
        </mc:Fallback>
      </mc:AlternateContent>
      <p:graphicFrame>
        <p:nvGraphicFramePr>
          <p:cNvPr id="7" name="Object 6">
            <a:extLst>
              <a:ext uri="{FF2B5EF4-FFF2-40B4-BE49-F238E27FC236}">
                <a16:creationId xmlns:a16="http://schemas.microsoft.com/office/drawing/2014/main" id="{B65DD0F6-D650-4011-A73D-2AA5A9E19DDF}"/>
              </a:ext>
            </a:extLst>
          </p:cNvPr>
          <p:cNvGraphicFramePr>
            <a:graphicFrameLocks noChangeAspect="1"/>
          </p:cNvGraphicFramePr>
          <p:nvPr>
            <p:extLst>
              <p:ext uri="{D42A27DB-BD31-4B8C-83A1-F6EECF244321}">
                <p14:modId xmlns:p14="http://schemas.microsoft.com/office/powerpoint/2010/main" val="3515167736"/>
              </p:ext>
            </p:extLst>
          </p:nvPr>
        </p:nvGraphicFramePr>
        <p:xfrm>
          <a:off x="5753100" y="1131094"/>
          <a:ext cx="4152900" cy="771525"/>
        </p:xfrm>
        <a:graphic>
          <a:graphicData uri="http://schemas.openxmlformats.org/presentationml/2006/ole">
            <mc:AlternateContent xmlns:mc="http://schemas.openxmlformats.org/markup-compatibility/2006">
              <mc:Choice xmlns:v="urn:schemas-microsoft-com:vml" Requires="v">
                <p:oleObj spid="_x0000_s1072" name="Worksheet" r:id="rId6" imgW="4152810" imgH="771704" progId="Excel.Sheet.12">
                  <p:embed/>
                </p:oleObj>
              </mc:Choice>
              <mc:Fallback>
                <p:oleObj name="Worksheet" r:id="rId6" imgW="4152810" imgH="771704" progId="Excel.Sheet.12">
                  <p:embed/>
                  <p:pic>
                    <p:nvPicPr>
                      <p:cNvPr id="0" name=""/>
                      <p:cNvPicPr/>
                      <p:nvPr/>
                    </p:nvPicPr>
                    <p:blipFill>
                      <a:blip r:embed="rId7"/>
                      <a:stretch>
                        <a:fillRect/>
                      </a:stretch>
                    </p:blipFill>
                    <p:spPr>
                      <a:xfrm>
                        <a:off x="5753100" y="1131094"/>
                        <a:ext cx="4152900" cy="77152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C2BF2B1E-16FB-48A0-96FB-5D0C26CADBAC}"/>
              </a:ext>
            </a:extLst>
          </p:cNvPr>
          <p:cNvSpPr txBox="1"/>
          <p:nvPr/>
        </p:nvSpPr>
        <p:spPr>
          <a:xfrm>
            <a:off x="5753100" y="5563155"/>
            <a:ext cx="4619625" cy="738664"/>
          </a:xfrm>
          <a:prstGeom prst="rect">
            <a:avLst/>
          </a:prstGeom>
          <a:noFill/>
        </p:spPr>
        <p:txBody>
          <a:bodyPr wrap="square" rtlCol="0">
            <a:spAutoFit/>
          </a:bodyPr>
          <a:lstStyle/>
          <a:p>
            <a:r>
              <a:rPr lang="da-DK" sz="1400" dirty="0"/>
              <a:t>CAPEX og OPEX værdier fra 2030</a:t>
            </a:r>
          </a:p>
          <a:p>
            <a:r>
              <a:rPr lang="da-DK" sz="1400" dirty="0"/>
              <a:t>CAPEX: Capital </a:t>
            </a:r>
            <a:r>
              <a:rPr lang="da-DK" sz="1400" dirty="0" err="1"/>
              <a:t>expense</a:t>
            </a:r>
            <a:endParaRPr lang="da-DK" sz="1400" dirty="0"/>
          </a:p>
          <a:p>
            <a:r>
              <a:rPr lang="da-DK" sz="1400" dirty="0"/>
              <a:t>OPEX: Operation </a:t>
            </a:r>
            <a:r>
              <a:rPr lang="da-DK" sz="1400" dirty="0" err="1"/>
              <a:t>expense</a:t>
            </a:r>
            <a:r>
              <a:rPr lang="da-DK" sz="1400" dirty="0"/>
              <a:t> </a:t>
            </a:r>
          </a:p>
        </p:txBody>
      </p:sp>
      <p:sp>
        <p:nvSpPr>
          <p:cNvPr id="9" name="TextBox 8">
            <a:extLst>
              <a:ext uri="{FF2B5EF4-FFF2-40B4-BE49-F238E27FC236}">
                <a16:creationId xmlns:a16="http://schemas.microsoft.com/office/drawing/2014/main" id="{AF20EFFD-5D81-4865-BBF3-2847E7BD6920}"/>
              </a:ext>
            </a:extLst>
          </p:cNvPr>
          <p:cNvSpPr txBox="1"/>
          <p:nvPr/>
        </p:nvSpPr>
        <p:spPr>
          <a:xfrm>
            <a:off x="457200" y="2847975"/>
            <a:ext cx="5076825" cy="3077766"/>
          </a:xfrm>
          <a:prstGeom prst="rect">
            <a:avLst/>
          </a:prstGeom>
          <a:noFill/>
        </p:spPr>
        <p:txBody>
          <a:bodyPr wrap="square" rtlCol="0">
            <a:spAutoFit/>
          </a:bodyPr>
          <a:lstStyle/>
          <a:p>
            <a:r>
              <a:rPr lang="da-DK" dirty="0"/>
              <a:t>Fejlkilder:</a:t>
            </a:r>
          </a:p>
          <a:p>
            <a:pPr marL="285750" indent="-285750">
              <a:buFont typeface="Arial" panose="020B0604020202020204" pitchFamily="34" charset="0"/>
              <a:buChar char="•"/>
            </a:pPr>
            <a:r>
              <a:rPr lang="da-DK" sz="1600" dirty="0"/>
              <a:t>FCR markedet er meget lille (10-20MW) derfor vil prisen for FCR falde hvis signifikant kapacitet bliver installeret </a:t>
            </a:r>
          </a:p>
          <a:p>
            <a:pPr marL="285750" indent="-285750">
              <a:buFont typeface="Arial" panose="020B0604020202020204" pitchFamily="34" charset="0"/>
              <a:buChar char="•"/>
            </a:pPr>
            <a:endParaRPr lang="da-DK" sz="1600" dirty="0"/>
          </a:p>
          <a:p>
            <a:pPr marL="285750" indent="-285750">
              <a:buFont typeface="Arial" panose="020B0604020202020204" pitchFamily="34" charset="0"/>
              <a:buChar char="•"/>
            </a:pPr>
            <a:r>
              <a:rPr lang="da-DK" sz="1600" dirty="0"/>
              <a:t>Teknologier der kan levere andre ydelser end systemydelser kan skabe værdi på flere måder og har derfor en højere reel værdi</a:t>
            </a:r>
          </a:p>
          <a:p>
            <a:pPr marL="285750" indent="-285750">
              <a:buFont typeface="Arial" panose="020B0604020202020204" pitchFamily="34" charset="0"/>
              <a:buChar char="•"/>
            </a:pPr>
            <a:endParaRPr lang="da-DK" sz="1600" dirty="0"/>
          </a:p>
          <a:p>
            <a:pPr marL="285750" indent="-285750">
              <a:buFont typeface="Arial" panose="020B0604020202020204" pitchFamily="34" charset="0"/>
              <a:buChar char="•"/>
            </a:pPr>
            <a:r>
              <a:rPr lang="da-DK" sz="1600" dirty="0"/>
              <a:t>Teknologier der kun kan levere systemydelser er begrænsede i deres muligheder for at skabe værdi og har derfor en lavere reel værdi</a:t>
            </a:r>
          </a:p>
        </p:txBody>
      </p:sp>
    </p:spTree>
    <p:extLst>
      <p:ext uri="{BB962C8B-B14F-4D97-AF65-F5344CB8AC3E}">
        <p14:creationId xmlns:p14="http://schemas.microsoft.com/office/powerpoint/2010/main" val="319905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F568-B4A5-40D4-90B7-6BD48DF83C30}"/>
              </a:ext>
            </a:extLst>
          </p:cNvPr>
          <p:cNvSpPr>
            <a:spLocks noGrp="1"/>
          </p:cNvSpPr>
          <p:nvPr>
            <p:ph type="title"/>
          </p:nvPr>
        </p:nvSpPr>
        <p:spPr/>
        <p:txBody>
          <a:bodyPr/>
          <a:lstStyle/>
          <a:p>
            <a:r>
              <a:rPr lang="da-DK" dirty="0"/>
              <a:t>Data parathed (DR) </a:t>
            </a:r>
            <a:r>
              <a:rPr lang="da-DK" sz="2000" dirty="0"/>
              <a:t>[2]</a:t>
            </a:r>
            <a:endParaRPr lang="da-DK" dirty="0"/>
          </a:p>
        </p:txBody>
      </p:sp>
      <p:sp>
        <p:nvSpPr>
          <p:cNvPr id="3" name="Content Placeholder 2">
            <a:extLst>
              <a:ext uri="{FF2B5EF4-FFF2-40B4-BE49-F238E27FC236}">
                <a16:creationId xmlns:a16="http://schemas.microsoft.com/office/drawing/2014/main" id="{4DA005EA-6212-4F65-BB09-0EA05314DB37}"/>
              </a:ext>
            </a:extLst>
          </p:cNvPr>
          <p:cNvSpPr>
            <a:spLocks noGrp="1"/>
          </p:cNvSpPr>
          <p:nvPr>
            <p:ph idx="1"/>
          </p:nvPr>
        </p:nvSpPr>
        <p:spPr/>
        <p:txBody>
          <a:bodyPr/>
          <a:lstStyle/>
          <a:p>
            <a:r>
              <a:rPr lang="da-DK" dirty="0"/>
              <a:t>DR 1 – Ingen data tilgængelig </a:t>
            </a:r>
          </a:p>
          <a:p>
            <a:r>
              <a:rPr lang="da-DK" dirty="0"/>
              <a:t>DR 2 – Data tilgængelig fra testanlæg </a:t>
            </a:r>
          </a:p>
          <a:p>
            <a:r>
              <a:rPr lang="da-DK" dirty="0"/>
              <a:t>DR 3 – Validerede datasæt/Data fra implementerede løsninger </a:t>
            </a:r>
          </a:p>
          <a:p>
            <a:r>
              <a:rPr lang="da-DK" dirty="0"/>
              <a:t>DR 4 – Gode datasæt tilgængelige i modellerings parat format/Energi 	   Danmark har data </a:t>
            </a:r>
          </a:p>
        </p:txBody>
      </p:sp>
      <p:sp>
        <p:nvSpPr>
          <p:cNvPr id="4" name="Slide Number Placeholder 3">
            <a:extLst>
              <a:ext uri="{FF2B5EF4-FFF2-40B4-BE49-F238E27FC236}">
                <a16:creationId xmlns:a16="http://schemas.microsoft.com/office/drawing/2014/main" id="{87EF2945-8F52-4332-A7E1-D028606204B6}"/>
              </a:ext>
            </a:extLst>
          </p:cNvPr>
          <p:cNvSpPr>
            <a:spLocks noGrp="1"/>
          </p:cNvSpPr>
          <p:nvPr>
            <p:ph type="sldNum" sz="quarter" idx="12"/>
          </p:nvPr>
        </p:nvSpPr>
        <p:spPr/>
        <p:txBody>
          <a:bodyPr/>
          <a:lstStyle/>
          <a:p>
            <a:fld id="{EC1A8527-42D9-4340-9A94-54E4DA14DCC4}" type="slidenum">
              <a:rPr lang="en-US" smtClean="0"/>
              <a:t>6</a:t>
            </a:fld>
            <a:endParaRPr lang="en-US"/>
          </a:p>
        </p:txBody>
      </p:sp>
    </p:spTree>
    <p:extLst>
      <p:ext uri="{BB962C8B-B14F-4D97-AF65-F5344CB8AC3E}">
        <p14:creationId xmlns:p14="http://schemas.microsoft.com/office/powerpoint/2010/main" val="361978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8832-A6E6-4EBA-A3D6-A82CA5FF4AF8}"/>
              </a:ext>
            </a:extLst>
          </p:cNvPr>
          <p:cNvSpPr>
            <a:spLocks noGrp="1"/>
          </p:cNvSpPr>
          <p:nvPr>
            <p:ph type="title"/>
          </p:nvPr>
        </p:nvSpPr>
        <p:spPr/>
        <p:txBody>
          <a:bodyPr/>
          <a:lstStyle/>
          <a:p>
            <a:r>
              <a:rPr lang="da-DK" dirty="0"/>
              <a:t>El genererende enheder</a:t>
            </a:r>
          </a:p>
        </p:txBody>
      </p:sp>
      <p:sp>
        <p:nvSpPr>
          <p:cNvPr id="3" name="Text Placeholder 2">
            <a:extLst>
              <a:ext uri="{FF2B5EF4-FFF2-40B4-BE49-F238E27FC236}">
                <a16:creationId xmlns:a16="http://schemas.microsoft.com/office/drawing/2014/main" id="{F1C67320-AF71-4261-A2EE-C02EA81BE2A3}"/>
              </a:ext>
            </a:extLst>
          </p:cNvPr>
          <p:cNvSpPr>
            <a:spLocks noGrp="1"/>
          </p:cNvSpPr>
          <p:nvPr>
            <p:ph type="body" idx="1"/>
          </p:nvPr>
        </p:nvSpPr>
        <p:spPr/>
        <p:txBody>
          <a:bodyPr/>
          <a:lstStyle/>
          <a:p>
            <a:endParaRPr lang="da-DK"/>
          </a:p>
        </p:txBody>
      </p:sp>
      <p:sp>
        <p:nvSpPr>
          <p:cNvPr id="4" name="Slide Number Placeholder 3">
            <a:extLst>
              <a:ext uri="{FF2B5EF4-FFF2-40B4-BE49-F238E27FC236}">
                <a16:creationId xmlns:a16="http://schemas.microsoft.com/office/drawing/2014/main" id="{E4138BFB-E26B-4BD8-8DA5-C5AD61C4A155}"/>
              </a:ext>
            </a:extLst>
          </p:cNvPr>
          <p:cNvSpPr>
            <a:spLocks noGrp="1"/>
          </p:cNvSpPr>
          <p:nvPr>
            <p:ph type="sldNum" sz="quarter" idx="12"/>
          </p:nvPr>
        </p:nvSpPr>
        <p:spPr/>
        <p:txBody>
          <a:bodyPr/>
          <a:lstStyle/>
          <a:p>
            <a:fld id="{EC1A8527-42D9-4340-9A94-54E4DA14DCC4}" type="slidenum">
              <a:rPr lang="en-US" smtClean="0"/>
              <a:t>7</a:t>
            </a:fld>
            <a:endParaRPr lang="en-US"/>
          </a:p>
        </p:txBody>
      </p:sp>
    </p:spTree>
    <p:extLst>
      <p:ext uri="{BB962C8B-B14F-4D97-AF65-F5344CB8AC3E}">
        <p14:creationId xmlns:p14="http://schemas.microsoft.com/office/powerpoint/2010/main" val="2844242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AC95-6082-4544-9249-79D42D3AD296}"/>
              </a:ext>
            </a:extLst>
          </p:cNvPr>
          <p:cNvSpPr>
            <a:spLocks noGrp="1"/>
          </p:cNvSpPr>
          <p:nvPr>
            <p:ph type="title"/>
          </p:nvPr>
        </p:nvSpPr>
        <p:spPr/>
        <p:txBody>
          <a:bodyPr/>
          <a:lstStyle/>
          <a:p>
            <a:r>
              <a:rPr lang="da-DK" dirty="0"/>
              <a:t>Vindmøller (onshore)</a:t>
            </a:r>
          </a:p>
        </p:txBody>
      </p:sp>
      <p:sp>
        <p:nvSpPr>
          <p:cNvPr id="3" name="Text Placeholder 2">
            <a:extLst>
              <a:ext uri="{FF2B5EF4-FFF2-40B4-BE49-F238E27FC236}">
                <a16:creationId xmlns:a16="http://schemas.microsoft.com/office/drawing/2014/main" id="{576A2885-95B9-4B57-B836-91945BAE7086}"/>
              </a:ext>
            </a:extLst>
          </p:cNvPr>
          <p:cNvSpPr>
            <a:spLocks noGrp="1"/>
          </p:cNvSpPr>
          <p:nvPr>
            <p:ph type="body" sz="quarter" idx="13"/>
          </p:nvPr>
        </p:nvSpPr>
        <p:spPr/>
        <p:txBody>
          <a:bodyPr/>
          <a:lstStyle/>
          <a:p>
            <a:r>
              <a:rPr lang="da-DK" dirty="0"/>
              <a:t>9</a:t>
            </a:r>
          </a:p>
        </p:txBody>
      </p:sp>
      <p:sp>
        <p:nvSpPr>
          <p:cNvPr id="4" name="Text Placeholder 3">
            <a:extLst>
              <a:ext uri="{FF2B5EF4-FFF2-40B4-BE49-F238E27FC236}">
                <a16:creationId xmlns:a16="http://schemas.microsoft.com/office/drawing/2014/main" id="{63C132E9-B52B-4822-89B7-42FAE3586AFD}"/>
              </a:ext>
            </a:extLst>
          </p:cNvPr>
          <p:cNvSpPr>
            <a:spLocks noGrp="1"/>
          </p:cNvSpPr>
          <p:nvPr>
            <p:ph type="body" sz="quarter" idx="14"/>
          </p:nvPr>
        </p:nvSpPr>
        <p:spPr/>
        <p:txBody>
          <a:bodyPr/>
          <a:lstStyle/>
          <a:p>
            <a:r>
              <a:rPr lang="da-DK" dirty="0"/>
              <a:t>Systemydelser</a:t>
            </a:r>
          </a:p>
        </p:txBody>
      </p:sp>
      <p:sp>
        <p:nvSpPr>
          <p:cNvPr id="5" name="Text Placeholder 4">
            <a:extLst>
              <a:ext uri="{FF2B5EF4-FFF2-40B4-BE49-F238E27FC236}">
                <a16:creationId xmlns:a16="http://schemas.microsoft.com/office/drawing/2014/main" id="{280C99C8-7BA0-4B8C-9D09-460AA78FFF64}"/>
              </a:ext>
            </a:extLst>
          </p:cNvPr>
          <p:cNvSpPr>
            <a:spLocks noGrp="1"/>
          </p:cNvSpPr>
          <p:nvPr>
            <p:ph type="body" sz="quarter" idx="15"/>
          </p:nvPr>
        </p:nvSpPr>
        <p:spPr/>
        <p:txBody>
          <a:bodyPr/>
          <a:lstStyle/>
          <a:p>
            <a:r>
              <a:rPr lang="da-DK" dirty="0"/>
              <a:t> 926.266  </a:t>
            </a:r>
            <a:r>
              <a:rPr lang="da-DK" dirty="0" err="1"/>
              <a:t>kr</a:t>
            </a:r>
            <a:r>
              <a:rPr lang="da-DK" dirty="0"/>
              <a:t>/MW/år</a:t>
            </a:r>
          </a:p>
        </p:txBody>
      </p:sp>
      <p:sp>
        <p:nvSpPr>
          <p:cNvPr id="6" name="Text Placeholder 5">
            <a:extLst>
              <a:ext uri="{FF2B5EF4-FFF2-40B4-BE49-F238E27FC236}">
                <a16:creationId xmlns:a16="http://schemas.microsoft.com/office/drawing/2014/main" id="{C3265A0C-FB74-41DE-BD1B-2E3AACDD7BE7}"/>
              </a:ext>
            </a:extLst>
          </p:cNvPr>
          <p:cNvSpPr>
            <a:spLocks noGrp="1"/>
          </p:cNvSpPr>
          <p:nvPr>
            <p:ph type="body" sz="quarter" idx="16"/>
          </p:nvPr>
        </p:nvSpPr>
        <p:spPr/>
        <p:txBody>
          <a:bodyPr>
            <a:normAutofit fontScale="92500" lnSpcReduction="10000"/>
          </a:bodyPr>
          <a:lstStyle/>
          <a:p>
            <a:r>
              <a:rPr lang="da-DK" dirty="0"/>
              <a:t>Kan ikke tilbyde systemydelser i vind under 4-6m/S</a:t>
            </a:r>
          </a:p>
        </p:txBody>
      </p:sp>
      <p:sp>
        <p:nvSpPr>
          <p:cNvPr id="7" name="Text Placeholder 6">
            <a:extLst>
              <a:ext uri="{FF2B5EF4-FFF2-40B4-BE49-F238E27FC236}">
                <a16:creationId xmlns:a16="http://schemas.microsoft.com/office/drawing/2014/main" id="{AF9C2366-E6F9-4A8A-ABD1-8E9CEC18DD1B}"/>
              </a:ext>
            </a:extLst>
          </p:cNvPr>
          <p:cNvSpPr>
            <a:spLocks noGrp="1"/>
          </p:cNvSpPr>
          <p:nvPr>
            <p:ph type="body" sz="quarter" idx="17"/>
          </p:nvPr>
        </p:nvSpPr>
        <p:spPr/>
        <p:txBody>
          <a:bodyPr/>
          <a:lstStyle/>
          <a:p>
            <a:endParaRPr lang="da-DK"/>
          </a:p>
        </p:txBody>
      </p:sp>
      <p:sp>
        <p:nvSpPr>
          <p:cNvPr id="8" name="Text Placeholder 7">
            <a:extLst>
              <a:ext uri="{FF2B5EF4-FFF2-40B4-BE49-F238E27FC236}">
                <a16:creationId xmlns:a16="http://schemas.microsoft.com/office/drawing/2014/main" id="{DD7734A4-C28F-49AF-BA5B-9C2CC306682D}"/>
              </a:ext>
            </a:extLst>
          </p:cNvPr>
          <p:cNvSpPr>
            <a:spLocks noGrp="1"/>
          </p:cNvSpPr>
          <p:nvPr>
            <p:ph type="body" sz="quarter" idx="18"/>
          </p:nvPr>
        </p:nvSpPr>
        <p:spPr/>
        <p:txBody>
          <a:bodyPr>
            <a:normAutofit fontScale="70000" lnSpcReduction="20000"/>
          </a:bodyPr>
          <a:lstStyle/>
          <a:p>
            <a:r>
              <a:rPr lang="da-DK" dirty="0"/>
              <a:t>Levere systemydelser i form af nedregulering og levere til el-markedet </a:t>
            </a:r>
          </a:p>
        </p:txBody>
      </p:sp>
      <p:sp>
        <p:nvSpPr>
          <p:cNvPr id="9" name="Text Placeholder 8">
            <a:extLst>
              <a:ext uri="{FF2B5EF4-FFF2-40B4-BE49-F238E27FC236}">
                <a16:creationId xmlns:a16="http://schemas.microsoft.com/office/drawing/2014/main" id="{853EC730-F182-47E5-BE4E-04B4A5560B71}"/>
              </a:ext>
            </a:extLst>
          </p:cNvPr>
          <p:cNvSpPr>
            <a:spLocks noGrp="1"/>
          </p:cNvSpPr>
          <p:nvPr>
            <p:ph type="body" sz="quarter" idx="19"/>
          </p:nvPr>
        </p:nvSpPr>
        <p:spPr/>
        <p:txBody>
          <a:bodyPr>
            <a:normAutofit fontScale="77500" lnSpcReduction="20000"/>
          </a:bodyPr>
          <a:lstStyle/>
          <a:p>
            <a:r>
              <a:rPr lang="da-DK" dirty="0"/>
              <a:t>Det kan i højere grad blive relevant at levere også opregulering</a:t>
            </a:r>
          </a:p>
        </p:txBody>
      </p:sp>
      <p:sp>
        <p:nvSpPr>
          <p:cNvPr id="10" name="Text Placeholder 9">
            <a:extLst>
              <a:ext uri="{FF2B5EF4-FFF2-40B4-BE49-F238E27FC236}">
                <a16:creationId xmlns:a16="http://schemas.microsoft.com/office/drawing/2014/main" id="{34B31E6C-2153-4D3C-8E15-C446493BC055}"/>
              </a:ext>
            </a:extLst>
          </p:cNvPr>
          <p:cNvSpPr>
            <a:spLocks noGrp="1"/>
          </p:cNvSpPr>
          <p:nvPr>
            <p:ph type="body" sz="quarter" idx="20"/>
          </p:nvPr>
        </p:nvSpPr>
        <p:spPr/>
        <p:txBody>
          <a:bodyPr/>
          <a:lstStyle/>
          <a:p>
            <a:r>
              <a:rPr lang="da-DK" dirty="0"/>
              <a:t>4</a:t>
            </a:r>
          </a:p>
        </p:txBody>
      </p:sp>
      <p:sp>
        <p:nvSpPr>
          <p:cNvPr id="11" name="Text Placeholder 10">
            <a:extLst>
              <a:ext uri="{FF2B5EF4-FFF2-40B4-BE49-F238E27FC236}">
                <a16:creationId xmlns:a16="http://schemas.microsoft.com/office/drawing/2014/main" id="{C7CE71C6-CFFD-4007-A27B-4AFD02CDD630}"/>
              </a:ext>
            </a:extLst>
          </p:cNvPr>
          <p:cNvSpPr>
            <a:spLocks noGrp="1"/>
          </p:cNvSpPr>
          <p:nvPr>
            <p:ph type="body" sz="quarter" idx="21"/>
          </p:nvPr>
        </p:nvSpPr>
        <p:spPr/>
        <p:txBody>
          <a:bodyPr/>
          <a:lstStyle/>
          <a:p>
            <a:pPr marL="0" indent="0">
              <a:buNone/>
            </a:pPr>
            <a:r>
              <a:rPr lang="da-DK" dirty="0"/>
              <a:t>Vindmøller kan udover at levere el på </a:t>
            </a:r>
            <a:r>
              <a:rPr lang="da-DK" dirty="0" err="1"/>
              <a:t>day-ahed</a:t>
            </a:r>
            <a:r>
              <a:rPr lang="da-DK" dirty="0"/>
              <a:t> og </a:t>
            </a:r>
            <a:r>
              <a:rPr lang="da-DK" dirty="0" err="1"/>
              <a:t>intra-day</a:t>
            </a:r>
            <a:r>
              <a:rPr lang="da-DK" dirty="0"/>
              <a:t> markedet også levere systemydelser i form af nedregulering.  </a:t>
            </a:r>
          </a:p>
        </p:txBody>
      </p:sp>
      <p:sp>
        <p:nvSpPr>
          <p:cNvPr id="12" name="Slide Number Placeholder 11">
            <a:extLst>
              <a:ext uri="{FF2B5EF4-FFF2-40B4-BE49-F238E27FC236}">
                <a16:creationId xmlns:a16="http://schemas.microsoft.com/office/drawing/2014/main" id="{80B75A28-1528-459B-8BF7-801A27551C3D}"/>
              </a:ext>
            </a:extLst>
          </p:cNvPr>
          <p:cNvSpPr>
            <a:spLocks noGrp="1"/>
          </p:cNvSpPr>
          <p:nvPr>
            <p:ph type="sldNum" sz="quarter" idx="12"/>
          </p:nvPr>
        </p:nvSpPr>
        <p:spPr/>
        <p:txBody>
          <a:bodyPr/>
          <a:lstStyle/>
          <a:p>
            <a:fld id="{EC1A8527-42D9-4340-9A94-54E4DA14DCC4}" type="slidenum">
              <a:rPr lang="en-US" smtClean="0"/>
              <a:t>8</a:t>
            </a:fld>
            <a:endParaRPr lang="en-US"/>
          </a:p>
        </p:txBody>
      </p:sp>
      <p:pic>
        <p:nvPicPr>
          <p:cNvPr id="13" name="Picture 12">
            <a:extLst>
              <a:ext uri="{FF2B5EF4-FFF2-40B4-BE49-F238E27FC236}">
                <a16:creationId xmlns:a16="http://schemas.microsoft.com/office/drawing/2014/main" id="{83646DAA-AB41-461E-815D-B87F94A2C473}"/>
              </a:ext>
            </a:extLst>
          </p:cNvPr>
          <p:cNvPicPr>
            <a:picLocks noChangeAspect="1"/>
          </p:cNvPicPr>
          <p:nvPr/>
        </p:nvPicPr>
        <p:blipFill>
          <a:blip r:embed="rId2"/>
          <a:stretch>
            <a:fillRect/>
          </a:stretch>
        </p:blipFill>
        <p:spPr>
          <a:xfrm>
            <a:off x="6368716" y="2617312"/>
            <a:ext cx="4854229" cy="3272211"/>
          </a:xfrm>
          <a:prstGeom prst="rect">
            <a:avLst/>
          </a:prstGeom>
        </p:spPr>
      </p:pic>
    </p:spTree>
    <p:extLst>
      <p:ext uri="{BB962C8B-B14F-4D97-AF65-F5344CB8AC3E}">
        <p14:creationId xmlns:p14="http://schemas.microsoft.com/office/powerpoint/2010/main" val="129349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693D-7364-43C0-971C-428FCAB5CD57}"/>
              </a:ext>
            </a:extLst>
          </p:cNvPr>
          <p:cNvSpPr>
            <a:spLocks noGrp="1"/>
          </p:cNvSpPr>
          <p:nvPr>
            <p:ph type="title"/>
          </p:nvPr>
        </p:nvSpPr>
        <p:spPr/>
        <p:txBody>
          <a:bodyPr/>
          <a:lstStyle/>
          <a:p>
            <a:r>
              <a:rPr lang="da-DK" dirty="0"/>
              <a:t>Vindmøller</a:t>
            </a:r>
          </a:p>
        </p:txBody>
      </p:sp>
      <p:sp>
        <p:nvSpPr>
          <p:cNvPr id="3" name="Content Placeholder 2">
            <a:extLst>
              <a:ext uri="{FF2B5EF4-FFF2-40B4-BE49-F238E27FC236}">
                <a16:creationId xmlns:a16="http://schemas.microsoft.com/office/drawing/2014/main" id="{305107AE-4CCB-4D79-A3FF-A84E65AFC206}"/>
              </a:ext>
            </a:extLst>
          </p:cNvPr>
          <p:cNvSpPr>
            <a:spLocks noGrp="1"/>
          </p:cNvSpPr>
          <p:nvPr>
            <p:ph idx="1"/>
          </p:nvPr>
        </p:nvSpPr>
        <p:spPr>
          <a:xfrm>
            <a:off x="838200" y="1492370"/>
            <a:ext cx="10515600" cy="4684593"/>
          </a:xfrm>
        </p:spPr>
        <p:txBody>
          <a:bodyPr>
            <a:normAutofit lnSpcReduction="10000"/>
          </a:bodyPr>
          <a:lstStyle/>
          <a:p>
            <a:pPr marL="0" indent="0">
              <a:buNone/>
            </a:pPr>
            <a:r>
              <a:rPr lang="en-US" sz="1800" dirty="0"/>
              <a:t>TRL level</a:t>
            </a:r>
          </a:p>
          <a:p>
            <a:r>
              <a:rPr lang="en-US" sz="1800" dirty="0" err="1"/>
              <a:t>Vidnmøller</a:t>
            </a:r>
            <a:r>
              <a:rPr lang="en-US" sz="1800" dirty="0"/>
              <a:t> </a:t>
            </a:r>
            <a:r>
              <a:rPr lang="en-US" sz="1800" dirty="0" err="1"/>
              <a:t>er</a:t>
            </a:r>
            <a:r>
              <a:rPr lang="en-US" sz="1800" dirty="0"/>
              <a:t> </a:t>
            </a:r>
            <a:r>
              <a:rPr lang="en-US" sz="1800" dirty="0" err="1"/>
              <a:t>implementeret</a:t>
            </a:r>
            <a:r>
              <a:rPr lang="en-US" sz="1800" dirty="0"/>
              <a:t> I </a:t>
            </a:r>
            <a:r>
              <a:rPr lang="en-US" sz="1800" dirty="0" err="1"/>
              <a:t>stor</a:t>
            </a:r>
            <a:r>
              <a:rPr lang="en-US" sz="1800" dirty="0"/>
              <a:t> </a:t>
            </a:r>
            <a:r>
              <a:rPr lang="en-US" sz="1800" dirty="0" err="1"/>
              <a:t>skala</a:t>
            </a:r>
            <a:r>
              <a:rPr lang="en-US" sz="1800" dirty="0"/>
              <a:t>. </a:t>
            </a:r>
            <a:r>
              <a:rPr lang="en-US" sz="1800" dirty="0" err="1"/>
              <a:t>Derfor</a:t>
            </a:r>
            <a:r>
              <a:rPr lang="en-US" sz="1800" dirty="0"/>
              <a:t> TRL level 9</a:t>
            </a:r>
          </a:p>
          <a:p>
            <a:pPr marL="0" indent="0">
              <a:buNone/>
            </a:pPr>
            <a:r>
              <a:rPr lang="en-US" sz="1800" dirty="0" err="1"/>
              <a:t>Markeder</a:t>
            </a:r>
            <a:r>
              <a:rPr lang="en-US" sz="1800" dirty="0"/>
              <a:t> – </a:t>
            </a:r>
            <a:r>
              <a:rPr lang="en-US" sz="1800" dirty="0" err="1"/>
              <a:t>Nuværende</a:t>
            </a:r>
            <a:endParaRPr lang="en-US" sz="1800" dirty="0"/>
          </a:p>
          <a:p>
            <a:r>
              <a:rPr lang="da-DK" sz="1800" dirty="0"/>
              <a:t>Nuværende Møller egner sig bedst til at levere FRR nedregulering </a:t>
            </a:r>
          </a:p>
          <a:p>
            <a:pPr marL="0" indent="0">
              <a:buNone/>
            </a:pPr>
            <a:r>
              <a:rPr lang="da-DK" sz="1800" dirty="0"/>
              <a:t>Markeder – Fremtidige </a:t>
            </a:r>
          </a:p>
          <a:p>
            <a:r>
              <a:rPr lang="da-DK" sz="1800" dirty="0"/>
              <a:t>I fremtiden kan møller levere FCR, både op og nedregulering </a:t>
            </a:r>
          </a:p>
          <a:p>
            <a:r>
              <a:rPr lang="da-DK" sz="1800" dirty="0"/>
              <a:t>Ny møller har ”Power Boost mode”, hvor møllen kan levere over normeret effekt i en periode [4] </a:t>
            </a:r>
          </a:p>
          <a:p>
            <a:r>
              <a:rPr lang="da-DK" sz="1800" dirty="0"/>
              <a:t>Ny møller har ”Ride </a:t>
            </a:r>
            <a:r>
              <a:rPr lang="da-DK" sz="1800" dirty="0" err="1"/>
              <a:t>through</a:t>
            </a:r>
            <a:r>
              <a:rPr lang="da-DK" sz="1800" dirty="0"/>
              <a:t> mode” hvor møllen ikke lukkes ned i over 25m/s vind [4]</a:t>
            </a:r>
          </a:p>
          <a:p>
            <a:r>
              <a:rPr lang="da-DK" sz="1800" dirty="0"/>
              <a:t>Ny mølle typer som DFIG og converter baserede møller kan levere services som </a:t>
            </a:r>
            <a:r>
              <a:rPr lang="da-DK" sz="1800" dirty="0" err="1"/>
              <a:t>reactive</a:t>
            </a:r>
            <a:r>
              <a:rPr lang="da-DK" sz="1800" dirty="0"/>
              <a:t> power </a:t>
            </a:r>
            <a:r>
              <a:rPr lang="da-DK" sz="1800" dirty="0" err="1"/>
              <a:t>constrol</a:t>
            </a:r>
            <a:r>
              <a:rPr lang="da-DK" sz="1800" dirty="0"/>
              <a:t>, spinning </a:t>
            </a:r>
            <a:r>
              <a:rPr lang="da-DK" sz="1800" dirty="0" err="1"/>
              <a:t>reservem</a:t>
            </a:r>
            <a:r>
              <a:rPr lang="da-DK" sz="1800" dirty="0"/>
              <a:t> </a:t>
            </a:r>
            <a:r>
              <a:rPr lang="da-DK" sz="1800" dirty="0" err="1"/>
              <a:t>inertial</a:t>
            </a:r>
            <a:r>
              <a:rPr lang="da-DK" sz="1800" dirty="0"/>
              <a:t> </a:t>
            </a:r>
            <a:r>
              <a:rPr lang="da-DK" sz="1800" dirty="0" err="1"/>
              <a:t>response</a:t>
            </a:r>
            <a:r>
              <a:rPr lang="da-DK" sz="1800" dirty="0"/>
              <a:t> etc. De er dog sjældent installeret i Danmark grundet manglende økonomisk incitament </a:t>
            </a:r>
          </a:p>
          <a:p>
            <a:pPr marL="0" indent="0">
              <a:buNone/>
            </a:pPr>
            <a:r>
              <a:rPr lang="da-DK" sz="1800" dirty="0"/>
              <a:t>Udfordringer</a:t>
            </a:r>
          </a:p>
          <a:p>
            <a:r>
              <a:rPr lang="da-DK" sz="1800" dirty="0"/>
              <a:t>Krav om kompensation for underproduktion </a:t>
            </a:r>
          </a:p>
          <a:p>
            <a:r>
              <a:rPr lang="da-DK" sz="1800" dirty="0"/>
              <a:t>Kræver 4-6m/s for at levere balance ydelser </a:t>
            </a:r>
          </a:p>
          <a:p>
            <a:pPr marL="0" indent="0">
              <a:buNone/>
            </a:pPr>
            <a:endParaRPr lang="da-DK" sz="1800" dirty="0"/>
          </a:p>
          <a:p>
            <a:pPr marL="0" indent="0">
              <a:buNone/>
            </a:pPr>
            <a:endParaRPr lang="da-DK" sz="1800" dirty="0"/>
          </a:p>
        </p:txBody>
      </p:sp>
      <p:sp>
        <p:nvSpPr>
          <p:cNvPr id="4" name="Slide Number Placeholder 3">
            <a:extLst>
              <a:ext uri="{FF2B5EF4-FFF2-40B4-BE49-F238E27FC236}">
                <a16:creationId xmlns:a16="http://schemas.microsoft.com/office/drawing/2014/main" id="{62D3EC63-E56A-4882-8D06-28E193378E67}"/>
              </a:ext>
            </a:extLst>
          </p:cNvPr>
          <p:cNvSpPr>
            <a:spLocks noGrp="1"/>
          </p:cNvSpPr>
          <p:nvPr>
            <p:ph type="sldNum" sz="quarter" idx="12"/>
          </p:nvPr>
        </p:nvSpPr>
        <p:spPr/>
        <p:txBody>
          <a:bodyPr/>
          <a:lstStyle/>
          <a:p>
            <a:fld id="{EC1A8527-42D9-4340-9A94-54E4DA14DCC4}" type="slidenum">
              <a:rPr lang="en-US" smtClean="0"/>
              <a:t>9</a:t>
            </a:fld>
            <a:endParaRPr lang="en-US"/>
          </a:p>
        </p:txBody>
      </p:sp>
    </p:spTree>
    <p:extLst>
      <p:ext uri="{BB962C8B-B14F-4D97-AF65-F5344CB8AC3E}">
        <p14:creationId xmlns:p14="http://schemas.microsoft.com/office/powerpoint/2010/main" val="894547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13781</TotalTime>
  <Words>2370</Words>
  <Application>Microsoft Office PowerPoint</Application>
  <PresentationFormat>Widescreen</PresentationFormat>
  <Paragraphs>379</Paragraphs>
  <Slides>43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Office Theme</vt:lpstr>
      <vt:lpstr>Worksheet</vt:lpstr>
      <vt:lpstr>Teknologi katalog </vt:lpstr>
      <vt:lpstr>Indhold</vt:lpstr>
      <vt:lpstr>Vurderings kriterier </vt:lpstr>
      <vt:lpstr>TRL niveau [1]</vt:lpstr>
      <vt:lpstr>Vejledende værdiskabelses potentiale beregning</vt:lpstr>
      <vt:lpstr>Data parathed (DR) [2]</vt:lpstr>
      <vt:lpstr>El genererende enheder</vt:lpstr>
      <vt:lpstr>Vindmøller (onshore)</vt:lpstr>
      <vt:lpstr>Vindmøller</vt:lpstr>
      <vt:lpstr>Solceller</vt:lpstr>
      <vt:lpstr>Solceller</vt:lpstr>
      <vt:lpstr>El forbrugende enheder</vt:lpstr>
      <vt:lpstr>Elkedel</vt:lpstr>
      <vt:lpstr>Elkedel </vt:lpstr>
      <vt:lpstr>Varmepumpe (Industri skala) </vt:lpstr>
      <vt:lpstr>Varmepumpe</vt:lpstr>
      <vt:lpstr>Varmepumpe + Termisk lager (industri skala)</vt:lpstr>
      <vt:lpstr>Varmepumpe + Termisk lager (industri skala)</vt:lpstr>
      <vt:lpstr>Power to X - Alkaline Electrolyser Cell</vt:lpstr>
      <vt:lpstr>Power to X - Alkaline Electrolyser Cell</vt:lpstr>
      <vt:lpstr>Power to X – PEMEC Electrolyser</vt:lpstr>
      <vt:lpstr>Power to X – PEMEC Electrolyser</vt:lpstr>
      <vt:lpstr>Power to X - Solid Oxide Electrolyser Cell</vt:lpstr>
      <vt:lpstr>Power to X - Solid Oxide Electrolyser Cell</vt:lpstr>
      <vt:lpstr>Power to X – Methanol from power </vt:lpstr>
      <vt:lpstr>Power to X – Methanol from power </vt:lpstr>
      <vt:lpstr>Demand response</vt:lpstr>
      <vt:lpstr>El lagrende enheder</vt:lpstr>
      <vt:lpstr>Batteri – Li-Ion</vt:lpstr>
      <vt:lpstr>Batteri – Li-Ion</vt:lpstr>
      <vt:lpstr>Batteri - VANADIUM REDOX FLOW BATTERY</vt:lpstr>
      <vt:lpstr>Batteri - VANADIUM REDOX FLOW BATTERY</vt:lpstr>
      <vt:lpstr>CAES (compressed air energy storage)</vt:lpstr>
      <vt:lpstr>CAES (compressed air energy storage)</vt:lpstr>
      <vt:lpstr>Fly-Wheel</vt:lpstr>
      <vt:lpstr>Fly-Wheel</vt:lpstr>
      <vt:lpstr>Hydrogen lager</vt:lpstr>
      <vt:lpstr>Hydrogen lager</vt:lpstr>
      <vt:lpstr>Elbiler (V2G)</vt:lpstr>
      <vt:lpstr>Elbiler (V2G)</vt:lpstr>
      <vt:lpstr>Overblik</vt:lpstr>
      <vt:lpstr>Matrice</vt:lpstr>
      <vt:lpstr>Referencer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Tørnes Pedersen</dc:creator>
  <cp:lastModifiedBy>Tim Tørnes Pedersen</cp:lastModifiedBy>
  <cp:revision>113</cp:revision>
  <dcterms:created xsi:type="dcterms:W3CDTF">2020-02-06T12:05:31Z</dcterms:created>
  <dcterms:modified xsi:type="dcterms:W3CDTF">2020-02-26T14:02:23Z</dcterms:modified>
</cp:coreProperties>
</file>