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8" r:id="rId3"/>
    <p:sldId id="262" r:id="rId4"/>
    <p:sldId id="265" r:id="rId5"/>
    <p:sldId id="266" r:id="rId6"/>
    <p:sldId id="268" r:id="rId7"/>
    <p:sldId id="260" r:id="rId8"/>
  </p:sldIdLst>
  <p:sldSz cx="12188825" cy="6858000"/>
  <p:notesSz cx="6797675" cy="9926638"/>
  <p:embeddedFontLst>
    <p:embeddedFont>
      <p:font typeface="AU Passata" panose="020B0604020202020204" charset="0"/>
      <p:regular r:id="rId11"/>
      <p:bold r:id="rId12"/>
    </p:embeddedFont>
    <p:embeddedFont>
      <p:font typeface="AU Passata Light" panose="020B0604020202020204" charset="0"/>
      <p:regular r:id="rId13"/>
      <p:bold r:id="rId14"/>
    </p:embeddedFont>
    <p:embeddedFont>
      <p:font typeface="AU Peto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104" d="100"/>
          <a:sy n="104" d="100"/>
        </p:scale>
        <p:origin x="136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21. april 2020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764094196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21. april 2020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981532436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21. april 2020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35944496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595321295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Tim Tørnes Pedersen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21. april 2020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Videnskabelig assistent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066845"/>
            <a:ext cx="10220325" cy="2492990"/>
          </a:xfrm>
        </p:spPr>
        <p:txBody>
          <a:bodyPr/>
          <a:lstStyle/>
          <a:p>
            <a:r>
              <a:rPr lang="da-DK" dirty="0"/>
              <a:t>Historisk Spot + systemydelses markeds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Update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Konverteret fra 2017 data til 2017-2019 data (3 års simulering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aFRR</a:t>
            </a:r>
            <a:r>
              <a:rPr lang="da-DK" dirty="0"/>
              <a:t> marked tilføjet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FCR marked tilføjet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Special nedregulering tilføjet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Overblik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FF68D7-8477-45C6-9B3D-591A57662BBD}"/>
              </a:ext>
            </a:extLst>
          </p:cNvPr>
          <p:cNvSpPr/>
          <p:nvPr/>
        </p:nvSpPr>
        <p:spPr bwMode="auto">
          <a:xfrm>
            <a:off x="549796" y="1700808"/>
            <a:ext cx="5340107" cy="446449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5958F4-431C-4EB2-8884-3DDC40FBF073}"/>
              </a:ext>
            </a:extLst>
          </p:cNvPr>
          <p:cNvSpPr/>
          <p:nvPr/>
        </p:nvSpPr>
        <p:spPr bwMode="auto">
          <a:xfrm>
            <a:off x="2205980" y="2393958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Generatorer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CE91D8-2ACB-40F1-BA96-8AECBED35048}"/>
              </a:ext>
            </a:extLst>
          </p:cNvPr>
          <p:cNvSpPr/>
          <p:nvPr/>
        </p:nvSpPr>
        <p:spPr bwMode="auto">
          <a:xfrm>
            <a:off x="3626675" y="4140107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Power to X/ Fleksibel forbrug 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EDC7A5-A3DF-4F4F-9F8B-4D5DA5FC37C7}"/>
              </a:ext>
            </a:extLst>
          </p:cNvPr>
          <p:cNvSpPr/>
          <p:nvPr/>
        </p:nvSpPr>
        <p:spPr bwMode="auto">
          <a:xfrm>
            <a:off x="926187" y="4140107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Lager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CA0B2B-82DB-45E4-81E2-B9F30025060D}"/>
              </a:ext>
            </a:extLst>
          </p:cNvPr>
          <p:cNvCxnSpPr>
            <a:cxnSpLocks/>
          </p:cNvCxnSpPr>
          <p:nvPr/>
        </p:nvCxnSpPr>
        <p:spPr bwMode="auto">
          <a:xfrm flipV="1">
            <a:off x="5498883" y="1347885"/>
            <a:ext cx="2762111" cy="138061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ADFAF1-7C77-4103-8B5C-1423A3BD339B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 bwMode="auto">
          <a:xfrm>
            <a:off x="5889903" y="3933056"/>
            <a:ext cx="2357193" cy="690155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2EEDA6-946F-4951-ADC9-398B0163B833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>
            <a:off x="5850957" y="4342777"/>
            <a:ext cx="2396139" cy="115521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368226-DF68-4F01-A0D1-BEDEE8F190B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 bwMode="auto">
          <a:xfrm flipH="1">
            <a:off x="1862291" y="3500286"/>
            <a:ext cx="617868" cy="63982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D16511-FAE3-4EB9-A012-CA719485EF1B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 bwMode="auto">
          <a:xfrm>
            <a:off x="3804009" y="3500286"/>
            <a:ext cx="758770" cy="63982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6843E3-CDCE-4CC7-BFF3-7554D2BD4FDA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 bwMode="auto">
          <a:xfrm>
            <a:off x="2798395" y="4788179"/>
            <a:ext cx="828280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E2D2EC-D9B4-4A0B-9AC0-5C3B98A57E81}"/>
              </a:ext>
            </a:extLst>
          </p:cNvPr>
          <p:cNvSpPr txBox="1"/>
          <p:nvPr/>
        </p:nvSpPr>
        <p:spPr>
          <a:xfrm rot="19965937">
            <a:off x="5409284" y="1388475"/>
            <a:ext cx="2628948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Tarif 194 [DKK/MWh]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564E-DF97-4399-8F35-BF21CA1E61FD}"/>
              </a:ext>
            </a:extLst>
          </p:cNvPr>
          <p:cNvSpPr txBox="1"/>
          <p:nvPr/>
        </p:nvSpPr>
        <p:spPr>
          <a:xfrm>
            <a:off x="2449524" y="1860875"/>
            <a:ext cx="1526021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600" dirty="0">
                <a:latin typeface="+mn-lt"/>
              </a:rPr>
              <a:t>Portefølje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FA16BE-4029-4ABA-A435-4F6FC38A5BB9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0316" y="923631"/>
            <a:ext cx="3016780" cy="154252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B1C563-81F5-4FDD-9237-429F6181B393}"/>
              </a:ext>
            </a:extLst>
          </p:cNvPr>
          <p:cNvSpPr txBox="1"/>
          <p:nvPr/>
        </p:nvSpPr>
        <p:spPr>
          <a:xfrm rot="19992283">
            <a:off x="5762537" y="1999528"/>
            <a:ext cx="2628948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Tarif 4 [DKK/MWh]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9F18E-52E8-404C-9152-A1C2D2DC186B}"/>
              </a:ext>
            </a:extLst>
          </p:cNvPr>
          <p:cNvSpPr/>
          <p:nvPr/>
        </p:nvSpPr>
        <p:spPr bwMode="auto">
          <a:xfrm>
            <a:off x="8247096" y="798735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Spot marked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E1105-2F8F-4648-9399-547301BFAE8A}"/>
              </a:ext>
            </a:extLst>
          </p:cNvPr>
          <p:cNvSpPr/>
          <p:nvPr/>
        </p:nvSpPr>
        <p:spPr bwMode="auto">
          <a:xfrm>
            <a:off x="8247096" y="1673520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mFRR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 (opregulering</a:t>
            </a:r>
            <a:r>
              <a:rPr lang="da-DK" sz="1600" dirty="0">
                <a:solidFill>
                  <a:schemeClr val="bg1"/>
                </a:solidFill>
              </a:rPr>
              <a:t>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80B30-08FD-4867-84AE-30450EBDC3EF}"/>
              </a:ext>
            </a:extLst>
          </p:cNvPr>
          <p:cNvSpPr/>
          <p:nvPr/>
        </p:nvSpPr>
        <p:spPr bwMode="auto">
          <a:xfrm>
            <a:off x="8247096" y="3423090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FCR (op/ned-regulering</a:t>
            </a:r>
            <a:r>
              <a:rPr lang="da-DK" sz="1600" dirty="0">
                <a:solidFill>
                  <a:schemeClr val="bg1"/>
                </a:solidFill>
              </a:rPr>
              <a:t>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A51680-B945-4886-A2C8-C337E4E08BA4}"/>
              </a:ext>
            </a:extLst>
          </p:cNvPr>
          <p:cNvSpPr/>
          <p:nvPr/>
        </p:nvSpPr>
        <p:spPr bwMode="auto">
          <a:xfrm>
            <a:off x="8247096" y="2548305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aFRR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 (</a:t>
            </a: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symetrisk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 op og ned)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4DBBBD-C982-4938-A971-B5C628CBA41D}"/>
              </a:ext>
            </a:extLst>
          </p:cNvPr>
          <p:cNvSpPr/>
          <p:nvPr/>
        </p:nvSpPr>
        <p:spPr bwMode="auto">
          <a:xfrm>
            <a:off x="8247096" y="4297875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Specialregulering (nedregulering</a:t>
            </a:r>
            <a:r>
              <a:rPr lang="da-DK" sz="1600" dirty="0">
                <a:solidFill>
                  <a:schemeClr val="bg1"/>
                </a:solidFill>
              </a:rPr>
              <a:t>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29FAE0-7E76-4549-AD8F-A6A590D0F717}"/>
              </a:ext>
            </a:extLst>
          </p:cNvPr>
          <p:cNvSpPr/>
          <p:nvPr/>
        </p:nvSpPr>
        <p:spPr bwMode="auto">
          <a:xfrm>
            <a:off x="8247096" y="5172658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Sekundære markeder </a:t>
            </a:r>
          </a:p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chemeClr val="bg1"/>
                </a:solidFill>
              </a:rPr>
              <a:t>(Brint og fjernvarme)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EF61CC-AFCB-4EEE-875D-D62350149B3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5850957" y="3624000"/>
            <a:ext cx="2396139" cy="12442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BCC9D0-3A93-45CA-8B61-D35269F59D28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flipV="1">
            <a:off x="5748314" y="1998856"/>
            <a:ext cx="2498782" cy="1226422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E95DAE-DA0A-4976-A36E-A5C6BA9B58B5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V="1">
            <a:off x="5850957" y="2873641"/>
            <a:ext cx="2396139" cy="56770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789D-B982-422B-ABBF-BE69A4DB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OVerblik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7B9F-8967-4AC6-9656-5350E975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Kun DK1</a:t>
            </a:r>
          </a:p>
          <a:p>
            <a:r>
              <a:rPr lang="da-DK" dirty="0"/>
              <a:t>Markeder inkluderet: </a:t>
            </a:r>
          </a:p>
          <a:p>
            <a:pPr lvl="1"/>
            <a:r>
              <a:rPr lang="da-DK" dirty="0"/>
              <a:t>Spot, </a:t>
            </a:r>
            <a:r>
              <a:rPr lang="da-DK" dirty="0" err="1"/>
              <a:t>mFRR</a:t>
            </a:r>
            <a:r>
              <a:rPr lang="da-DK" dirty="0"/>
              <a:t>, </a:t>
            </a:r>
            <a:r>
              <a:rPr lang="da-DK" dirty="0" err="1"/>
              <a:t>aFRR</a:t>
            </a:r>
            <a:r>
              <a:rPr lang="da-DK" dirty="0"/>
              <a:t>, FCR og special nedregulering </a:t>
            </a:r>
          </a:p>
          <a:p>
            <a:r>
              <a:rPr lang="da-DK" dirty="0"/>
              <a:t>Teknologier inkluderet:</a:t>
            </a:r>
          </a:p>
          <a:p>
            <a:pPr lvl="1"/>
            <a:r>
              <a:rPr lang="da-DK" dirty="0"/>
              <a:t>Vind, Sol, Elkedel, </a:t>
            </a:r>
            <a:r>
              <a:rPr lang="da-DK" dirty="0" err="1"/>
              <a:t>Electrolyse</a:t>
            </a:r>
            <a:r>
              <a:rPr lang="da-DK" dirty="0"/>
              <a:t>, Batteri</a:t>
            </a:r>
          </a:p>
          <a:p>
            <a:r>
              <a:rPr lang="da-DK" dirty="0"/>
              <a:t>Teknologier ikke inkluderet:</a:t>
            </a:r>
          </a:p>
          <a:p>
            <a:pPr lvl="1"/>
            <a:r>
              <a:rPr lang="da-DK" dirty="0"/>
              <a:t>Fleksibel forbrug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7B59-6CE6-4790-AFDA-00AF2FDE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CEA2-3C11-44C1-9773-3FF364CB93BA}" type="datetime1">
              <a:rPr lang="da-DK" smtClean="0"/>
              <a:t>20-04-2020</a:t>
            </a:fld>
            <a:r>
              <a:rPr lang="da-DK"/>
              <a:t>21-04-2020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53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E635-0156-46E2-B986-02DD8B12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00" y="230400"/>
            <a:ext cx="10890180" cy="752400"/>
          </a:xfrm>
        </p:spPr>
        <p:txBody>
          <a:bodyPr/>
          <a:lstStyle/>
          <a:p>
            <a:r>
              <a:rPr lang="da-DK" dirty="0"/>
              <a:t>Resultater – Alle markeder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AE5E1-4836-4FA6-829E-DCA29C874A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A1E821-CAB7-41B7-921A-53EE81194D27}" type="datetime1">
              <a:rPr lang="da-DK" smtClean="0"/>
              <a:t>20-04-2020</a:t>
            </a:fld>
            <a:r>
              <a:rPr lang="da-DK"/>
              <a:t>21-04-2020</a:t>
            </a:r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64B31-DAF1-4A25-A6A6-C797C99B8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2438400"/>
            <a:ext cx="3228975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47F4C-05DA-456C-9D46-CC0E29FD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34" y="2506807"/>
            <a:ext cx="2447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E635-0156-46E2-B986-02DD8B12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00" y="230400"/>
            <a:ext cx="10890180" cy="752400"/>
          </a:xfrm>
        </p:spPr>
        <p:txBody>
          <a:bodyPr/>
          <a:lstStyle/>
          <a:p>
            <a:r>
              <a:rPr lang="da-DK" dirty="0"/>
              <a:t>Resultater – Alle markeder ÷ FCR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AE5E1-4836-4FA6-829E-DCA29C874A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A1E821-CAB7-41B7-921A-53EE81194D27}" type="datetime1">
              <a:rPr lang="da-DK" smtClean="0"/>
              <a:t>20-04-2020</a:t>
            </a:fld>
            <a:r>
              <a:rPr lang="da-DK"/>
              <a:t>21-04-2020</a:t>
            </a:r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1E3A6-6CFE-4299-A360-3C3E9091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567558"/>
            <a:ext cx="2362200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4EACB-3DC8-4384-9656-44ABC971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708" y="2507729"/>
            <a:ext cx="3124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4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Custom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Georgia</vt:lpstr>
      <vt:lpstr>AU Passata</vt:lpstr>
      <vt:lpstr>Arial</vt:lpstr>
      <vt:lpstr>Wingdings 3</vt:lpstr>
      <vt:lpstr>Calibri</vt:lpstr>
      <vt:lpstr>AU Passata Light</vt:lpstr>
      <vt:lpstr>AU Peto</vt:lpstr>
      <vt:lpstr>AU 16:9</vt:lpstr>
      <vt:lpstr>Historisk Spot + systemydelses markeds model</vt:lpstr>
      <vt:lpstr>Update</vt:lpstr>
      <vt:lpstr>Overblik</vt:lpstr>
      <vt:lpstr>OVerblik</vt:lpstr>
      <vt:lpstr>Resultater – Alle markeder</vt:lpstr>
      <vt:lpstr>Resultater – Alle markeder ÷ FCR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2020-04-21T08:19:14Z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637206337584885554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2699</vt:lpwstr>
  </property>
  <property fmtid="{D5CDD505-2E9C-101B-9397-08002B2CF9AE}" pid="62" name="colorthemechange">
    <vt:lpwstr>True</vt:lpwstr>
  </property>
</Properties>
</file>