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6"/>
  </p:notesMasterIdLst>
  <p:handoutMasterIdLst>
    <p:handoutMasterId r:id="rId47"/>
  </p:handoutMasterIdLst>
  <p:sldIdLst>
    <p:sldId id="325" r:id="rId2"/>
    <p:sldId id="330" r:id="rId3"/>
    <p:sldId id="328" r:id="rId4"/>
    <p:sldId id="358" r:id="rId5"/>
    <p:sldId id="359" r:id="rId6"/>
    <p:sldId id="332" r:id="rId7"/>
    <p:sldId id="360" r:id="rId8"/>
    <p:sldId id="361" r:id="rId9"/>
    <p:sldId id="333" r:id="rId10"/>
    <p:sldId id="372" r:id="rId11"/>
    <p:sldId id="370" r:id="rId12"/>
    <p:sldId id="368" r:id="rId13"/>
    <p:sldId id="381" r:id="rId14"/>
    <p:sldId id="383" r:id="rId15"/>
    <p:sldId id="386" r:id="rId16"/>
    <p:sldId id="385" r:id="rId17"/>
    <p:sldId id="398" r:id="rId18"/>
    <p:sldId id="384" r:id="rId19"/>
    <p:sldId id="387" r:id="rId20"/>
    <p:sldId id="382" r:id="rId21"/>
    <p:sldId id="399" r:id="rId22"/>
    <p:sldId id="373" r:id="rId23"/>
    <p:sldId id="375" r:id="rId24"/>
    <p:sldId id="376" r:id="rId25"/>
    <p:sldId id="374" r:id="rId26"/>
    <p:sldId id="400" r:id="rId27"/>
    <p:sldId id="377" r:id="rId28"/>
    <p:sldId id="379" r:id="rId29"/>
    <p:sldId id="395" r:id="rId30"/>
    <p:sldId id="396" r:id="rId31"/>
    <p:sldId id="397" r:id="rId32"/>
    <p:sldId id="394" r:id="rId33"/>
    <p:sldId id="336" r:id="rId34"/>
    <p:sldId id="363" r:id="rId35"/>
    <p:sldId id="364" r:id="rId36"/>
    <p:sldId id="365" r:id="rId37"/>
    <p:sldId id="367" r:id="rId38"/>
    <p:sldId id="378" r:id="rId39"/>
    <p:sldId id="390" r:id="rId40"/>
    <p:sldId id="393" r:id="rId41"/>
    <p:sldId id="391" r:id="rId42"/>
    <p:sldId id="392" r:id="rId43"/>
    <p:sldId id="338" r:id="rId44"/>
    <p:sldId id="324" r:id="rId45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B2279-BE49-4FBC-ACE4-3387976B3C51}" v="17" dt="2019-11-15T09:55:19.837"/>
    <p1510:client id="{21777495-2ABE-41FF-BCAA-9D4F690A4776}" v="289" dt="2019-11-15T11:07:07.678"/>
    <p1510:client id="{25988055-59C5-45F6-A76D-D27DD3FDC0D6}" v="1860" dt="2019-11-14T15:36:35.752"/>
    <p1510:client id="{411B646C-1360-45BE-B719-CF0CA13F3AF2}" v="147" dt="2019-11-12T21:59:52.624"/>
    <p1510:client id="{59AF5A75-36AC-4CD0-8CF9-A8DC30ED76A0}" v="276" dt="2019-11-06T17:44:37.859"/>
    <p1510:client id="{63C24E5F-97D2-43E6-8882-599957C6E18C}" v="721" dt="2019-11-06T12:06:05.934"/>
    <p1510:client id="{690F3489-3645-4E56-AA36-3F584530E4C3}" v="407" dt="2019-11-12T21:50:32.575"/>
    <p1510:client id="{C5839024-B462-406C-97F9-85852B0EC341}" v="2632" dt="2019-11-13T11:55:18.419"/>
    <p1510:client id="{CA9852F1-9017-4C2E-8991-EDDF4A1024A0}" v="1268" dt="2019-11-15T09:31:43.666"/>
    <p1510:client id="{EA647B32-D5D3-4568-BEFD-4A13CB4EEA53}" v="772" dt="2019-11-14T21:03:59.773"/>
    <p1510:client id="{EF2302C2-DCD4-4F1D-AFCC-1F309A795D5C}" v="263" dt="2019-11-08T17:40:16.684"/>
    <p1510:client id="{F3A82E5E-8271-4D25-8261-A4895680E06C}" v="319" dt="2019-11-06T18:10:12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115" d="100"/>
          <a:sy n="115" d="100"/>
        </p:scale>
        <p:origin x="-1848" y="-114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15-Nov-19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chemeClr val="folHlink"/>
                </a:solidFill>
              </a:rPr>
              <a:t>Template</a:t>
            </a:r>
            <a:r>
              <a:rPr lang="en-US" sz="800" baseline="0" dirty="0">
                <a:solidFill>
                  <a:schemeClr val="folHlink"/>
                </a:solidFill>
              </a:rPr>
              <a:t> all v.3.4</a:t>
            </a:r>
            <a:endParaRPr lang="en-US" sz="800" dirty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PPT-for-all___v.3.4_office2010___2012.09.10.pptx</a:t>
            </a: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210190"/>
            <a:ext cx="6734175" cy="1265385"/>
          </a:xfrm>
        </p:spPr>
        <p:txBody>
          <a:bodyPr/>
          <a:lstStyle/>
          <a:p>
            <a:pPr eaLnBrk="1" hangingPunct="1"/>
            <a:r>
              <a:rPr lang="en-US" dirty="0">
                <a:cs typeface="Arial"/>
              </a:rPr>
              <a:t>Application of the Lottery Ticket Hypothesis in NLP and Early Pruning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712428"/>
            <a:ext cx="6734175" cy="377174"/>
          </a:xfrm>
        </p:spPr>
        <p:txBody>
          <a:bodyPr/>
          <a:lstStyle/>
          <a:p>
            <a:pPr eaLnBrk="1" hangingPunct="1"/>
            <a:r>
              <a:rPr lang="en-US" dirty="0">
                <a:cs typeface="Arial"/>
              </a:rPr>
              <a:t>Intermission</a:t>
            </a:r>
          </a:p>
        </p:txBody>
      </p:sp>
      <p:sp>
        <p:nvSpPr>
          <p:cNvPr id="3077" name="Text Box 65"/>
          <p:cNvSpPr txBox="1">
            <a:spLocks noChangeArrowheads="1"/>
          </p:cNvSpPr>
          <p:nvPr/>
        </p:nvSpPr>
        <p:spPr bwMode="auto">
          <a:xfrm>
            <a:off x="5347996" y="5471565"/>
            <a:ext cx="3277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https://www.bonaccorso.eu/wp-content/uploads/2016/07/28019400581_e1eb13ccc8_b.jpg</a:t>
            </a:r>
            <a:endParaRPr lang="en-US" sz="80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159342"/>
            <a:ext cx="10166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Tim Unverzagt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AD840BB-1CC5-492E-BA0B-2A23FF9999F8}"/>
              </a:ext>
            </a:extLst>
          </p:cNvPr>
          <p:cNvSpPr/>
          <p:nvPr/>
        </p:nvSpPr>
        <p:spPr bwMode="auto">
          <a:xfrm>
            <a:off x="299318" y="6524144"/>
            <a:ext cx="3118168" cy="149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" name="Grafik 3" descr="Ein Bild, das Zeitung, Text, Schild, Foto enthält.&#10;&#10;Mit sehr hoher Zuverlässigkeit generierte Beschreibung">
            <a:extLst>
              <a:ext uri="{FF2B5EF4-FFF2-40B4-BE49-F238E27FC236}">
                <a16:creationId xmlns:a16="http://schemas.microsoft.com/office/drawing/2014/main" id="{3B00104D-6D74-4EF0-B7B0-CD631B602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84" y="3265856"/>
            <a:ext cx="3282147" cy="2159149"/>
          </a:xfrm>
          <a:prstGeom prst="rect">
            <a:avLst/>
          </a:prstGeom>
        </p:spPr>
      </p:pic>
      <p:pic>
        <p:nvPicPr>
          <p:cNvPr id="5" name="Grafik 6">
            <a:extLst>
              <a:ext uri="{FF2B5EF4-FFF2-40B4-BE49-F238E27FC236}">
                <a16:creationId xmlns:a16="http://schemas.microsoft.com/office/drawing/2014/main" id="{E2B5A2B3-5007-45A0-88CF-11017B177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57" y="3273063"/>
            <a:ext cx="4087905" cy="2154121"/>
          </a:xfrm>
          <a:prstGeom prst="rect">
            <a:avLst/>
          </a:prstGeom>
        </p:spPr>
      </p:pic>
      <p:sp>
        <p:nvSpPr>
          <p:cNvPr id="12" name="Text Box 65">
            <a:extLst>
              <a:ext uri="{FF2B5EF4-FFF2-40B4-BE49-F238E27FC236}">
                <a16:creationId xmlns:a16="http://schemas.microsoft.com/office/drawing/2014/main" id="{43B0FCD6-4CA4-4231-BDBF-646F6B6FD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56" y="5471565"/>
            <a:ext cx="4086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https://www.mdpi.com/applsci/applsci-09-03169/article_deploy/html/images/applsci-09-03169-g001-550.jpg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A049C46-404C-419D-9620-E778EA551A3E}"/>
              </a:ext>
            </a:extLst>
          </p:cNvPr>
          <p:cNvSpPr/>
          <p:nvPr/>
        </p:nvSpPr>
        <p:spPr bwMode="auto">
          <a:xfrm>
            <a:off x="8045404" y="6680381"/>
            <a:ext cx="922622" cy="1249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Motivation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Time &amp; Memory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dirty="0">
                <a:ea typeface="+mn-lt"/>
                <a:cs typeface="+mn-lt"/>
              </a:rPr>
              <a:t>Speedup during execution just as regular pruning</a:t>
            </a:r>
          </a:p>
          <a:p>
            <a:pPr marL="701675" lvl="2" indent="-342900">
              <a:buFont typeface="Wingdings"/>
            </a:pPr>
            <a:r>
              <a:rPr lang="en-US" dirty="0">
                <a:ea typeface="+mn-lt"/>
                <a:cs typeface="+mn-lt"/>
              </a:rPr>
              <a:t>But remarkable compression rate: up to ~50x</a:t>
            </a:r>
          </a:p>
          <a:p>
            <a:pPr marL="701675" lvl="2" indent="-342900">
              <a:buFont typeface="Wingdings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dirty="0">
                <a:ea typeface="+mn-lt"/>
                <a:cs typeface="+mn-lt"/>
              </a:rPr>
              <a:t>Decrease in memory usage during execution</a:t>
            </a:r>
            <a:endParaRPr lang="en-US" b="0" dirty="0">
              <a:ea typeface="+mn-lt"/>
              <a:cs typeface="+mn-lt"/>
            </a:endParaRPr>
          </a:p>
          <a:p>
            <a:pPr marL="701675" lvl="2" indent="-342900">
              <a:buFont typeface="Wingdings"/>
            </a:pP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dirty="0">
                <a:ea typeface="+mn-lt"/>
                <a:cs typeface="+mn-lt"/>
              </a:rPr>
              <a:t>Possible speedup during development</a:t>
            </a:r>
            <a:endParaRPr lang="en-US" b="0" dirty="0">
              <a:ea typeface="+mn-lt"/>
              <a:cs typeface="+mn-lt"/>
            </a:endParaRPr>
          </a:p>
          <a:p>
            <a:pPr marL="701675" lvl="2" indent="-342900">
              <a:buFont typeface="Wingdings"/>
            </a:pPr>
            <a:r>
              <a:rPr lang="en-US" dirty="0">
                <a:ea typeface="+mn-lt"/>
                <a:cs typeface="+mn-lt"/>
              </a:rPr>
              <a:t>There might be a way to identify lottery tickets early</a:t>
            </a:r>
          </a:p>
          <a:p>
            <a:pPr marL="179070" indent="0"/>
            <a:endParaRPr lang="en-US" sz="1800" b="0" dirty="0">
              <a:cs typeface="Arial"/>
            </a:endParaRPr>
          </a:p>
          <a:p>
            <a:pPr marL="654050" lvl="3" indent="-172720"/>
            <a:endParaRPr lang="en-US" sz="1800" b="0" dirty="0">
              <a:cs typeface="Arial"/>
            </a:endParaRPr>
          </a:p>
          <a:p>
            <a:pPr marL="0" indent="0"/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F1F15DC-55C0-423B-AEFA-331BB5CC18BE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B9B5CCD-FD3F-4BE1-9135-F84B64249676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47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Motivation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960383"/>
          </a:xfrm>
        </p:spPr>
        <p:txBody>
          <a:bodyPr/>
          <a:lstStyle/>
          <a:p>
            <a:pPr marL="179070" indent="-179070"/>
            <a:r>
              <a:rPr lang="en-US" dirty="0">
                <a:cs typeface="Arial"/>
              </a:rPr>
              <a:t>Time &amp; Memory</a:t>
            </a: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Speedup during execution just as regular pruning</a:t>
            </a:r>
            <a:endParaRPr lang="en-US">
              <a:cs typeface="Arial"/>
            </a:endParaRPr>
          </a:p>
          <a:p>
            <a:pPr marL="701675" lvl="2" indent="-342900"/>
            <a:r>
              <a:rPr lang="en-US" dirty="0">
                <a:cs typeface="Arial"/>
              </a:rPr>
              <a:t>But remarkable compression rate: up to ~50x</a:t>
            </a:r>
            <a:endParaRPr lang="en-US" dirty="0"/>
          </a:p>
          <a:p>
            <a:pPr marL="701675" lvl="2" indent="-342900"/>
            <a:endParaRPr lang="en-US" b="0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Decrease in memory usage during execution</a:t>
            </a:r>
          </a:p>
          <a:p>
            <a:pPr marL="701675" lvl="2" indent="-342900"/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Possible speedup during development</a:t>
            </a:r>
            <a:endParaRPr lang="en-US" b="0" dirty="0">
              <a:cs typeface="Arial"/>
            </a:endParaRPr>
          </a:p>
          <a:p>
            <a:pPr marL="701675" lvl="2" indent="-342900"/>
            <a:r>
              <a:rPr lang="en-US" dirty="0">
                <a:cs typeface="Arial"/>
              </a:rPr>
              <a:t>There might be a way to identify lottery tickets early</a:t>
            </a:r>
            <a:endParaRPr lang="en-US" sz="1800" b="0" dirty="0">
              <a:cs typeface="Arial"/>
            </a:endParaRPr>
          </a:p>
          <a:p>
            <a:pPr marL="179070" indent="0"/>
            <a:endParaRPr lang="en-US" sz="1800" b="0" dirty="0">
              <a:cs typeface="Arial"/>
            </a:endParaRPr>
          </a:p>
          <a:p>
            <a:pPr marL="0" indent="0"/>
            <a:r>
              <a:rPr lang="en-US" dirty="0">
                <a:cs typeface="Arial"/>
              </a:rPr>
              <a:t>Theory of Neural Networks</a:t>
            </a:r>
            <a:endParaRPr lang="en-US" sz="1800" b="0" dirty="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"Lottery-tickets" contain weights necessary for training</a:t>
            </a:r>
          </a:p>
          <a:p>
            <a:pPr marL="474345" lvl="2" indent="-28575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Identification</a:t>
            </a:r>
            <a:r>
              <a:rPr lang="en-US" sz="1800" dirty="0">
                <a:cs typeface="Arial"/>
              </a:rPr>
              <a:t> of "</a:t>
            </a:r>
            <a:r>
              <a:rPr lang="en-US" dirty="0">
                <a:cs typeface="Arial"/>
              </a:rPr>
              <a:t>lottery-tickets</a:t>
            </a:r>
            <a:r>
              <a:rPr lang="en-US" sz="1800" dirty="0">
                <a:cs typeface="Arial"/>
              </a:rPr>
              <a:t>" might explain importance of weights</a:t>
            </a:r>
            <a:endParaRPr lang="en-US" dirty="0">
              <a:cs typeface="Arial"/>
            </a:endParaRPr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B1A77E9-0AB4-4D46-A7E8-C9B1384C8DE5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ECE8EFA-29FD-4F61-BD8E-A990CEB0142B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27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3236ED3-1E36-4192-8044-5AD9F6EE1412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55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8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Fully Connected Neural Network</a:t>
            </a:r>
            <a:endParaRPr lang="en-US" kern="0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5018110A-19EE-47DB-8A66-5F1C74B3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87" y="2168848"/>
            <a:ext cx="4272682" cy="3507067"/>
          </a:xfrm>
          <a:prstGeom prst="rect">
            <a:avLst/>
          </a:prstGeom>
        </p:spPr>
      </p:pic>
      <p:sp>
        <p:nvSpPr>
          <p:cNvPr id="10" name="Text Box 65">
            <a:extLst>
              <a:ext uri="{FF2B5EF4-FFF2-40B4-BE49-F238E27FC236}">
                <a16:creationId xmlns:a16="http://schemas.microsoft.com/office/drawing/2014/main" id="{EFDA862F-A9AE-44EE-B6E8-5C57EA7C9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028" y="5833378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https://hackernoon.com/hn-images/1*Kdnux0Kw1yQ4D8dq__mYCA.png</a:t>
            </a:r>
            <a:endParaRPr lang="en-US" sz="800" dirty="0">
              <a:solidFill>
                <a:schemeClr val="folHlink"/>
              </a:solidFill>
              <a:latin typeface="Arial"/>
              <a:cs typeface="Arial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D02703F-C53E-4678-9776-EF860771C462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81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7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Convolution in Neural Networks</a:t>
            </a:r>
            <a:endParaRPr lang="en-US" kern="0" dirty="0"/>
          </a:p>
        </p:txBody>
      </p:sp>
      <p:pic>
        <p:nvPicPr>
          <p:cNvPr id="9" name="Grafik 9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B72EF68D-AE6C-4FE8-BD4E-29AB51FB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64" y="2513813"/>
            <a:ext cx="5358120" cy="3211840"/>
          </a:xfrm>
          <a:prstGeom prst="rect">
            <a:avLst/>
          </a:prstGeom>
        </p:spPr>
      </p:pic>
      <p:sp>
        <p:nvSpPr>
          <p:cNvPr id="12" name="Text Box 65">
            <a:extLst>
              <a:ext uri="{FF2B5EF4-FFF2-40B4-BE49-F238E27FC236}">
                <a16:creationId xmlns:a16="http://schemas.microsoft.com/office/drawing/2014/main" id="{5AF129BE-075F-4D64-BD23-5C45C20E1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229" y="5800486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https://miro.medium.com/proxy/0*dRD6PhKOnnCIhz15.jpg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807A7B7-5756-4142-940F-4F51566DDBA0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51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7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Convolutional Neural Network Architecture (Lenet-5)</a:t>
            </a:r>
            <a:endParaRPr lang="en-US" kern="0" dirty="0"/>
          </a:p>
        </p:txBody>
      </p:sp>
      <p:sp>
        <p:nvSpPr>
          <p:cNvPr id="12" name="Text Box 65">
            <a:extLst>
              <a:ext uri="{FF2B5EF4-FFF2-40B4-BE49-F238E27FC236}">
                <a16:creationId xmlns:a16="http://schemas.microsoft.com/office/drawing/2014/main" id="{5AF129BE-075F-4D64-BD23-5C45C20E1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502" y="5298882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https://api.intechopen.com/media/chapter/58989/media/F4.png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pic>
        <p:nvPicPr>
          <p:cNvPr id="16" name="Grafik 17">
            <a:extLst>
              <a:ext uri="{FF2B5EF4-FFF2-40B4-BE49-F238E27FC236}">
                <a16:creationId xmlns:a16="http://schemas.microsoft.com/office/drawing/2014/main" id="{AAF271D5-A118-43F5-B6C3-FD2B0EB8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80" y="2683621"/>
            <a:ext cx="7167184" cy="2313057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89AD559-7228-43FC-8BBA-95529A28A8B8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48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7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Language Models</a:t>
            </a:r>
            <a:endParaRPr lang="en-US" kern="0" dirty="0"/>
          </a:p>
        </p:txBody>
      </p:sp>
      <p:pic>
        <p:nvPicPr>
          <p:cNvPr id="8" name="Grafik 9" descr="Ein Bild, das Objekt, Computer, Laptop, Gruppe enthält.&#10;&#10;Mit sehr hoher Zuverlässigkeit generierte Beschreibung">
            <a:extLst>
              <a:ext uri="{FF2B5EF4-FFF2-40B4-BE49-F238E27FC236}">
                <a16:creationId xmlns:a16="http://schemas.microsoft.com/office/drawing/2014/main" id="{D71BC5A2-C673-4150-91C4-269D37C9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33" y="2450675"/>
            <a:ext cx="6057077" cy="3181881"/>
          </a:xfrm>
          <a:prstGeom prst="rect">
            <a:avLst/>
          </a:prstGeom>
        </p:spPr>
      </p:pic>
      <p:sp>
        <p:nvSpPr>
          <p:cNvPr id="16" name="Text Box 65">
            <a:extLst>
              <a:ext uri="{FF2B5EF4-FFF2-40B4-BE49-F238E27FC236}">
                <a16:creationId xmlns:a16="http://schemas.microsoft.com/office/drawing/2014/main" id="{CBDAE78B-524F-4806-BABB-EAC73C928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229" y="5800486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https://samyzaf.com/ML/nlp/word2vec2.png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9C68B46-643A-42D1-A04A-5E7ECCC0360A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35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7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Language Models</a:t>
            </a:r>
            <a:endParaRPr lang="en-US" kern="0" dirty="0"/>
          </a:p>
        </p:txBody>
      </p:sp>
      <p:pic>
        <p:nvPicPr>
          <p:cNvPr id="8" name="Grafik 9" descr="Ein Bild, das Objekt, Computer, Laptop, Gruppe enthält.&#10;&#10;Mit sehr hoher Zuverlässigkeit generierte Beschreibung">
            <a:extLst>
              <a:ext uri="{FF2B5EF4-FFF2-40B4-BE49-F238E27FC236}">
                <a16:creationId xmlns:a16="http://schemas.microsoft.com/office/drawing/2014/main" id="{D71BC5A2-C673-4150-91C4-269D37C9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33" y="2450675"/>
            <a:ext cx="6057077" cy="3181881"/>
          </a:xfrm>
          <a:prstGeom prst="rect">
            <a:avLst/>
          </a:prstGeom>
        </p:spPr>
      </p:pic>
      <p:sp>
        <p:nvSpPr>
          <p:cNvPr id="16" name="Text Box 65">
            <a:extLst>
              <a:ext uri="{FF2B5EF4-FFF2-40B4-BE49-F238E27FC236}">
                <a16:creationId xmlns:a16="http://schemas.microsoft.com/office/drawing/2014/main" id="{CBDAE78B-524F-4806-BABB-EAC73C928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229" y="5800486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https://samyzaf.com/ML/nlp/word2vec2.png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8DC62F1-AEEF-45B1-8875-BD13B32F0AED}"/>
              </a:ext>
            </a:extLst>
          </p:cNvPr>
          <p:cNvSpPr/>
          <p:nvPr/>
        </p:nvSpPr>
        <p:spPr bwMode="auto">
          <a:xfrm>
            <a:off x="4147691" y="4238144"/>
            <a:ext cx="1317327" cy="116108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9C68B46-643A-42D1-A04A-5E7ECCC0360A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93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CNN in NLP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F0F0095-A382-4902-BE82-7DB4A3B9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4583866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"Convolutional Neural Networks for Sentence Classification"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2014</a:t>
            </a:r>
          </a:p>
          <a:p>
            <a:pPr marL="513080" lvl="1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Task: 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Varying Classifications 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Datasets: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Movie reviews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SST-1, SST-2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Subjectivity dataset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TREC question dataset</a:t>
            </a:r>
            <a:endParaRPr lang="en-US" sz="1800" dirty="0">
              <a:ea typeface="+mn-lt"/>
              <a:cs typeface="+mn-lt"/>
            </a:endParaRPr>
          </a:p>
          <a:p>
            <a:pPr marL="701675" lvl="2" indent="-342900"/>
            <a:r>
              <a:rPr lang="en-US" dirty="0">
                <a:cs typeface="Arial"/>
              </a:rPr>
              <a:t>Customer reviews</a:t>
            </a:r>
          </a:p>
          <a:p>
            <a:pPr marL="701675" lvl="2" indent="-342900"/>
            <a:r>
              <a:rPr lang="en-US" dirty="0">
                <a:ea typeface="+mn-ea"/>
                <a:cs typeface="Arial"/>
              </a:rPr>
              <a:t>MPQA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B38A084-8577-4CE0-98C8-265916FD4F70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22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CNN in NLP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 charset="0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F0F0095-A382-4902-BE82-7DB4A3B9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549749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"Convolutional Neural Networks for Sentence Classification"</a:t>
            </a:r>
            <a:endParaRPr lang="en-US" b="0" dirty="0">
              <a:ea typeface="+mn-lt"/>
              <a:cs typeface="+mn-lt"/>
            </a:endParaRPr>
          </a:p>
        </p:txBody>
      </p:sp>
      <p:pic>
        <p:nvPicPr>
          <p:cNvPr id="8" name="Grafik 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F27D594B-9C67-442B-ACE3-4A625ED7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73" y="2436317"/>
            <a:ext cx="7372760" cy="2963905"/>
          </a:xfrm>
          <a:prstGeom prst="rect">
            <a:avLst/>
          </a:prstGeom>
        </p:spPr>
      </p:pic>
      <p:sp>
        <p:nvSpPr>
          <p:cNvPr id="12" name="Text Box 65">
            <a:extLst>
              <a:ext uri="{FF2B5EF4-FFF2-40B4-BE49-F238E27FC236}">
                <a16:creationId xmlns:a16="http://schemas.microsoft.com/office/drawing/2014/main" id="{4B3DF74B-3F4A-4468-8C2E-D3D6A73D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171" y="5627803"/>
            <a:ext cx="43077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"Convolutional Neural Networks for Sentence Classification"</a:t>
            </a: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Figure 1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DCB95A8-8D52-449C-B61C-BE0E26A026AA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6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8FE6BEC-8694-42F2-BDCB-DE375B9CFD4D}"/>
              </a:ext>
            </a:extLst>
          </p:cNvPr>
          <p:cNvSpPr/>
          <p:nvPr/>
        </p:nvSpPr>
        <p:spPr bwMode="auto">
          <a:xfrm>
            <a:off x="3673219" y="1628348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2FFC09B-5B97-4B31-964B-5FC33EFB6D64}"/>
              </a:ext>
            </a:extLst>
          </p:cNvPr>
          <p:cNvSpPr/>
          <p:nvPr/>
        </p:nvSpPr>
        <p:spPr bwMode="auto">
          <a:xfrm>
            <a:off x="3664966" y="2322868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E15ECA3-44A2-41D9-AD12-C130A9F21655}"/>
              </a:ext>
            </a:extLst>
          </p:cNvPr>
          <p:cNvSpPr/>
          <p:nvPr/>
        </p:nvSpPr>
        <p:spPr bwMode="auto">
          <a:xfrm>
            <a:off x="3668586" y="4115878"/>
            <a:ext cx="1729984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0429E29-C32F-45B7-8DBE-2B797EFC23D6}"/>
              </a:ext>
            </a:extLst>
          </p:cNvPr>
          <p:cNvSpPr/>
          <p:nvPr/>
        </p:nvSpPr>
        <p:spPr bwMode="auto">
          <a:xfrm>
            <a:off x="3664855" y="4802066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21ADC4A-1FA1-4777-BB59-C4D95D9567D8}"/>
              </a:ext>
            </a:extLst>
          </p:cNvPr>
          <p:cNvSpPr/>
          <p:nvPr/>
        </p:nvSpPr>
        <p:spPr bwMode="auto">
          <a:xfrm>
            <a:off x="3667048" y="3016013"/>
            <a:ext cx="1731272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0F658EF-EB51-4803-8B8D-87E1F9528A0D}"/>
              </a:ext>
            </a:extLst>
          </p:cNvPr>
          <p:cNvSpPr/>
          <p:nvPr/>
        </p:nvSpPr>
        <p:spPr bwMode="auto">
          <a:xfrm>
            <a:off x="3554758" y="5492382"/>
            <a:ext cx="1934577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Remaining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57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Related Work – Background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BA9D7DD-3118-4586-90FF-50C4BDEB9FDA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84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Related Work – Background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pic>
        <p:nvPicPr>
          <p:cNvPr id="8" name="Grafik 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9D3E8999-6181-40E5-8CAC-83333E27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85" y="2071846"/>
            <a:ext cx="6221537" cy="3544833"/>
          </a:xfrm>
          <a:prstGeom prst="rect">
            <a:avLst/>
          </a:prstGeom>
        </p:spPr>
      </p:pic>
      <p:sp>
        <p:nvSpPr>
          <p:cNvPr id="10" name="Text Box 65">
            <a:extLst>
              <a:ext uri="{FF2B5EF4-FFF2-40B4-BE49-F238E27FC236}">
                <a16:creationId xmlns:a16="http://schemas.microsoft.com/office/drawing/2014/main" id="{250B90D2-9E40-4604-B02F-818477B2B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00" y="5652471"/>
            <a:ext cx="6224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https://www.mdpi.com/applsci/applsci-09-03169/article_deploy/html/images/applsci-09-03169-g001-550.jpg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"Learning both Weights and Connections for Efficient Neural Networks" 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Figure.3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BA9D7DD-3118-4586-90FF-50C4BDEB9FDA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38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A4B4D534-27A6-4846-B698-3451C185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"Learning both Weights and Connections for efficient Neural Networks"</a:t>
            </a: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2015 | Song Han et. al.</a:t>
            </a:r>
            <a:endParaRPr lang="en-US" dirty="0">
              <a:cs typeface="Arial"/>
            </a:endParaRPr>
          </a:p>
          <a:p>
            <a:pPr marL="513080" lvl="1" indent="-342900"/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Task: </a:t>
            </a:r>
          </a:p>
          <a:p>
            <a:pPr marL="701675" lvl="2" indent="-342900"/>
            <a:r>
              <a:rPr lang="en-US" dirty="0">
                <a:cs typeface="Arial"/>
              </a:rPr>
              <a:t>Image Classification (ImageNet)</a:t>
            </a:r>
          </a:p>
          <a:p>
            <a:pPr marL="701675" lvl="2" indent="-342900"/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Architectures:</a:t>
            </a:r>
          </a:p>
          <a:p>
            <a:pPr marL="701675" lvl="2" indent="-342900"/>
            <a:r>
              <a:rPr lang="en-US" dirty="0" err="1">
                <a:cs typeface="Arial"/>
              </a:rPr>
              <a:t>LeNet</a:t>
            </a:r>
            <a:r>
              <a:rPr lang="en-US" dirty="0">
                <a:cs typeface="Arial"/>
              </a:rPr>
              <a:t> (300-100-FC, 5-CNN)</a:t>
            </a:r>
          </a:p>
          <a:p>
            <a:pPr marL="701675" lvl="2" indent="-342900"/>
            <a:r>
              <a:rPr lang="en-US" dirty="0" err="1">
                <a:cs typeface="Arial"/>
              </a:rPr>
              <a:t>AlexNet</a:t>
            </a:r>
            <a:endParaRPr lang="en-US">
              <a:cs typeface="Arial"/>
            </a:endParaRPr>
          </a:p>
          <a:p>
            <a:pPr marL="701675" lvl="2" indent="-342900"/>
            <a:r>
              <a:rPr lang="en-US" dirty="0">
                <a:cs typeface="Arial"/>
              </a:rPr>
              <a:t>VGG-16</a:t>
            </a:r>
          </a:p>
          <a:p>
            <a:pPr marL="513080" lvl="1" indent="-342900"/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Compression: </a:t>
            </a:r>
          </a:p>
          <a:p>
            <a:pPr marL="701675" lvl="2" indent="-342900"/>
            <a:r>
              <a:rPr lang="en-US" dirty="0">
                <a:cs typeface="Arial"/>
              </a:rPr>
              <a:t>9x to 13x</a:t>
            </a:r>
          </a:p>
          <a:p>
            <a:pPr marL="179070" indent="-179070">
              <a:buNone/>
            </a:pPr>
            <a:endParaRPr lang="en-US" sz="200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A898D5-54E3-4989-9ADC-7564C1549838}"/>
              </a:ext>
            </a:extLst>
          </p:cNvPr>
          <p:cNvSpPr/>
          <p:nvPr/>
        </p:nvSpPr>
        <p:spPr bwMode="auto">
          <a:xfrm>
            <a:off x="1976813" y="5932087"/>
            <a:ext cx="1078860" cy="3470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54386AF-893E-47D5-A3AA-DDA3B1BFFDD0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1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A4B4D534-27A6-4846-B698-3451C185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4583866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ThiNet</a:t>
            </a:r>
            <a:r>
              <a:rPr lang="en-US" dirty="0">
                <a:ea typeface="+mn-lt"/>
                <a:cs typeface="+mn-lt"/>
              </a:rPr>
              <a:t>: A Filter Level Pruning Method for Deep Neural Network Compression"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2017 | Jian-Hao Luo et. al.</a:t>
            </a:r>
          </a:p>
          <a:p>
            <a:pPr marL="513080" lvl="1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Task: 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Image Classification (ImageNet)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Architectures: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VGG-16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ResNet-50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Compression: 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Up to ~17x</a:t>
            </a:r>
            <a:endParaRPr lang="en-US" dirty="0"/>
          </a:p>
          <a:p>
            <a:pPr marL="179070" indent="-179070"/>
            <a:endParaRPr lang="en-US" sz="180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08AA27-8D8D-492C-A815-3D2A5549D4B4}"/>
              </a:ext>
            </a:extLst>
          </p:cNvPr>
          <p:cNvSpPr/>
          <p:nvPr/>
        </p:nvSpPr>
        <p:spPr bwMode="auto">
          <a:xfrm>
            <a:off x="1985036" y="5594943"/>
            <a:ext cx="1259766" cy="3305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BC10B17-DD27-4225-B8BB-B55D33A6C70A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25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A4B4D534-27A6-4846-B698-3451C185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4583866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"The Lottery Ticket Hypothesis: Finding Sparse, Trainable Neural Networks"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2019 | J. </a:t>
            </a:r>
            <a:r>
              <a:rPr lang="en-US" dirty="0" err="1">
                <a:ea typeface="+mn-lt"/>
                <a:cs typeface="+mn-lt"/>
              </a:rPr>
              <a:t>Frankle</a:t>
            </a:r>
            <a:r>
              <a:rPr lang="en-US" dirty="0">
                <a:ea typeface="+mn-lt"/>
                <a:cs typeface="+mn-lt"/>
              </a:rPr>
              <a:t> &amp; M. Carbin</a:t>
            </a:r>
          </a:p>
          <a:p>
            <a:pPr marL="513080" lvl="1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Task: 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Image Classification (MNIST)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Architectures:</a:t>
            </a:r>
          </a:p>
          <a:p>
            <a:pPr marL="701675" lvl="2" indent="-342900"/>
            <a:r>
              <a:rPr lang="en-US" dirty="0" err="1">
                <a:ea typeface="+mn-lt"/>
                <a:cs typeface="+mn-lt"/>
              </a:rPr>
              <a:t>Lenet</a:t>
            </a:r>
            <a:r>
              <a:rPr lang="en-US" dirty="0">
                <a:ea typeface="+mn-lt"/>
                <a:cs typeface="+mn-lt"/>
              </a:rPr>
              <a:t>-FCN (300-100-FCN) 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Simple CNN (Conv-2, Conv-4, Conv-6)</a:t>
            </a:r>
            <a:endParaRPr lang="en-US" dirty="0"/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VGG-19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ResNet-18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Compression:  ~20x to ~50x</a:t>
            </a:r>
            <a:endParaRPr lang="en-US" dirty="0">
              <a:cs typeface="Arial"/>
            </a:endParaRPr>
          </a:p>
          <a:p>
            <a:pPr marL="179070" indent="-179070"/>
            <a:endParaRPr lang="en-US" sz="180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0AAD033-03F7-423D-930F-BE9B780CF97F}"/>
              </a:ext>
            </a:extLst>
          </p:cNvPr>
          <p:cNvSpPr/>
          <p:nvPr/>
        </p:nvSpPr>
        <p:spPr bwMode="auto">
          <a:xfrm>
            <a:off x="3364859" y="5932087"/>
            <a:ext cx="1465341" cy="3305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030A6A6-A8BF-42B6-9CF9-1FFE42B7F2F9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069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Early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ClrTx/>
              <a:buSzTx/>
            </a:pPr>
            <a:r>
              <a:rPr lang="en-US" kern="0" dirty="0">
                <a:ea typeface="+mn-lt"/>
                <a:cs typeface="+mn-lt"/>
              </a:rPr>
              <a:t>"Really should we pruning after model be totally trained? Pruning based on a small amount of training"</a:t>
            </a:r>
            <a:endParaRPr lang="de-DE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 </a:t>
            </a:r>
            <a:r>
              <a:rPr lang="en-US" kern="0" dirty="0">
                <a:ea typeface="+mn-lt"/>
                <a:cs typeface="+mn-lt"/>
              </a:rPr>
              <a:t>| Yue Li et. Al.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endParaRPr lang="en-US" kern="0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Task: 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Image Classification (MNIST, CIFAR-10)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Architectures: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Unspecified CNN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VGG-19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Compression ---  Training Speed-Up: 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~10x --- 10x</a:t>
            </a:r>
            <a:endParaRPr lang="en-US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sz="2000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81F9FA-D674-4EC8-99C4-3870118D9175}"/>
              </a:ext>
            </a:extLst>
          </p:cNvPr>
          <p:cNvSpPr/>
          <p:nvPr/>
        </p:nvSpPr>
        <p:spPr bwMode="auto">
          <a:xfrm>
            <a:off x="3572079" y="5233130"/>
            <a:ext cx="2131406" cy="3470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A8C0D86-0ED8-4CD0-BA4F-52F706475930}"/>
              </a:ext>
            </a:extLst>
          </p:cNvPr>
          <p:cNvSpPr/>
          <p:nvPr/>
        </p:nvSpPr>
        <p:spPr bwMode="auto">
          <a:xfrm>
            <a:off x="2864899" y="5570274"/>
            <a:ext cx="486802" cy="3305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DC97703-042E-4DCB-AB0A-78F50A2E7706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0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299228-B773-401E-9472-C45C755B7B54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06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ea typeface="+mn-lt"/>
                <a:cs typeface="+mn-lt"/>
              </a:rPr>
              <a:t>"Rethinking the Value of Network Pruning"</a:t>
            </a:r>
            <a:endParaRPr lang="de-DE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2018 | Anonymous Author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b="1" kern="0" dirty="0">
                <a:cs typeface="Arial"/>
              </a:rPr>
              <a:t>Observations</a:t>
            </a:r>
            <a:r>
              <a:rPr lang="en-US" kern="0" dirty="0">
                <a:cs typeface="Arial"/>
              </a:rPr>
              <a:t>: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Randomizing weights does not worsen a pruned network 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Weights are not essential to the quality of pruned network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Pruning at its core is about finding suitable network architectures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299228-B773-401E-9472-C45C755B7B54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824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ea typeface="+mn-lt"/>
                <a:cs typeface="+mn-lt"/>
              </a:rPr>
              <a:t>"Network Architecture Search: A Survey"</a:t>
            </a:r>
            <a:endParaRPr lang="de-DE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 | Thomas Elsken et. al.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b="1" kern="0" dirty="0">
                <a:cs typeface="Arial"/>
              </a:rPr>
              <a:t>Categorization of NAS-Algorithms: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Search Space:</a:t>
            </a:r>
          </a:p>
          <a:p>
            <a:pPr marL="881380" lvl="3" indent="-17272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ea typeface="+mn-lt"/>
                <a:cs typeface="+mn-lt"/>
              </a:rPr>
              <a:t>Space of possible architectures</a:t>
            </a:r>
            <a:endParaRPr lang="en-US" dirty="0"/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ea typeface="+mn-lt"/>
                <a:cs typeface="+mn-lt"/>
              </a:rPr>
              <a:t>Search Strategy:</a:t>
            </a:r>
          </a:p>
          <a:p>
            <a:pPr marL="881380" lvl="3" indent="-17272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Policy while traversing the space</a:t>
            </a:r>
            <a:br>
              <a:rPr lang="en-US" dirty="0"/>
            </a:br>
            <a:endParaRPr lang="en-US" sz="180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dirty="0"/>
              <a:t>Performance Estimation Strategy:</a:t>
            </a:r>
            <a:endParaRPr lang="en-US" dirty="0">
              <a:ea typeface="+mn-lt"/>
              <a:cs typeface="+mn-lt"/>
            </a:endParaRPr>
          </a:p>
          <a:p>
            <a:pPr marL="881380" lvl="3" indent="-17272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dirty="0">
                <a:cs typeface="Arial"/>
              </a:rPr>
              <a:t>Without knowledge of the "full" network</a:t>
            </a:r>
            <a:endParaRPr lang="en-US" dirty="0"/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FAB2CD3-136B-4C1A-A1EC-B42B37B5888B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153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ea typeface="+mn-lt"/>
                <a:cs typeface="+mn-lt"/>
              </a:rPr>
              <a:t>"Deconstructing Lottery Tickets: Zeros, Signs, and the </a:t>
            </a:r>
            <a:r>
              <a:rPr lang="en-US" kern="0" dirty="0" err="1">
                <a:ea typeface="+mn-lt"/>
                <a:cs typeface="+mn-lt"/>
              </a:rPr>
              <a:t>Supermask</a:t>
            </a:r>
            <a:r>
              <a:rPr lang="en-US" kern="0" dirty="0">
                <a:ea typeface="+mn-lt"/>
                <a:cs typeface="+mn-lt"/>
              </a:rPr>
              <a:t>"</a:t>
            </a:r>
            <a:endParaRPr lang="de-DE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 | Hattie Zhou et. al.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Alteration of the Search Strategy (based on Magnitude):</a:t>
            </a:r>
            <a:endParaRPr lang="en-US" b="1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large final (original strategy)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small final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large initial 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small initial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large </a:t>
            </a:r>
            <a:r>
              <a:rPr lang="en-US" kern="0" dirty="0" err="1">
                <a:cs typeface="Arial"/>
              </a:rPr>
              <a:t>init</a:t>
            </a:r>
            <a:r>
              <a:rPr lang="en-US" kern="0" dirty="0">
                <a:cs typeface="Arial"/>
              </a:rPr>
              <a:t> &amp; large final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small initial &amp; small final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magnitude increase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movement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random (baseline strategy)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FAB2CD3-136B-4C1A-A1EC-B42B37B5888B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53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173820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1934577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Remaining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1756D60-9339-4F3D-AB40-B8F7885F88E1}"/>
              </a:ext>
            </a:extLst>
          </p:cNvPr>
          <p:cNvCxnSpPr/>
          <p:nvPr/>
        </p:nvCxnSpPr>
        <p:spPr bwMode="auto">
          <a:xfrm flipV="1">
            <a:off x="310302" y="3844936"/>
            <a:ext cx="8494511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F12D73A3-B253-458E-9139-0952572F1778}"/>
              </a:ext>
            </a:extLst>
          </p:cNvPr>
          <p:cNvSpPr txBox="1"/>
          <p:nvPr/>
        </p:nvSpPr>
        <p:spPr>
          <a:xfrm>
            <a:off x="4359906" y="2420520"/>
            <a:ext cx="3246615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Context of the thesis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B1C238-D9F5-441A-B2BF-E7F92390506C}"/>
              </a:ext>
            </a:extLst>
          </p:cNvPr>
          <p:cNvSpPr txBox="1"/>
          <p:nvPr/>
        </p:nvSpPr>
        <p:spPr>
          <a:xfrm>
            <a:off x="4359905" y="4921090"/>
            <a:ext cx="3353900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Content of the thesis</a:t>
            </a:r>
            <a:endParaRPr lang="de-DE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6952810-9B1E-4174-B428-C2D39488C99D}"/>
              </a:ext>
            </a:extLst>
          </p:cNvPr>
          <p:cNvSpPr/>
          <p:nvPr/>
        </p:nvSpPr>
        <p:spPr bwMode="auto">
          <a:xfrm>
            <a:off x="398833" y="3029460"/>
            <a:ext cx="177238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7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ea typeface="+mn-lt"/>
                <a:cs typeface="+mn-lt"/>
              </a:rPr>
              <a:t>"Deconstructing Lottery Tickets: Zeros, Signs, and the </a:t>
            </a:r>
            <a:r>
              <a:rPr lang="en-US" kern="0" dirty="0" err="1">
                <a:ea typeface="+mn-lt"/>
                <a:cs typeface="+mn-lt"/>
              </a:rPr>
              <a:t>Supermask</a:t>
            </a:r>
            <a:r>
              <a:rPr lang="en-US" kern="0" dirty="0">
                <a:ea typeface="+mn-lt"/>
                <a:cs typeface="+mn-lt"/>
              </a:rPr>
              <a:t>"</a:t>
            </a:r>
            <a:endParaRPr lang="de-DE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</a:t>
            </a:r>
            <a:r>
              <a:rPr lang="en-US" kern="0" dirty="0">
                <a:ea typeface="+mn-lt"/>
                <a:cs typeface="+mn-lt"/>
              </a:rPr>
              <a:t> | Hattie Zhou et. al.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Alteration of the Search Strategy (based on Magnitude):</a:t>
            </a:r>
            <a:endParaRPr lang="en-US" b="1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large final (original strategy)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small final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large initial 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small initial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large </a:t>
            </a:r>
            <a:r>
              <a:rPr lang="en-US" kern="0" dirty="0" err="1">
                <a:cs typeface="Arial"/>
              </a:rPr>
              <a:t>init</a:t>
            </a:r>
            <a:r>
              <a:rPr lang="en-US" kern="0" dirty="0">
                <a:cs typeface="Arial"/>
              </a:rPr>
              <a:t> &amp; large final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small initial &amp; small final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magnitude increase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movement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random (baseline strategy)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FAB2CD3-136B-4C1A-A1EC-B42B37B5888B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8B65CC-1C97-4A62-B848-512F284273E6}"/>
              </a:ext>
            </a:extLst>
          </p:cNvPr>
          <p:cNvSpPr/>
          <p:nvPr/>
        </p:nvSpPr>
        <p:spPr bwMode="auto">
          <a:xfrm>
            <a:off x="1985037" y="3300720"/>
            <a:ext cx="2953707" cy="33056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0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ea typeface="+mn-lt"/>
                <a:cs typeface="+mn-lt"/>
              </a:rPr>
              <a:t>"Deconstructing Lottery Tickets: Zeros, Signs, and the </a:t>
            </a:r>
            <a:r>
              <a:rPr lang="en-US" kern="0" dirty="0" err="1">
                <a:ea typeface="+mn-lt"/>
                <a:cs typeface="+mn-lt"/>
              </a:rPr>
              <a:t>Supermask</a:t>
            </a:r>
            <a:r>
              <a:rPr lang="en-US" kern="0" dirty="0">
                <a:ea typeface="+mn-lt"/>
                <a:cs typeface="+mn-lt"/>
              </a:rPr>
              <a:t>"</a:t>
            </a:r>
            <a:endParaRPr lang="de-DE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 </a:t>
            </a:r>
            <a:r>
              <a:rPr lang="en-US" kern="0" dirty="0">
                <a:ea typeface="+mn-lt"/>
                <a:cs typeface="+mn-lt"/>
              </a:rPr>
              <a:t>| Hattie Zhou et. al.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Alteration of the Search Strategy (based on Magnitude):</a:t>
            </a:r>
            <a:endParaRPr lang="en-US" b="1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large final (original strategy)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small final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large initial 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small initial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large </a:t>
            </a:r>
            <a:r>
              <a:rPr lang="en-US" kern="0" dirty="0" err="1">
                <a:cs typeface="Arial"/>
              </a:rPr>
              <a:t>init</a:t>
            </a:r>
            <a:r>
              <a:rPr lang="en-US" kern="0" dirty="0">
                <a:cs typeface="Arial"/>
              </a:rPr>
              <a:t> &amp; large final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small initial &amp; small final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magnitude increase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movement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random (baseline strategy)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FAB2CD3-136B-4C1A-A1EC-B42B37B5888B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8B65CC-1C97-4A62-B848-512F284273E6}"/>
              </a:ext>
            </a:extLst>
          </p:cNvPr>
          <p:cNvSpPr/>
          <p:nvPr/>
        </p:nvSpPr>
        <p:spPr bwMode="auto">
          <a:xfrm>
            <a:off x="1985037" y="3300720"/>
            <a:ext cx="2953707" cy="33056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feld 1">
            <a:extLst>
              <a:ext uri="{FF2B5EF4-FFF2-40B4-BE49-F238E27FC236}">
                <a16:creationId xmlns:a16="http://schemas.microsoft.com/office/drawing/2014/main" id="{23B6C0AD-0EB9-40C5-AB3B-56F52871BD0E}"/>
              </a:ext>
            </a:extLst>
          </p:cNvPr>
          <p:cNvSpPr txBox="1"/>
          <p:nvPr/>
        </p:nvSpPr>
        <p:spPr>
          <a:xfrm>
            <a:off x="5839989" y="3924025"/>
            <a:ext cx="2743199" cy="34996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/>
                </a:solidFill>
                <a:latin typeface="Arial"/>
                <a:cs typeface="Arial"/>
              </a:rPr>
              <a:t>large final &amp; same </a:t>
            </a:r>
            <a:r>
              <a:rPr lang="de-DE" dirty="0" err="1">
                <a:solidFill>
                  <a:schemeClr val="tx1"/>
                </a:solidFill>
                <a:latin typeface="Arial"/>
                <a:cs typeface="Arial"/>
              </a:rPr>
              <a:t>sign</a:t>
            </a:r>
            <a:r>
              <a:rPr lang="de-DE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857170-9EA1-4DA7-A699-8ADEDF7726F1}"/>
              </a:ext>
            </a:extLst>
          </p:cNvPr>
          <p:cNvSpPr/>
          <p:nvPr/>
        </p:nvSpPr>
        <p:spPr bwMode="auto">
          <a:xfrm>
            <a:off x="5841633" y="3917446"/>
            <a:ext cx="2501442" cy="35523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96FDF8EC-9DB4-495D-91A9-8D85E23C6BF1}"/>
              </a:ext>
            </a:extLst>
          </p:cNvPr>
          <p:cNvCxnSpPr/>
          <p:nvPr/>
        </p:nvCxnSpPr>
        <p:spPr bwMode="auto">
          <a:xfrm>
            <a:off x="4978216" y="3473403"/>
            <a:ext cx="832169" cy="618371"/>
          </a:xfrm>
          <a:prstGeom prst="bentConnector3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526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173820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1934577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Remaining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1756D60-9339-4F3D-AB40-B8F7885F88E1}"/>
              </a:ext>
            </a:extLst>
          </p:cNvPr>
          <p:cNvCxnSpPr/>
          <p:nvPr/>
        </p:nvCxnSpPr>
        <p:spPr bwMode="auto">
          <a:xfrm flipV="1">
            <a:off x="310302" y="3844936"/>
            <a:ext cx="8494511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F12D73A3-B253-458E-9139-0952572F1778}"/>
              </a:ext>
            </a:extLst>
          </p:cNvPr>
          <p:cNvSpPr txBox="1"/>
          <p:nvPr/>
        </p:nvSpPr>
        <p:spPr>
          <a:xfrm>
            <a:off x="4359906" y="2420520"/>
            <a:ext cx="3246615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Context of the thesis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B1C238-D9F5-441A-B2BF-E7F92390506C}"/>
              </a:ext>
            </a:extLst>
          </p:cNvPr>
          <p:cNvSpPr txBox="1"/>
          <p:nvPr/>
        </p:nvSpPr>
        <p:spPr>
          <a:xfrm>
            <a:off x="4359905" y="4921090"/>
            <a:ext cx="3353900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Content of the thesis</a:t>
            </a:r>
            <a:endParaRPr lang="de-DE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6952810-9B1E-4174-B428-C2D39488C99D}"/>
              </a:ext>
            </a:extLst>
          </p:cNvPr>
          <p:cNvSpPr/>
          <p:nvPr/>
        </p:nvSpPr>
        <p:spPr bwMode="auto">
          <a:xfrm>
            <a:off x="398833" y="3029460"/>
            <a:ext cx="177238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215B47-537A-4D83-8DBF-734123CD3390}"/>
              </a:ext>
            </a:extLst>
          </p:cNvPr>
          <p:cNvSpPr/>
          <p:nvPr/>
        </p:nvSpPr>
        <p:spPr bwMode="auto">
          <a:xfrm>
            <a:off x="4361490" y="4879540"/>
            <a:ext cx="2271197" cy="42101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74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Task I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 Reproduction</a:t>
            </a:r>
          </a:p>
          <a:p>
            <a:pPr marL="0" indent="0"/>
            <a:endParaRPr lang="en-US" dirty="0">
              <a:ea typeface="+mn-lt"/>
              <a:cs typeface="+mn-lt"/>
            </a:endParaRPr>
          </a:p>
          <a:p>
            <a:pPr marL="513080" lvl="1" indent="-342900"/>
            <a:r>
              <a:rPr lang="en-US" sz="2000" dirty="0">
                <a:ea typeface="+mn-lt"/>
                <a:cs typeface="+mn-lt"/>
              </a:rPr>
              <a:t>No source-code available</a:t>
            </a:r>
            <a:endParaRPr lang="en-US" sz="2000" dirty="0">
              <a:cs typeface="Arial"/>
            </a:endParaRPr>
          </a:p>
          <a:p>
            <a:pPr marL="415925" lvl="2" indent="0">
              <a:buNone/>
            </a:pPr>
            <a:r>
              <a:rPr lang="en-US">
                <a:cs typeface="Arial"/>
              </a:rPr>
              <a:t>         Produce own source-code</a:t>
            </a:r>
          </a:p>
          <a:p>
            <a:pPr marL="701675" lvl="2" indent="-285750"/>
            <a:endParaRPr lang="en-US" dirty="0">
              <a:cs typeface="Arial"/>
            </a:endParaRPr>
          </a:p>
          <a:p>
            <a:pPr marL="513080" lvl="1" indent="-342900"/>
            <a:r>
              <a:rPr lang="en-US" sz="2000">
                <a:cs typeface="Arial"/>
              </a:rPr>
              <a:t>Verify source-code by running experiments from the paper</a:t>
            </a:r>
          </a:p>
          <a:p>
            <a:pPr marL="701675" lvl="2" indent="-342900"/>
            <a:r>
              <a:rPr lang="en-US">
                <a:cs typeface="Arial"/>
              </a:rPr>
              <a:t>Lenet-FCN</a:t>
            </a:r>
            <a:endParaRPr lang="en-US" dirty="0">
              <a:cs typeface="Arial"/>
            </a:endParaRPr>
          </a:p>
          <a:p>
            <a:pPr marL="701675" lvl="2" indent="-342900"/>
            <a:r>
              <a:rPr lang="en-US">
                <a:ea typeface="+mn-lt"/>
                <a:cs typeface="+mn-lt"/>
              </a:rPr>
              <a:t>CNN-4</a:t>
            </a:r>
            <a:endParaRPr lang="en-US" dirty="0">
              <a:ea typeface="+mn-lt"/>
              <a:cs typeface="+mn-lt"/>
            </a:endParaRPr>
          </a:p>
          <a:p>
            <a:pPr marL="701675" lvl="2" indent="-342900"/>
            <a:r>
              <a:rPr lang="en-US">
                <a:ea typeface="+mn-lt"/>
                <a:cs typeface="+mn-lt"/>
              </a:rPr>
              <a:t>VGG-18</a:t>
            </a:r>
            <a:endParaRPr lang="en-US" dirty="0">
              <a:ea typeface="+mn-lt"/>
              <a:cs typeface="+mn-lt"/>
            </a:endParaRPr>
          </a:p>
          <a:p>
            <a:pPr marL="179070" indent="-179070"/>
            <a:endParaRPr lang="en-US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B7BD0BD-9E2B-4A60-A3A8-1BE3D25C52C0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75957EF-3170-4EF0-886A-180D913887B5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E1FDAB9-158D-4F52-9DBA-F5722ADEC204}"/>
              </a:ext>
            </a:extLst>
          </p:cNvPr>
          <p:cNvSpPr/>
          <p:nvPr/>
        </p:nvSpPr>
        <p:spPr bwMode="auto">
          <a:xfrm>
            <a:off x="2018817" y="2824870"/>
            <a:ext cx="279452" cy="17215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0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Task II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Transfer to NLP</a:t>
            </a:r>
            <a:endParaRPr lang="en-US" b="0" dirty="0">
              <a:ea typeface="+mn-lt"/>
              <a:cs typeface="+mn-lt"/>
            </a:endParaRPr>
          </a:p>
          <a:p>
            <a:pPr marL="179070" indent="-179070"/>
            <a:endParaRPr lang="en-US" sz="1800" dirty="0">
              <a:cs typeface="Arial"/>
            </a:endParaRPr>
          </a:p>
          <a:p>
            <a:pPr marL="513080" lvl="1" indent="-342900">
              <a:buFont typeface="Wingdings"/>
            </a:pPr>
            <a:r>
              <a:rPr lang="en-US" dirty="0">
                <a:cs typeface="Arial"/>
              </a:rPr>
              <a:t>Original context for the paper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Task:      Image Classification 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Dataset:  "MNIST"</a:t>
            </a:r>
            <a:endParaRPr lang="en-US" dirty="0">
              <a:ea typeface="+mn-lt"/>
              <a:cs typeface="+mn-lt"/>
            </a:endParaRPr>
          </a:p>
          <a:p>
            <a:pPr marL="701675" lvl="2" indent="-285750">
              <a:buFont typeface="Wingdings"/>
              <a:buChar char="§"/>
            </a:pPr>
            <a:r>
              <a:rPr lang="en-US">
                <a:cs typeface="Arial"/>
              </a:rPr>
              <a:t>Model:    Varying FCN and CNN</a:t>
            </a:r>
          </a:p>
          <a:p>
            <a:pPr marL="513080" lvl="1" indent="-342900">
              <a:buFont typeface="Wingdings"/>
            </a:pPr>
            <a:endParaRPr lang="en-US" dirty="0">
              <a:cs typeface="Arial"/>
            </a:endParaRPr>
          </a:p>
          <a:p>
            <a:pPr marL="513080" lvl="1" indent="-342900">
              <a:buFont typeface="Wingdings,Sans-Serif"/>
            </a:pPr>
            <a:r>
              <a:rPr lang="en-US" dirty="0">
                <a:cs typeface="Arial"/>
              </a:rPr>
              <a:t>Find comparable context in NLP</a:t>
            </a:r>
          </a:p>
          <a:p>
            <a:pPr marL="701675" lvl="2" indent="-285750">
              <a:buFont typeface="Wingdings,Sans-Serif"/>
            </a:pPr>
            <a:r>
              <a:rPr lang="en-US" dirty="0">
                <a:cs typeface="Arial"/>
              </a:rPr>
              <a:t>Task:      Topic Classification</a:t>
            </a:r>
          </a:p>
          <a:p>
            <a:pPr marL="701675" lvl="2" indent="-285750">
              <a:buFont typeface="Wingdings,Sans-Serif"/>
            </a:pPr>
            <a:r>
              <a:rPr lang="en-US" dirty="0">
                <a:cs typeface="Arial"/>
              </a:rPr>
              <a:t>Dataset: "Reuters-21578"</a:t>
            </a:r>
          </a:p>
          <a:p>
            <a:pPr marL="701675" lvl="2" indent="-285750">
              <a:buFont typeface="Wingdings,Sans-Serif"/>
            </a:pPr>
            <a:r>
              <a:rPr lang="en-US" dirty="0">
                <a:cs typeface="Arial"/>
              </a:rPr>
              <a:t>Model:    TBD</a:t>
            </a:r>
          </a:p>
          <a:p>
            <a:pPr marL="701675" lvl="2" indent="-285750">
              <a:buFont typeface="Wingdings,Sans-Serif"/>
              <a:buChar char="§"/>
            </a:pPr>
            <a:endParaRPr lang="en-US" dirty="0">
              <a:cs typeface="Arial"/>
            </a:endParaRP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cs typeface="Arial"/>
              </a:rPr>
              <a:t>Check if the Lottery-Ticket-Hypothesis holds</a:t>
            </a:r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80DCEAC-8141-4A3D-BA59-C223A3554E72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B16D216-960D-4BC9-BF98-F4BABD842940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02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Task III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Early Retrieval of Lottery Tickets</a:t>
            </a:r>
          </a:p>
          <a:p>
            <a:pPr marL="179070" indent="-179070"/>
            <a:endParaRPr lang="en-US" dirty="0">
              <a:cs typeface="Arial"/>
            </a:endParaRPr>
          </a:p>
          <a:p>
            <a:pPr marL="513080" lvl="1" indent="-342900">
              <a:buFont typeface="Wingdings"/>
            </a:pPr>
            <a:r>
              <a:rPr lang="en-US" dirty="0">
                <a:cs typeface="Arial"/>
              </a:rPr>
              <a:t>Original method</a:t>
            </a:r>
          </a:p>
          <a:p>
            <a:pPr marL="701675" lvl="2" indent="-285750">
              <a:buFont typeface="Wingdings"/>
            </a:pPr>
            <a:r>
              <a:rPr lang="en-US">
                <a:cs typeface="Arial"/>
              </a:rPr>
              <a:t>Keep all weights with large final weights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Reset weights to original </a:t>
            </a:r>
            <a:r>
              <a:rPr lang="en-US">
                <a:cs typeface="Arial"/>
              </a:rPr>
              <a:t>initial</a:t>
            </a:r>
            <a:r>
              <a:rPr lang="en-US" dirty="0">
                <a:cs typeface="Arial"/>
              </a:rPr>
              <a:t> value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Retrain network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Repeat </a:t>
            </a:r>
            <a:r>
              <a:rPr lang="en-US" dirty="0">
                <a:ea typeface="+mn-lt"/>
                <a:cs typeface="+mn-lt"/>
              </a:rPr>
              <a:t>(Optional)</a:t>
            </a:r>
            <a:endParaRPr lang="en-US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endParaRPr lang="en-US" dirty="0">
              <a:cs typeface="Arial"/>
            </a:endParaRPr>
          </a:p>
          <a:p>
            <a:pPr marL="513080" lvl="1" indent="-342900">
              <a:buFont typeface="Wingdings,Sans-Serif"/>
            </a:pPr>
            <a:r>
              <a:rPr lang="en-US" dirty="0">
                <a:cs typeface="Arial"/>
              </a:rPr>
              <a:t>Adaptation</a:t>
            </a:r>
          </a:p>
          <a:p>
            <a:pPr marL="701675" lvl="2" indent="-285750">
              <a:buFont typeface="Wingdings,Sans-Serif"/>
            </a:pPr>
            <a:r>
              <a:rPr lang="en-US">
                <a:cs typeface="Arial"/>
              </a:rPr>
              <a:t>"Select" weights earlier ~ develop early stopping criteria</a:t>
            </a:r>
          </a:p>
          <a:p>
            <a:pPr marL="701675" lvl="2" indent="-285750">
              <a:buFont typeface="Wingdings,Sans-Serif"/>
            </a:pPr>
            <a:r>
              <a:rPr lang="en-US">
                <a:cs typeface="Arial"/>
              </a:rPr>
              <a:t>Keep weights based on other metrics (Optional)</a:t>
            </a:r>
          </a:p>
          <a:p>
            <a:pPr marL="179070" indent="-179070">
              <a:buNone/>
            </a:pPr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8A08476-FBFC-4E23-894C-B4036D8EEAD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CB0DADD-CACC-4AB8-841A-92ED3D98DB54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161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Python-project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1891F6C-197C-4AF8-AC8A-97140A87A0A5}"/>
              </a:ext>
            </a:extLst>
          </p:cNvPr>
          <p:cNvSpPr/>
          <p:nvPr/>
        </p:nvSpPr>
        <p:spPr bwMode="auto">
          <a:xfrm>
            <a:off x="1265474" y="1632414"/>
            <a:ext cx="565086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Experiments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78AB695D-9286-4E93-BB5A-522CE23DCB08}"/>
              </a:ext>
            </a:extLst>
          </p:cNvPr>
          <p:cNvSpPr/>
          <p:nvPr/>
        </p:nvSpPr>
        <p:spPr bwMode="auto">
          <a:xfrm>
            <a:off x="3469050" y="2647329"/>
            <a:ext cx="1391335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Masking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2821C71D-DADA-46BB-A9B0-44606DC82D3D}"/>
              </a:ext>
            </a:extLst>
          </p:cNvPr>
          <p:cNvSpPr/>
          <p:nvPr/>
        </p:nvSpPr>
        <p:spPr bwMode="auto">
          <a:xfrm>
            <a:off x="2679640" y="3579528"/>
            <a:ext cx="3061768" cy="549588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Network Wrapper</a:t>
            </a: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80307C70-253F-4AF1-83D7-9418DB421ACE}"/>
              </a:ext>
            </a:extLst>
          </p:cNvPr>
          <p:cNvSpPr/>
          <p:nvPr/>
        </p:nvSpPr>
        <p:spPr bwMode="auto">
          <a:xfrm>
            <a:off x="1263345" y="2644136"/>
            <a:ext cx="1416005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Dataset-I/O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E1753ECC-58AB-4C63-AA97-F8E37C0257B1}"/>
              </a:ext>
            </a:extLst>
          </p:cNvPr>
          <p:cNvSpPr/>
          <p:nvPr/>
        </p:nvSpPr>
        <p:spPr bwMode="auto">
          <a:xfrm>
            <a:off x="7119878" y="4604115"/>
            <a:ext cx="178604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Visualization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EADB6733-1989-4D01-9714-E6DA000E6441}"/>
              </a:ext>
            </a:extLst>
          </p:cNvPr>
          <p:cNvSpPr/>
          <p:nvPr/>
        </p:nvSpPr>
        <p:spPr bwMode="auto">
          <a:xfrm>
            <a:off x="5868236" y="3581560"/>
            <a:ext cx="2090291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Results</a:t>
            </a:r>
            <a:r>
              <a:rPr lang="de-DE" dirty="0">
                <a:latin typeface="Arial"/>
                <a:cs typeface="Arial"/>
              </a:rPr>
              <a:t>-I/O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D5139F5-D3D0-476B-B350-E15AA5876E76}"/>
              </a:ext>
            </a:extLst>
          </p:cNvPr>
          <p:cNvCxnSpPr/>
          <p:nvPr/>
        </p:nvCxnSpPr>
        <p:spPr bwMode="auto">
          <a:xfrm>
            <a:off x="1420732" y="2185472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F8F3109C-8D9E-46EC-A42E-58787D0BABE0}"/>
              </a:ext>
            </a:extLst>
          </p:cNvPr>
          <p:cNvSpPr txBox="1"/>
          <p:nvPr/>
        </p:nvSpPr>
        <p:spPr>
          <a:xfrm>
            <a:off x="1463285" y="2277364"/>
            <a:ext cx="1024589" cy="272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datapoints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353AA58-7166-4C82-9386-E4A3C806D79B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0840" y="2178893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EA6AB20-BD31-47CA-AA64-1D3429F51CC2}"/>
              </a:ext>
            </a:extLst>
          </p:cNvPr>
          <p:cNvCxnSpPr>
            <a:cxnSpLocks/>
          </p:cNvCxnSpPr>
          <p:nvPr/>
        </p:nvCxnSpPr>
        <p:spPr bwMode="auto">
          <a:xfrm>
            <a:off x="3591609" y="2185472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D0571D2C-2831-4601-A38C-B67F58718D78}"/>
              </a:ext>
            </a:extLst>
          </p:cNvPr>
          <p:cNvSpPr txBox="1"/>
          <p:nvPr/>
        </p:nvSpPr>
        <p:spPr>
          <a:xfrm>
            <a:off x="3609493" y="2277364"/>
            <a:ext cx="1106819" cy="264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mask</a:t>
            </a:r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weights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6C2494C-50BB-4F90-B67B-F8FEB4629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717" y="2178893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B0C8010A-9384-4DB0-8E76-FB924C9FA8F4}"/>
              </a:ext>
            </a:extLst>
          </p:cNvPr>
          <p:cNvCxnSpPr>
            <a:cxnSpLocks/>
          </p:cNvCxnSpPr>
          <p:nvPr/>
        </p:nvCxnSpPr>
        <p:spPr bwMode="auto">
          <a:xfrm>
            <a:off x="2761084" y="2185472"/>
            <a:ext cx="1644" cy="13995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8A7A4405-7044-4378-8B23-8A288B2EBE2E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6695" y="2178892"/>
            <a:ext cx="9867" cy="139627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EAA1ABE6-9BF7-4D09-B31F-82DFAD4A36D4}"/>
              </a:ext>
            </a:extLst>
          </p:cNvPr>
          <p:cNvSpPr txBox="1"/>
          <p:nvPr/>
        </p:nvSpPr>
        <p:spPr>
          <a:xfrm>
            <a:off x="2795414" y="2573392"/>
            <a:ext cx="522985" cy="6074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build</a:t>
            </a:r>
            <a:endParaRPr lang="de-DE" dirty="0" err="1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&amp;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train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891E9D5-C607-4BBD-BF80-2F89319385C1}"/>
              </a:ext>
            </a:extLst>
          </p:cNvPr>
          <p:cNvCxnSpPr>
            <a:cxnSpLocks/>
          </p:cNvCxnSpPr>
          <p:nvPr/>
        </p:nvCxnSpPr>
        <p:spPr bwMode="auto">
          <a:xfrm>
            <a:off x="4981299" y="2185472"/>
            <a:ext cx="1644" cy="13995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5CD2842-FD5E-4A01-A027-CB6F4CCF6D75}"/>
              </a:ext>
            </a:extLst>
          </p:cNvPr>
          <p:cNvCxnSpPr>
            <a:cxnSpLocks/>
          </p:cNvCxnSpPr>
          <p:nvPr/>
        </p:nvCxnSpPr>
        <p:spPr bwMode="auto">
          <a:xfrm flipV="1">
            <a:off x="5556910" y="2178892"/>
            <a:ext cx="9867" cy="139627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99E2AEEC-67DD-4757-97B8-E99D618D4236}"/>
              </a:ext>
            </a:extLst>
          </p:cNvPr>
          <p:cNvSpPr txBox="1"/>
          <p:nvPr/>
        </p:nvSpPr>
        <p:spPr>
          <a:xfrm>
            <a:off x="5015629" y="2573392"/>
            <a:ext cx="522985" cy="6074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build</a:t>
            </a:r>
            <a:endParaRPr lang="de-DE" dirty="0" err="1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&amp;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train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5063EA2-294D-4643-BC97-5F102FFCC38C}"/>
              </a:ext>
            </a:extLst>
          </p:cNvPr>
          <p:cNvCxnSpPr>
            <a:cxnSpLocks/>
          </p:cNvCxnSpPr>
          <p:nvPr/>
        </p:nvCxnSpPr>
        <p:spPr bwMode="auto">
          <a:xfrm>
            <a:off x="6042069" y="2193695"/>
            <a:ext cx="1644" cy="13995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85A0110D-AB53-404F-8846-D8AC07D1B53C}"/>
              </a:ext>
            </a:extLst>
          </p:cNvPr>
          <p:cNvCxnSpPr>
            <a:cxnSpLocks/>
          </p:cNvCxnSpPr>
          <p:nvPr/>
        </p:nvCxnSpPr>
        <p:spPr bwMode="auto">
          <a:xfrm flipV="1">
            <a:off x="6617680" y="2187115"/>
            <a:ext cx="9867" cy="139627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8EB0F400-3A33-441E-9D7A-2A7AE07D65A0}"/>
              </a:ext>
            </a:extLst>
          </p:cNvPr>
          <p:cNvSpPr txBox="1"/>
          <p:nvPr/>
        </p:nvSpPr>
        <p:spPr>
          <a:xfrm>
            <a:off x="6076399" y="2581615"/>
            <a:ext cx="522985" cy="43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2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save</a:t>
            </a:r>
            <a:endParaRPr lang="de-DE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86FEE4A-B0FF-4A8C-A8A1-C9B94985D7A6}"/>
              </a:ext>
            </a:extLst>
          </p:cNvPr>
          <p:cNvCxnSpPr>
            <a:cxnSpLocks/>
          </p:cNvCxnSpPr>
          <p:nvPr/>
        </p:nvCxnSpPr>
        <p:spPr bwMode="auto">
          <a:xfrm>
            <a:off x="7291969" y="4142551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98DAED2-B572-4D8F-9E40-D2DEEDC6C6B1}"/>
              </a:ext>
            </a:extLst>
          </p:cNvPr>
          <p:cNvSpPr txBox="1"/>
          <p:nvPr/>
        </p:nvSpPr>
        <p:spPr>
          <a:xfrm>
            <a:off x="7334522" y="4234443"/>
            <a:ext cx="498316" cy="264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plot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AD3D302-D1B8-426D-B611-D65A1745C80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34689" y="4135972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75B7F798-14D9-4E77-ABE1-BB28AEC73496}"/>
              </a:ext>
            </a:extLst>
          </p:cNvPr>
          <p:cNvSpPr/>
          <p:nvPr/>
        </p:nvSpPr>
        <p:spPr bwMode="auto">
          <a:xfrm>
            <a:off x="3888230" y="4604115"/>
            <a:ext cx="1851824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Custom-</a:t>
            </a:r>
            <a:r>
              <a:rPr lang="de-DE" dirty="0" err="1">
                <a:latin typeface="Arial"/>
                <a:cs typeface="Arial"/>
              </a:rPr>
              <a:t>Layers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84C092C-E847-4BFD-B268-ADD7C64C5A81}"/>
              </a:ext>
            </a:extLst>
          </p:cNvPr>
          <p:cNvCxnSpPr>
            <a:cxnSpLocks/>
          </p:cNvCxnSpPr>
          <p:nvPr/>
        </p:nvCxnSpPr>
        <p:spPr bwMode="auto">
          <a:xfrm>
            <a:off x="5071753" y="4134328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7ACBC425-DD2D-4003-92DB-3A0BE29087FF}"/>
              </a:ext>
            </a:extLst>
          </p:cNvPr>
          <p:cNvCxnSpPr>
            <a:cxnSpLocks/>
          </p:cNvCxnSpPr>
          <p:nvPr/>
        </p:nvCxnSpPr>
        <p:spPr bwMode="auto">
          <a:xfrm flipV="1">
            <a:off x="5441790" y="4127749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F4CF0A0-08F2-4AAE-A115-20BFDD128BA9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F69238F-C17E-469E-9943-FEBCB2206455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769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Backend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1891F6C-197C-4AF8-AC8A-97140A87A0A5}"/>
              </a:ext>
            </a:extLst>
          </p:cNvPr>
          <p:cNvSpPr/>
          <p:nvPr/>
        </p:nvSpPr>
        <p:spPr bwMode="auto">
          <a:xfrm>
            <a:off x="1265474" y="1632414"/>
            <a:ext cx="565086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Experiments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AF517A1-6599-48D3-B30E-82A124E3EA59}"/>
              </a:ext>
            </a:extLst>
          </p:cNvPr>
          <p:cNvSpPr/>
          <p:nvPr/>
        </p:nvSpPr>
        <p:spPr bwMode="auto">
          <a:xfrm>
            <a:off x="3477273" y="2639105"/>
            <a:ext cx="1391335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Masking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0045BA7-1869-433A-B0FC-4EBA5A65150F}"/>
              </a:ext>
            </a:extLst>
          </p:cNvPr>
          <p:cNvSpPr/>
          <p:nvPr/>
        </p:nvSpPr>
        <p:spPr bwMode="auto">
          <a:xfrm>
            <a:off x="2687863" y="3571304"/>
            <a:ext cx="3061768" cy="5495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Network Wrapper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A6B176E-81AA-4B80-A62B-4E34C534BCFD}"/>
              </a:ext>
            </a:extLst>
          </p:cNvPr>
          <p:cNvSpPr/>
          <p:nvPr/>
        </p:nvSpPr>
        <p:spPr bwMode="auto">
          <a:xfrm>
            <a:off x="1271568" y="2635912"/>
            <a:ext cx="1416005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Dataset-I/O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115ED2-3185-467A-91BB-502F5468BECA}"/>
              </a:ext>
            </a:extLst>
          </p:cNvPr>
          <p:cNvSpPr/>
          <p:nvPr/>
        </p:nvSpPr>
        <p:spPr bwMode="auto">
          <a:xfrm>
            <a:off x="7128101" y="4595891"/>
            <a:ext cx="1786040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Visualization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D02B7F-C755-48FA-B032-B032EF7E0D1E}"/>
              </a:ext>
            </a:extLst>
          </p:cNvPr>
          <p:cNvSpPr/>
          <p:nvPr/>
        </p:nvSpPr>
        <p:spPr bwMode="auto">
          <a:xfrm>
            <a:off x="5876459" y="3573336"/>
            <a:ext cx="2090291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Results</a:t>
            </a:r>
            <a:r>
              <a:rPr lang="de-DE" dirty="0">
                <a:latin typeface="Arial"/>
                <a:cs typeface="Arial"/>
              </a:rPr>
              <a:t>-I/O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6756925-E558-44A9-B5B7-513DD39E49BD}"/>
              </a:ext>
            </a:extLst>
          </p:cNvPr>
          <p:cNvSpPr/>
          <p:nvPr/>
        </p:nvSpPr>
        <p:spPr bwMode="auto">
          <a:xfrm>
            <a:off x="3896453" y="4595891"/>
            <a:ext cx="1851824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Custom-</a:t>
            </a:r>
            <a:r>
              <a:rPr lang="de-DE" dirty="0" err="1">
                <a:latin typeface="Arial"/>
                <a:cs typeface="Arial"/>
              </a:rPr>
              <a:t>Layers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901BCBD-739B-468B-948A-D6408398DA43}"/>
              </a:ext>
            </a:extLst>
          </p:cNvPr>
          <p:cNvSpPr/>
          <p:nvPr/>
        </p:nvSpPr>
        <p:spPr bwMode="auto">
          <a:xfrm>
            <a:off x="2455683" y="5661984"/>
            <a:ext cx="85684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Pickle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759779CB-A62E-428F-8AA8-FFCFB7156A09}"/>
              </a:ext>
            </a:extLst>
          </p:cNvPr>
          <p:cNvSpPr/>
          <p:nvPr/>
        </p:nvSpPr>
        <p:spPr bwMode="auto">
          <a:xfrm>
            <a:off x="3425999" y="5661984"/>
            <a:ext cx="2320536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Tensorflow</a:t>
            </a:r>
            <a:r>
              <a:rPr lang="de-DE" dirty="0">
                <a:latin typeface="Arial"/>
                <a:cs typeface="Arial"/>
              </a:rPr>
              <a:t> 2.0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BDD6EEB-D848-4082-B11E-197797060441}"/>
              </a:ext>
            </a:extLst>
          </p:cNvPr>
          <p:cNvSpPr/>
          <p:nvPr/>
        </p:nvSpPr>
        <p:spPr bwMode="auto">
          <a:xfrm>
            <a:off x="1271567" y="5661983"/>
            <a:ext cx="1045969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Gensim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E8C429C-7530-4E47-A203-1D19F88D6046}"/>
              </a:ext>
            </a:extLst>
          </p:cNvPr>
          <p:cNvSpPr/>
          <p:nvPr/>
        </p:nvSpPr>
        <p:spPr bwMode="auto">
          <a:xfrm>
            <a:off x="5876460" y="5661984"/>
            <a:ext cx="85684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Pickle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412DBA1-C161-401A-8CAB-66EF15847D7B}"/>
              </a:ext>
            </a:extLst>
          </p:cNvPr>
          <p:cNvSpPr/>
          <p:nvPr/>
        </p:nvSpPr>
        <p:spPr bwMode="auto">
          <a:xfrm>
            <a:off x="7126359" y="5661984"/>
            <a:ext cx="947293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Pyplot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4BB764D4-B3F9-4142-BD4D-7288DA9AB703}"/>
              </a:ext>
            </a:extLst>
          </p:cNvPr>
          <p:cNvSpPr/>
          <p:nvPr/>
        </p:nvSpPr>
        <p:spPr bwMode="auto">
          <a:xfrm>
            <a:off x="1690942" y="5028811"/>
            <a:ext cx="626596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Arial"/>
                <a:cs typeface="Arial"/>
              </a:rPr>
              <a:t>nltk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BCCD482-F7BE-44F6-AE25-4BC8F852BB7E}"/>
              </a:ext>
            </a:extLst>
          </p:cNvPr>
          <p:cNvCxnSpPr>
            <a:cxnSpLocks/>
          </p:cNvCxnSpPr>
          <p:nvPr/>
        </p:nvCxnSpPr>
        <p:spPr bwMode="auto">
          <a:xfrm>
            <a:off x="1470069" y="3188679"/>
            <a:ext cx="1644" cy="247677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3CB27D0-B0B9-4FA1-A389-DBFA5DB0CB8A}"/>
              </a:ext>
            </a:extLst>
          </p:cNvPr>
          <p:cNvCxnSpPr>
            <a:cxnSpLocks/>
          </p:cNvCxnSpPr>
          <p:nvPr/>
        </p:nvCxnSpPr>
        <p:spPr bwMode="auto">
          <a:xfrm>
            <a:off x="2539061" y="3188679"/>
            <a:ext cx="1644" cy="247677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35DF1AE-449F-494E-8AFA-B686B2C83ED2}"/>
              </a:ext>
            </a:extLst>
          </p:cNvPr>
          <p:cNvCxnSpPr>
            <a:cxnSpLocks/>
          </p:cNvCxnSpPr>
          <p:nvPr/>
        </p:nvCxnSpPr>
        <p:spPr bwMode="auto">
          <a:xfrm>
            <a:off x="1988119" y="3188678"/>
            <a:ext cx="1644" cy="1843601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031687-BB4A-4C42-B8C0-5591A5A9631B}"/>
              </a:ext>
            </a:extLst>
          </p:cNvPr>
          <p:cNvCxnSpPr>
            <a:cxnSpLocks/>
          </p:cNvCxnSpPr>
          <p:nvPr/>
        </p:nvCxnSpPr>
        <p:spPr bwMode="auto">
          <a:xfrm>
            <a:off x="3690284" y="4126102"/>
            <a:ext cx="1644" cy="15393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A86CEBA-5CD3-4B30-80DF-BEF9207A8245}"/>
              </a:ext>
            </a:extLst>
          </p:cNvPr>
          <p:cNvCxnSpPr>
            <a:cxnSpLocks/>
          </p:cNvCxnSpPr>
          <p:nvPr/>
        </p:nvCxnSpPr>
        <p:spPr bwMode="auto">
          <a:xfrm>
            <a:off x="4825061" y="5145756"/>
            <a:ext cx="1644" cy="51969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5294C33-A0B2-4CD7-BE7C-FD59BA3EEDE1}"/>
              </a:ext>
            </a:extLst>
          </p:cNvPr>
          <p:cNvCxnSpPr>
            <a:cxnSpLocks/>
          </p:cNvCxnSpPr>
          <p:nvPr/>
        </p:nvCxnSpPr>
        <p:spPr bwMode="auto">
          <a:xfrm>
            <a:off x="6313427" y="4134324"/>
            <a:ext cx="1644" cy="153112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5318BE0-1C81-474B-BEDA-97E6ECE48148}"/>
              </a:ext>
            </a:extLst>
          </p:cNvPr>
          <p:cNvCxnSpPr>
            <a:cxnSpLocks/>
          </p:cNvCxnSpPr>
          <p:nvPr/>
        </p:nvCxnSpPr>
        <p:spPr bwMode="auto">
          <a:xfrm>
            <a:off x="7637334" y="5145756"/>
            <a:ext cx="1644" cy="51969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23712E3-7A03-41EA-823E-5C2C83B28425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21358356-E7AB-4CBA-A2F6-C64AE06D7D89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45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Experiments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F1F598-FDF8-4D6E-89C2-4F8AE4ED72B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F59C709-D8AB-46CB-89E0-AF366750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1245320"/>
          </a:xfrm>
        </p:spPr>
        <p:txBody>
          <a:bodyPr/>
          <a:lstStyle/>
          <a:p>
            <a:pPr marL="179070" indent="-179070"/>
            <a:r>
              <a:rPr lang="en-US">
                <a:ea typeface="+mn-lt"/>
                <a:cs typeface="+mn-lt"/>
              </a:rPr>
              <a:t>Lenet-FCN-MNIST</a:t>
            </a: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>
                <a:cs typeface="Arial"/>
              </a:rPr>
              <a:t>Validation-Accuracy</a:t>
            </a:r>
            <a:endParaRPr lang="en-US" dirty="0">
              <a:cs typeface="Arial"/>
            </a:endParaRPr>
          </a:p>
          <a:p>
            <a:pPr marL="701675" lvl="2" indent="-342900">
              <a:buFont typeface="Wingdings"/>
              <a:buChar char="§"/>
            </a:pPr>
            <a:r>
              <a:rPr lang="en-US">
                <a:cs typeface="Arial"/>
              </a:rPr>
              <a:t>20% pruned weights</a:t>
            </a:r>
            <a:endParaRPr lang="en-US" b="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pic>
        <p:nvPicPr>
          <p:cNvPr id="18" name="Grafik 1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DED51AB-8DE4-42E0-920D-EFD23065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28" y="2836120"/>
            <a:ext cx="3787523" cy="2846809"/>
          </a:xfrm>
          <a:prstGeom prst="rect">
            <a:avLst/>
          </a:prstGeom>
        </p:spPr>
      </p:pic>
      <p:pic>
        <p:nvPicPr>
          <p:cNvPr id="20" name="Grafik 20">
            <a:extLst>
              <a:ext uri="{FF2B5EF4-FFF2-40B4-BE49-F238E27FC236}">
                <a16:creationId xmlns:a16="http://schemas.microsoft.com/office/drawing/2014/main" id="{70D83A44-3F2E-467F-9503-6763BD30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41" y="2836120"/>
            <a:ext cx="3828638" cy="2846809"/>
          </a:xfrm>
          <a:prstGeom prst="rect">
            <a:avLst/>
          </a:prstGeom>
        </p:spPr>
      </p:pic>
      <p:sp>
        <p:nvSpPr>
          <p:cNvPr id="23" name="Text Box 65">
            <a:extLst>
              <a:ext uri="{FF2B5EF4-FFF2-40B4-BE49-F238E27FC236}">
                <a16:creationId xmlns:a16="http://schemas.microsoft.com/office/drawing/2014/main" id="{D074C22E-7DF8-4BCC-BCF7-C9CA6CE08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141" y="5775817"/>
            <a:ext cx="3790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26" name="Text Box 65">
            <a:extLst>
              <a:ext uri="{FF2B5EF4-FFF2-40B4-BE49-F238E27FC236}">
                <a16:creationId xmlns:a16="http://schemas.microsoft.com/office/drawing/2014/main" id="{65AC256D-0844-42AD-98A5-F367D78CD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954" y="5775817"/>
            <a:ext cx="3831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608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Experiments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F1F598-FDF8-4D6E-89C2-4F8AE4ED72B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F59C709-D8AB-46CB-89E0-AF366750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1245320"/>
          </a:xfrm>
        </p:spPr>
        <p:txBody>
          <a:bodyPr/>
          <a:lstStyle/>
          <a:p>
            <a:pPr marL="179070" indent="-179070"/>
            <a:r>
              <a:rPr lang="en-US">
                <a:ea typeface="+mn-lt"/>
                <a:cs typeface="+mn-lt"/>
              </a:rPr>
              <a:t>Lenet-FCN-MNIST</a:t>
            </a: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>
                <a:cs typeface="Arial"/>
              </a:rPr>
              <a:t>Training-Accuracy</a:t>
            </a:r>
            <a:endParaRPr lang="en-US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pic>
        <p:nvPicPr>
          <p:cNvPr id="18" name="Grafik 1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DED51AB-8DE4-42E0-920D-EFD23065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28" y="2839203"/>
            <a:ext cx="3787523" cy="2840642"/>
          </a:xfrm>
          <a:prstGeom prst="rect">
            <a:avLst/>
          </a:prstGeom>
        </p:spPr>
      </p:pic>
      <p:pic>
        <p:nvPicPr>
          <p:cNvPr id="20" name="Grafik 2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0D83A44-3F2E-467F-9503-6763BD30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87" y="2836120"/>
            <a:ext cx="3795745" cy="2846809"/>
          </a:xfrm>
          <a:prstGeom prst="rect">
            <a:avLst/>
          </a:prstGeom>
        </p:spPr>
      </p:pic>
      <p:sp>
        <p:nvSpPr>
          <p:cNvPr id="9" name="Text Box 65">
            <a:extLst>
              <a:ext uri="{FF2B5EF4-FFF2-40B4-BE49-F238E27FC236}">
                <a16:creationId xmlns:a16="http://schemas.microsoft.com/office/drawing/2014/main" id="{92431856-72B6-4413-8780-304016D33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141" y="5775817"/>
            <a:ext cx="3790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10" name="Text Box 65">
            <a:extLst>
              <a:ext uri="{FF2B5EF4-FFF2-40B4-BE49-F238E27FC236}">
                <a16:creationId xmlns:a16="http://schemas.microsoft.com/office/drawing/2014/main" id="{32A3A6EE-57A8-421F-AE2F-FC76AD46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954" y="5775817"/>
            <a:ext cx="3831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65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 </a:t>
            </a:r>
            <a:r>
              <a:rPr lang="en-US" dirty="0">
                <a:ea typeface="+mj-lt"/>
                <a:cs typeface="+mj-lt"/>
              </a:rPr>
              <a:t>– Lottery Tickets </a:t>
            </a:r>
            <a:endParaRPr lang="en-US" dirty="0">
              <a:cs typeface="Arial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Context of Deep Learning</a:t>
            </a:r>
          </a:p>
          <a:p>
            <a:pPr marL="0" indent="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Good reasons to initialize &amp; train neural networks with many parameters</a:t>
            </a:r>
            <a:br>
              <a:rPr lang="en-US" dirty="0">
                <a:cs typeface="Arial"/>
              </a:rPr>
            </a:br>
            <a:endParaRPr lang="en-US" b="0" dirty="0">
              <a:cs typeface="Arial"/>
            </a:endParaRPr>
          </a:p>
          <a:p>
            <a:pPr marL="188595" lvl="2" indent="0">
              <a:buNone/>
            </a:pPr>
            <a:endParaRPr lang="en-US" dirty="0">
              <a:ea typeface="+mn-lt"/>
              <a:cs typeface="Arial"/>
            </a:endParaRPr>
          </a:p>
          <a:p>
            <a:pPr marL="455930" lvl="1" indent="-285750"/>
            <a:r>
              <a:rPr lang="en-US" dirty="0">
                <a:cs typeface="Arial"/>
              </a:rPr>
              <a:t>Most networks can be reduced after training while maintaining performance</a:t>
            </a:r>
          </a:p>
          <a:p>
            <a:pPr marL="644525" lvl="2" indent="-285750"/>
            <a:r>
              <a:rPr lang="en-US" dirty="0">
                <a:cs typeface="Arial"/>
              </a:rPr>
              <a:t>"Pruning"</a:t>
            </a:r>
          </a:p>
          <a:p>
            <a:pPr marL="644525" lvl="2" indent="-285750"/>
            <a:endParaRPr lang="en-US" dirty="0">
              <a:cs typeface="Arial"/>
            </a:endParaRPr>
          </a:p>
          <a:p>
            <a:pPr marL="455930" lvl="1" indent="-285750"/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AF5C6D-8E96-4A16-814B-CA770659B0B9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8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Progress – Background</a:t>
            </a:r>
            <a:endParaRPr lang="en-US" dirty="0">
              <a:cs typeface="Arial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F1F598-FDF8-4D6E-89C2-4F8AE4ED72B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977D1738-7012-4089-8B9B-59C23695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09" y="1753190"/>
            <a:ext cx="4887376" cy="4174986"/>
          </a:xfrm>
          <a:prstGeom prst="rect">
            <a:avLst/>
          </a:prstGeom>
        </p:spPr>
      </p:pic>
      <p:sp>
        <p:nvSpPr>
          <p:cNvPr id="17" name="Text Box 65">
            <a:extLst>
              <a:ext uri="{FF2B5EF4-FFF2-40B4-BE49-F238E27FC236}">
                <a16:creationId xmlns:a16="http://schemas.microsoft.com/office/drawing/2014/main" id="{CCD9DAE9-CBCA-4AA3-B196-7677E9E1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933" y="5932054"/>
            <a:ext cx="48927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https://www.kdnuggets.com/images/precision-recall-relevant-selected.jpg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84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Experiments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F1F598-FDF8-4D6E-89C2-4F8AE4ED72B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F59C709-D8AB-46CB-89E0-AF366750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1245320"/>
          </a:xfrm>
        </p:spPr>
        <p:txBody>
          <a:bodyPr/>
          <a:lstStyle/>
          <a:p>
            <a:pPr marL="179070" indent="-179070"/>
            <a:r>
              <a:rPr lang="en-US">
                <a:ea typeface="+mn-lt"/>
                <a:cs typeface="+mn-lt"/>
              </a:rPr>
              <a:t>Lenet-FCN-MNIST</a:t>
            </a: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>
                <a:cs typeface="Arial"/>
              </a:rPr>
              <a:t>Validation-Recall</a:t>
            </a:r>
            <a:endParaRPr lang="en-US" b="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pic>
        <p:nvPicPr>
          <p:cNvPr id="18" name="Grafik 1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DED51AB-8DE4-42E0-920D-EFD23065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28" y="2839203"/>
            <a:ext cx="3787523" cy="2840642"/>
          </a:xfrm>
          <a:prstGeom prst="rect">
            <a:avLst/>
          </a:prstGeom>
        </p:spPr>
      </p:pic>
      <p:pic>
        <p:nvPicPr>
          <p:cNvPr id="20" name="Grafik 2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0D83A44-3F2E-467F-9503-6763BD30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87" y="2836120"/>
            <a:ext cx="3795745" cy="2846809"/>
          </a:xfrm>
          <a:prstGeom prst="rect">
            <a:avLst/>
          </a:prstGeom>
        </p:spPr>
      </p:pic>
      <p:sp>
        <p:nvSpPr>
          <p:cNvPr id="9" name="Text Box 65">
            <a:extLst>
              <a:ext uri="{FF2B5EF4-FFF2-40B4-BE49-F238E27FC236}">
                <a16:creationId xmlns:a16="http://schemas.microsoft.com/office/drawing/2014/main" id="{7B6093BB-9A2F-443C-833F-873BFA241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141" y="5775817"/>
            <a:ext cx="3790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10" name="Text Box 65">
            <a:extLst>
              <a:ext uri="{FF2B5EF4-FFF2-40B4-BE49-F238E27FC236}">
                <a16:creationId xmlns:a16="http://schemas.microsoft.com/office/drawing/2014/main" id="{62800E77-CE54-424E-8302-A6B4CC9D7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954" y="5775817"/>
            <a:ext cx="3831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743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Experiments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F1F598-FDF8-4D6E-89C2-4F8AE4ED72B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F59C709-D8AB-46CB-89E0-AF366750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1245320"/>
          </a:xfrm>
        </p:spPr>
        <p:txBody>
          <a:bodyPr/>
          <a:lstStyle/>
          <a:p>
            <a:pPr marL="179070" indent="-179070"/>
            <a:r>
              <a:rPr lang="en-US">
                <a:ea typeface="+mn-lt"/>
                <a:cs typeface="+mn-lt"/>
              </a:rPr>
              <a:t>Lenet-FCN-MNIST</a:t>
            </a: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>
                <a:cs typeface="Arial"/>
              </a:rPr>
              <a:t>Validation-Precision</a:t>
            </a:r>
            <a:endParaRPr lang="en-US" b="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pic>
        <p:nvPicPr>
          <p:cNvPr id="18" name="Grafik 1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DED51AB-8DE4-42E0-920D-EFD23065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28" y="2839203"/>
            <a:ext cx="3787522" cy="2840642"/>
          </a:xfrm>
          <a:prstGeom prst="rect">
            <a:avLst/>
          </a:prstGeom>
        </p:spPr>
      </p:pic>
      <p:pic>
        <p:nvPicPr>
          <p:cNvPr id="20" name="Grafik 2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0D83A44-3F2E-467F-9503-6763BD30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87" y="2836120"/>
            <a:ext cx="3795745" cy="2846808"/>
          </a:xfrm>
          <a:prstGeom prst="rect">
            <a:avLst/>
          </a:prstGeom>
        </p:spPr>
      </p:pic>
      <p:sp>
        <p:nvSpPr>
          <p:cNvPr id="9" name="Text Box 65">
            <a:extLst>
              <a:ext uri="{FF2B5EF4-FFF2-40B4-BE49-F238E27FC236}">
                <a16:creationId xmlns:a16="http://schemas.microsoft.com/office/drawing/2014/main" id="{3AC11641-FD0F-446B-84D5-61976739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141" y="5775817"/>
            <a:ext cx="3790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10" name="Text Box 65">
            <a:extLst>
              <a:ext uri="{FF2B5EF4-FFF2-40B4-BE49-F238E27FC236}">
                <a16:creationId xmlns:a16="http://schemas.microsoft.com/office/drawing/2014/main" id="{4C7C48C0-71D8-4D97-896D-C8139FE9A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954" y="5775817"/>
            <a:ext cx="3831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Produced by the author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1229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Remaining Work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Remaining parts of the framework</a:t>
            </a:r>
            <a:endParaRPr lang="de-DE" b="0" dirty="0">
              <a:ea typeface="+mn-lt"/>
              <a:cs typeface="+mn-lt"/>
            </a:endParaRP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Custom Convolutional Layer</a:t>
            </a:r>
          </a:p>
          <a:p>
            <a:pPr marL="17018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Support for iterative Pruning</a:t>
            </a:r>
          </a:p>
          <a:p>
            <a:pPr marL="179070" indent="-179070"/>
            <a:endParaRPr lang="en-US" dirty="0">
              <a:ea typeface="+mn-lt"/>
              <a:cs typeface="+mn-lt"/>
            </a:endParaRPr>
          </a:p>
          <a:p>
            <a:pPr marL="179070" indent="-179070"/>
            <a:r>
              <a:rPr lang="en-US">
                <a:ea typeface="+mn-lt"/>
                <a:cs typeface="+mn-lt"/>
              </a:rPr>
              <a:t>More experiments</a:t>
            </a:r>
            <a:endParaRPr lang="de-DE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MNIST / CNN-4</a:t>
            </a:r>
          </a:p>
          <a:p>
            <a:pPr marL="513080" lvl="1" indent="-342900">
              <a:buFont typeface="Wingdings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MNIST / VGG-18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/>
            <a:endParaRPr lang="en-US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cs typeface="Arial"/>
              </a:rPr>
              <a:t>Reuters / TBD</a:t>
            </a:r>
            <a:endParaRPr lang="en-US" b="0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endParaRPr lang="en-US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cs typeface="Arial"/>
              </a:rPr>
              <a:t>MNIST / </a:t>
            </a:r>
            <a:r>
              <a:rPr lang="en-US" dirty="0" err="1">
                <a:cs typeface="Arial"/>
              </a:rPr>
              <a:t>Lenet</a:t>
            </a:r>
            <a:r>
              <a:rPr lang="en-US" dirty="0">
                <a:cs typeface="Arial"/>
              </a:rPr>
              <a:t>-FCN / Early Pruning</a:t>
            </a:r>
            <a:endParaRPr lang="en-US" b="0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endParaRPr lang="en-US" b="0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E5045E4-FAEE-4C26-BF27-8C84DA4AF63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79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 – Lottery Tickets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Context of Deep Learning</a:t>
            </a:r>
            <a:endParaRPr lang="de-DE" dirty="0"/>
          </a:p>
          <a:p>
            <a:pPr marL="0" indent="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+mn-lt"/>
              </a:rPr>
              <a:t>Good reasons to initialize &amp; train neural networks with many parameters</a:t>
            </a:r>
            <a:br>
              <a:rPr lang="en-US" dirty="0">
                <a:ea typeface="+mn-lt"/>
                <a:cs typeface="+mn-lt"/>
              </a:rPr>
            </a:br>
            <a:endParaRPr lang="en-US" b="0" dirty="0">
              <a:ea typeface="+mn-lt"/>
              <a:cs typeface="+mn-lt"/>
            </a:endParaRPr>
          </a:p>
          <a:p>
            <a:pPr marL="537845" lvl="2"/>
            <a:endParaRPr lang="en-US" dirty="0">
              <a:ea typeface="+mn-lt"/>
              <a:cs typeface="+mn-lt"/>
            </a:endParaRPr>
          </a:p>
          <a:p>
            <a:pPr marL="455930" lvl="1" indent="-285750"/>
            <a:r>
              <a:rPr lang="en-US" dirty="0">
                <a:ea typeface="+mn-lt"/>
                <a:cs typeface="+mn-lt"/>
              </a:rPr>
              <a:t>Most networks can be reduced after training while maintaining performance</a:t>
            </a:r>
          </a:p>
          <a:p>
            <a:pPr marL="644525" lvl="2" indent="-285750"/>
            <a:r>
              <a:rPr lang="en-US" dirty="0">
                <a:ea typeface="+mn-lt"/>
                <a:cs typeface="+mn-lt"/>
              </a:rPr>
              <a:t>"Pruning"</a:t>
            </a:r>
          </a:p>
          <a:p>
            <a:pPr marL="358775" lvl="2" indent="0">
              <a:buNone/>
            </a:pPr>
            <a:endParaRPr lang="en-US" dirty="0">
              <a:cs typeface="Arial"/>
            </a:endParaRPr>
          </a:p>
          <a:p>
            <a:pPr marL="170180" lvl="1">
              <a:buNone/>
            </a:pPr>
            <a:endParaRPr lang="en-US" dirty="0">
              <a:cs typeface="Arial"/>
            </a:endParaRPr>
          </a:p>
          <a:p>
            <a:pPr marL="455930" lvl="1" indent="-285750"/>
            <a:r>
              <a:rPr lang="en-US" dirty="0">
                <a:cs typeface="Arial"/>
              </a:rPr>
              <a:t>Main Question:</a:t>
            </a:r>
            <a:endParaRPr lang="en-US" dirty="0">
              <a:ea typeface="+mn-lt"/>
              <a:cs typeface="Arial"/>
            </a:endParaRPr>
          </a:p>
          <a:p>
            <a:pPr marL="644525" lvl="2" indent="-285750"/>
            <a:r>
              <a:rPr lang="en-US" dirty="0">
                <a:cs typeface="Arial"/>
              </a:rPr>
              <a:t>"How important are the pruned weights during training?"</a:t>
            </a:r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429235-9A0B-4547-9700-6A770167BBB5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9A1420F-8B53-4CF4-BEEA-F6643BEF34C1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6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 – Lottery Tickets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Hypothesis</a:t>
            </a:r>
            <a:endParaRPr lang="en-US" sz="1800" b="0" dirty="0">
              <a:cs typeface="Arial"/>
            </a:endParaRPr>
          </a:p>
          <a:p>
            <a:pPr marL="0" indent="0"/>
            <a:endParaRPr lang="en-US" sz="1800" dirty="0"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Sheer number of subnetworks results in subnetworks with favorable initialization</a:t>
            </a:r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011F33-82EE-46D2-A1AC-5F7518FD2BC8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AC09144-A8D4-4FEE-9C75-A15E79C315A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53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 – Lottery Tickets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Hypothesis</a:t>
            </a:r>
            <a:endParaRPr lang="en-US" sz="1800" b="0" dirty="0">
              <a:cs typeface="Arial"/>
            </a:endParaRPr>
          </a:p>
          <a:p>
            <a:pPr marL="0" indent="0"/>
            <a:endParaRPr lang="en-US" sz="1800" dirty="0"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Sheer number of subnetworks results in subnetworks with favorable initialization</a:t>
            </a:r>
            <a:endParaRPr lang="en-US" dirty="0">
              <a:ea typeface="+mn-lt"/>
              <a:cs typeface="+mn-lt"/>
            </a:endParaRPr>
          </a:p>
          <a:p>
            <a:pPr marL="654050" lvl="3" indent="-172720"/>
            <a:endParaRPr lang="en-US" sz="1800" dirty="0">
              <a:ea typeface="+mn-lt"/>
              <a:cs typeface="+mn-lt"/>
            </a:endParaRPr>
          </a:p>
          <a:p>
            <a:pPr marL="455930" lvl="1" indent="-285750"/>
            <a:r>
              <a:rPr lang="en-US" dirty="0">
                <a:ea typeface="+mn-lt"/>
                <a:cs typeface="+mn-lt"/>
              </a:rPr>
              <a:t>Extraction of "lottery-ticket" after the full network is trained</a:t>
            </a:r>
          </a:p>
          <a:p>
            <a:pPr marL="644525" lvl="2" indent="-285750"/>
            <a:r>
              <a:rPr lang="en-US" dirty="0">
                <a:ea typeface="+mn-lt"/>
                <a:cs typeface="+mn-lt"/>
              </a:rPr>
              <a:t>Pruning weights based on magnitude finds a </a:t>
            </a:r>
            <a:r>
              <a:rPr lang="en-US" sz="1800" dirty="0">
                <a:ea typeface="+mn-lt"/>
                <a:cs typeface="+mn-lt"/>
              </a:rPr>
              <a:t>lottery ticket</a:t>
            </a:r>
            <a:br>
              <a:rPr lang="en-US" sz="600" dirty="0">
                <a:ea typeface="+mn-lt"/>
                <a:cs typeface="Arial"/>
              </a:rPr>
            </a:br>
            <a:endParaRPr lang="en-US" sz="180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B70201C-1EB2-434B-AE86-48F271BC2DE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0F0A5B3-D0B9-4A1C-ABE4-87E4980ED8D3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22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 – Lottery Tickets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Hypothesis</a:t>
            </a:r>
            <a:endParaRPr lang="en-US" sz="1800" b="0" dirty="0">
              <a:cs typeface="Arial"/>
            </a:endParaRPr>
          </a:p>
          <a:p>
            <a:pPr marL="0" indent="0"/>
            <a:endParaRPr lang="en-US" sz="1800" b="0"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Sheer number of subnetworks results in subnetworks with favorable initialization</a:t>
            </a:r>
          </a:p>
          <a:p>
            <a:pPr marL="481330" lvl="3" indent="0">
              <a:buNone/>
            </a:pPr>
            <a:endParaRPr lang="en-US" sz="1800" dirty="0">
              <a:ea typeface="+mn-lt"/>
              <a:cs typeface="Arial"/>
            </a:endParaRPr>
          </a:p>
          <a:p>
            <a:pPr marL="455930" lvl="1" indent="-285750"/>
            <a:r>
              <a:rPr lang="en-US" dirty="0">
                <a:ea typeface="+mn-lt"/>
                <a:cs typeface="Arial"/>
              </a:rPr>
              <a:t>Extraction of "lottery-ticket" after the full network is trained</a:t>
            </a:r>
            <a:endParaRPr lang="en-US">
              <a:ea typeface="+mn-lt"/>
              <a:cs typeface="+mn-lt"/>
            </a:endParaRPr>
          </a:p>
          <a:p>
            <a:pPr marL="644525" lvl="2" indent="-285750"/>
            <a:r>
              <a:rPr lang="en-US" dirty="0">
                <a:ea typeface="+mn-lt"/>
                <a:cs typeface="Arial"/>
              </a:rPr>
              <a:t>Pruning weights based on magnitude finds a </a:t>
            </a:r>
            <a:r>
              <a:rPr lang="en-US" sz="1800" dirty="0">
                <a:ea typeface="+mn-lt"/>
                <a:cs typeface="Arial"/>
              </a:rPr>
              <a:t>lottery ticket</a:t>
            </a:r>
            <a:endParaRPr lang="en-US" sz="600" dirty="0">
              <a:ea typeface="+mn-lt"/>
              <a:cs typeface="Arial"/>
            </a:endParaRPr>
          </a:p>
          <a:p>
            <a:pPr marL="358775" lvl="2" indent="0">
              <a:buNone/>
            </a:pPr>
            <a:br>
              <a:rPr lang="en-US" sz="1800" dirty="0">
                <a:ea typeface="+mn-lt"/>
                <a:cs typeface="Arial"/>
              </a:rPr>
            </a:br>
            <a:endParaRPr lang="en-US" sz="60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Train a subnetwork with initial parameters</a:t>
            </a:r>
            <a:endParaRPr lang="en-US" dirty="0">
              <a:ea typeface="+mn-lt"/>
              <a:cs typeface="+mn-lt"/>
            </a:endParaRPr>
          </a:p>
          <a:p>
            <a:pPr marL="654050" lvl="3" indent="-172720"/>
            <a:r>
              <a:rPr lang="en-US" dirty="0">
                <a:cs typeface="Arial"/>
              </a:rPr>
              <a:t>Similar performance ==&gt; "lottery ticket"</a:t>
            </a:r>
            <a:endParaRPr lang="en-US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8D88766-DE51-422B-9000-9ACCAE7998D2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B566907-9892-417F-8922-155C6F7CF1F8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13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Motivation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1F3E3EE-95FB-4F4C-ACF2-F17BDB1D7428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dirty="0" err="1">
              <a:cs typeface="Arial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12C7-E5C0-4A4A-9C2B-669650C32703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Rem</a:t>
            </a:r>
            <a:endParaRPr lang="de-DE" dirty="0"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5779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Bildschirmpräsentation (4:3)</PresentationFormat>
  <Paragraphs>22</Paragraphs>
  <Slides>44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1_H0</vt:lpstr>
      <vt:lpstr>Application of the Lottery Ticket Hypothesis in NLP and Early Pruning</vt:lpstr>
      <vt:lpstr>Structure</vt:lpstr>
      <vt:lpstr>Structure</vt:lpstr>
      <vt:lpstr>Introduction – Lottery Tickets </vt:lpstr>
      <vt:lpstr>Introduction – Lottery Tickets</vt:lpstr>
      <vt:lpstr>Introduction – Lottery Tickets</vt:lpstr>
      <vt:lpstr>Introduction – Lottery Tickets</vt:lpstr>
      <vt:lpstr>Introduction – Lottery Tickets</vt:lpstr>
      <vt:lpstr>Motivation</vt:lpstr>
      <vt:lpstr>Motivation</vt:lpstr>
      <vt:lpstr>Motivation</vt:lpstr>
      <vt:lpstr>Related Work</vt:lpstr>
      <vt:lpstr>Related Work – Background</vt:lpstr>
      <vt:lpstr>Related Work – Background</vt:lpstr>
      <vt:lpstr>Related Work – Background</vt:lpstr>
      <vt:lpstr>Related Work – Background</vt:lpstr>
      <vt:lpstr>Related Work – Background</vt:lpstr>
      <vt:lpstr>Related Work – CNN in NLP</vt:lpstr>
      <vt:lpstr>Related Work – CNN in NLP</vt:lpstr>
      <vt:lpstr>Related Work – Background</vt:lpstr>
      <vt:lpstr>Related Work – Background</vt:lpstr>
      <vt:lpstr>Related Work – Pruning</vt:lpstr>
      <vt:lpstr>Related Work – Pruning</vt:lpstr>
      <vt:lpstr>Related Work – Pruning</vt:lpstr>
      <vt:lpstr>Related Work – Early Pruning</vt:lpstr>
      <vt:lpstr>Related Work – Network Architecture Search</vt:lpstr>
      <vt:lpstr>Related Work – Network Architecture Search</vt:lpstr>
      <vt:lpstr>Related Work – Network Architecture Search</vt:lpstr>
      <vt:lpstr>Related Work – Network Architecture Search</vt:lpstr>
      <vt:lpstr>Related Work – Network Architecture Search</vt:lpstr>
      <vt:lpstr>Related Work – Network Architecture Search</vt:lpstr>
      <vt:lpstr>Structure</vt:lpstr>
      <vt:lpstr>Task I </vt:lpstr>
      <vt:lpstr>Task II </vt:lpstr>
      <vt:lpstr>Task III</vt:lpstr>
      <vt:lpstr>Progress – Python-project</vt:lpstr>
      <vt:lpstr>Progress – Backend</vt:lpstr>
      <vt:lpstr>Progress – Experiments</vt:lpstr>
      <vt:lpstr>Progress – Experiments</vt:lpstr>
      <vt:lpstr>Progress – Background</vt:lpstr>
      <vt:lpstr>Progress – Experiments</vt:lpstr>
      <vt:lpstr>Progress – Experiments</vt:lpstr>
      <vt:lpstr>Remaining Work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CGR</cp:lastModifiedBy>
  <cp:revision>3406</cp:revision>
  <dcterms:modified xsi:type="dcterms:W3CDTF">2019-11-15T11:07:58Z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