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325" r:id="rId2"/>
    <p:sldId id="330" r:id="rId3"/>
    <p:sldId id="328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24" r:id="rId12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AF5A75-36AC-4CD0-8CF9-A8DC30ED76A0}" v="276" dt="2019-11-06T17:44:37.859"/>
    <p1510:client id="{63C24E5F-97D2-43E6-8882-599957C6E18C}" v="721" dt="2019-11-06T12:06:05.934"/>
    <p1510:client id="{F3A82E5E-8271-4D25-8261-A4895680E06C}" v="319" dt="2019-11-06T18:10:12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7" autoAdjust="0"/>
    <p:restoredTop sz="97834" autoAdjust="0"/>
  </p:normalViewPr>
  <p:slideViewPr>
    <p:cSldViewPr>
      <p:cViewPr varScale="1">
        <p:scale>
          <a:sx n="115" d="100"/>
          <a:sy n="115" d="100"/>
        </p:scale>
        <p:origin x="-1848" y="-114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70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>
                <a:solidFill>
                  <a:schemeClr val="folHlink"/>
                </a:solidFill>
              </a:rPr>
              <a:t>© author(s) of these slides including research results from the KOM research network and TU Darmstadt; otherwise it is specified at the respective slide</a:t>
            </a:r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</a:rPr>
              <a:t>6-Nov-19</a:t>
            </a:fld>
            <a:endParaRPr lang="de-DE" sz="1000" dirty="0">
              <a:solidFill>
                <a:schemeClr val="tx1"/>
              </a:solidFill>
            </a:endParaRPr>
          </a:p>
        </p:txBody>
      </p:sp>
      <p:pic>
        <p:nvPicPr>
          <p:cNvPr id="13" name="Picture 18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4388" y="692150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Mastertitelformat bearbeiten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Master-Untertitelformat bearbeiten</a:t>
            </a:r>
          </a:p>
        </p:txBody>
      </p:sp>
      <p:sp>
        <p:nvSpPr>
          <p:cNvPr id="20" name="Text Box 10"/>
          <p:cNvSpPr txBox="1">
            <a:spLocks noChangeArrowheads="1"/>
          </p:cNvSpPr>
          <p:nvPr userDrawn="1"/>
        </p:nvSpPr>
        <p:spPr bwMode="auto">
          <a:xfrm>
            <a:off x="5076825" y="6021388"/>
            <a:ext cx="381635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dirty="0">
                <a:solidFill>
                  <a:schemeClr val="tx1"/>
                </a:solidFill>
              </a:rPr>
              <a:t>Prof. Dr.-Ing. Ralf Steinmetz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dirty="0">
                <a:solidFill>
                  <a:schemeClr val="tx1"/>
                </a:solidFill>
              </a:rPr>
              <a:t>KOM - Multimedia Communications Lab</a:t>
            </a:r>
          </a:p>
        </p:txBody>
      </p:sp>
      <p:sp>
        <p:nvSpPr>
          <p:cNvPr id="14" name="Text Box 11"/>
          <p:cNvSpPr txBox="1">
            <a:spLocks noChangeArrowheads="1"/>
          </p:cNvSpPr>
          <p:nvPr userDrawn="1"/>
        </p:nvSpPr>
        <p:spPr bwMode="auto">
          <a:xfrm>
            <a:off x="7596336" y="6640375"/>
            <a:ext cx="1397293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>
                <a:solidFill>
                  <a:schemeClr val="folHlink"/>
                </a:solidFill>
              </a:rPr>
              <a:t>Template</a:t>
            </a:r>
            <a:r>
              <a:rPr lang="en-US" sz="800" baseline="0" dirty="0">
                <a:solidFill>
                  <a:schemeClr val="folHlink"/>
                </a:solidFill>
              </a:rPr>
              <a:t> all v.3.4</a:t>
            </a:r>
            <a:endParaRPr lang="en-US" sz="800" dirty="0">
              <a:solidFill>
                <a:schemeClr val="folHlink"/>
              </a:solidFill>
            </a:endParaRPr>
          </a:p>
        </p:txBody>
      </p:sp>
      <p:sp>
        <p:nvSpPr>
          <p:cNvPr id="2" name="filename"/>
          <p:cNvSpPr txBox="1"/>
          <p:nvPr userDrawn="1"/>
        </p:nvSpPr>
        <p:spPr>
          <a:xfrm>
            <a:off x="254000" y="6477000"/>
            <a:ext cx="7620000" cy="23544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</a:rPr>
              <a:t>PPT-for-all___v.3.4_office2010___2012.09.10.pptx</a:t>
            </a:r>
          </a:p>
        </p:txBody>
      </p:sp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10338"/>
            <a:ext cx="58689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rgbClr val="B5B5B5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2" name="Picture 8" descr="tud_logo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6299200" y="6524625"/>
            <a:ext cx="23764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B5B5B5"/>
                </a:solidFill>
              </a:rPr>
              <a:t>KOM – Multimedia Communications Lab  </a:t>
            </a:r>
            <a:endParaRPr lang="de-DE" sz="1000">
              <a:solidFill>
                <a:srgbClr val="B5B5B5"/>
              </a:solidFill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‹Nr.›</a:t>
            </a:fld>
            <a:endParaRPr lang="de-DE" sz="100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>
              <a:solidFill>
                <a:srgbClr val="B5B5B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Seamless …….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……… @ KOM</a:t>
            </a: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546" y="2492375"/>
            <a:ext cx="3152934" cy="324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65"/>
          <p:cNvSpPr txBox="1">
            <a:spLocks noChangeArrowheads="1"/>
          </p:cNvSpPr>
          <p:nvPr/>
        </p:nvSpPr>
        <p:spPr bwMode="auto">
          <a:xfrm>
            <a:off x="3683000" y="6310313"/>
            <a:ext cx="52816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>
                <a:solidFill>
                  <a:schemeClr val="folHlink"/>
                </a:solidFill>
              </a:rPr>
              <a:t>Source: http://www.sycor-asia.com/opencms/as/products_services/complementary_services/Telecommunication/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0825" y="6159342"/>
            <a:ext cx="10166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</a:pPr>
            <a:r>
              <a:rPr lang="en-US" sz="1000" dirty="0">
                <a:solidFill>
                  <a:schemeClr val="tx1"/>
                </a:solidFill>
                <a:latin typeface="Arial"/>
                <a:cs typeface="Arial"/>
              </a:rPr>
              <a:t>Tim Unverzagt</a:t>
            </a:r>
            <a:endParaRPr lang="de-DE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Progress I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B&amp;R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179070" indent="-179070"/>
            <a:r>
              <a:rPr lang="en-US" dirty="0">
                <a:ea typeface="+mn-lt"/>
                <a:cs typeface="+mn-lt"/>
              </a:rPr>
              <a:t>More custom-layers</a:t>
            </a:r>
            <a:endParaRPr lang="de-DE" b="0" dirty="0">
              <a:ea typeface="+mn-lt"/>
              <a:cs typeface="+mn-lt"/>
            </a:endParaRPr>
          </a:p>
          <a:p>
            <a:pPr marL="513080" lvl="1" indent="-34290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CNN!</a:t>
            </a:r>
          </a:p>
          <a:p>
            <a:pPr marL="513080" lvl="1" indent="-342900">
              <a:buFont typeface="Wingdings,Sans-Serif"/>
              <a:buChar char="§"/>
            </a:pPr>
            <a:r>
              <a:rPr lang="en-US" dirty="0">
                <a:ea typeface="+mn-lt"/>
                <a:cs typeface="+mn-lt"/>
              </a:rPr>
              <a:t>...</a:t>
            </a:r>
            <a:endParaRPr lang="en-US" dirty="0"/>
          </a:p>
          <a:p>
            <a:pPr marL="179070" indent="-179070"/>
            <a:endParaRPr lang="en-US" dirty="0">
              <a:ea typeface="+mn-lt"/>
              <a:cs typeface="+mn-lt"/>
            </a:endParaRPr>
          </a:p>
          <a:p>
            <a:pPr marL="179070" indent="-179070"/>
            <a:endParaRPr lang="en-US" dirty="0">
              <a:ea typeface="+mn-lt"/>
              <a:cs typeface="+mn-lt"/>
            </a:endParaRPr>
          </a:p>
          <a:p>
            <a:pPr marL="179070" indent="-179070"/>
            <a:r>
              <a:rPr lang="en-US" dirty="0">
                <a:ea typeface="+mn-lt"/>
                <a:cs typeface="+mn-lt"/>
              </a:rPr>
              <a:t>More experiments</a:t>
            </a:r>
            <a:endParaRPr lang="de-DE" dirty="0"/>
          </a:p>
          <a:p>
            <a:pPr marL="513080" lvl="1" indent="-342900">
              <a:buFont typeface="Wingdings"/>
              <a:buChar char="§"/>
            </a:pPr>
            <a:r>
              <a:rPr lang="en-US" sz="2000" dirty="0">
                <a:ea typeface="+mn-lt"/>
                <a:cs typeface="+mn-lt"/>
              </a:rPr>
              <a:t>...</a:t>
            </a:r>
          </a:p>
          <a:p>
            <a:pPr marL="513080" lvl="1" indent="-34290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...</a:t>
            </a:r>
            <a:endParaRPr lang="en-US" b="0" dirty="0">
              <a:ea typeface="+mn-lt"/>
              <a:cs typeface="+mn-lt"/>
            </a:endParaRPr>
          </a:p>
          <a:p>
            <a:pPr marL="179070" indent="0"/>
            <a:endParaRPr lang="en-US" b="0" dirty="0">
              <a:ea typeface="+mn-lt"/>
              <a:cs typeface="+mn-lt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2379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8FE6BEC-8694-42F2-BDCB-DE375B9CFD4D}"/>
              </a:ext>
            </a:extLst>
          </p:cNvPr>
          <p:cNvSpPr/>
          <p:nvPr/>
        </p:nvSpPr>
        <p:spPr bwMode="auto">
          <a:xfrm>
            <a:off x="3673219" y="1628348"/>
            <a:ext cx="1733405" cy="54681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err="1">
                <a:latin typeface="Arial"/>
                <a:cs typeface="Arial"/>
              </a:rPr>
              <a:t>Introduction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22FFC09B-5B97-4B31-964B-5FC33EFB6D64}"/>
              </a:ext>
            </a:extLst>
          </p:cNvPr>
          <p:cNvSpPr/>
          <p:nvPr/>
        </p:nvSpPr>
        <p:spPr bwMode="auto">
          <a:xfrm>
            <a:off x="3664966" y="2322868"/>
            <a:ext cx="1733266" cy="546401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Motivation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B0D95075-C377-48C9-AC72-76EC71E50769}"/>
              </a:ext>
            </a:extLst>
          </p:cNvPr>
          <p:cNvSpPr/>
          <p:nvPr/>
        </p:nvSpPr>
        <p:spPr bwMode="auto">
          <a:xfrm>
            <a:off x="2876091" y="3021238"/>
            <a:ext cx="3392322" cy="54654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Background &amp; </a:t>
            </a:r>
            <a:r>
              <a:rPr lang="de-DE" dirty="0" err="1">
                <a:latin typeface="Arial"/>
                <a:cs typeface="Arial"/>
              </a:rPr>
              <a:t>Related</a:t>
            </a:r>
            <a:r>
              <a:rPr lang="de-DE" dirty="0">
                <a:latin typeface="Arial"/>
                <a:cs typeface="Arial"/>
              </a:rPr>
              <a:t> Work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CE15ECA3-44A2-41D9-AD12-C130A9F21655}"/>
              </a:ext>
            </a:extLst>
          </p:cNvPr>
          <p:cNvSpPr/>
          <p:nvPr/>
        </p:nvSpPr>
        <p:spPr bwMode="auto">
          <a:xfrm>
            <a:off x="3537018" y="4115878"/>
            <a:ext cx="1984897" cy="54654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Task Definition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0429E29-C32F-45B7-8DBE-2B797EFC23D6}"/>
              </a:ext>
            </a:extLst>
          </p:cNvPr>
          <p:cNvSpPr/>
          <p:nvPr/>
        </p:nvSpPr>
        <p:spPr bwMode="auto">
          <a:xfrm>
            <a:off x="3673078" y="4818512"/>
            <a:ext cx="1729002" cy="554793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 charset="0"/>
                <a:cs typeface="Arial"/>
              </a:rPr>
              <a:t>Progress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CF9FFBF4-C78A-43E9-8220-5BA0A59AE8F3}"/>
              </a:ext>
            </a:extLst>
          </p:cNvPr>
          <p:cNvSpPr/>
          <p:nvPr/>
        </p:nvSpPr>
        <p:spPr bwMode="auto">
          <a:xfrm>
            <a:off x="3665101" y="5529400"/>
            <a:ext cx="1729002" cy="554793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Outlook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357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1733405" cy="54681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err="1">
                <a:latin typeface="Arial"/>
                <a:cs typeface="Arial"/>
              </a:rPr>
              <a:t>Introduction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1733266" cy="546401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Motivation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3268639" cy="54654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Background &amp; </a:t>
            </a:r>
            <a:r>
              <a:rPr lang="de-DE" dirty="0" err="1">
                <a:latin typeface="Arial"/>
                <a:cs typeface="Arial"/>
              </a:rPr>
              <a:t>Related</a:t>
            </a:r>
            <a:r>
              <a:rPr lang="de-DE" dirty="0">
                <a:latin typeface="Arial"/>
                <a:cs typeface="Arial"/>
              </a:rPr>
              <a:t> Work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1984897" cy="54654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Task Definition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1729002" cy="554793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 charset="0"/>
                <a:cs typeface="Arial"/>
              </a:rPr>
              <a:t>Progress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1729002" cy="554793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Outlook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E1756D60-9339-4F3D-AB40-B8F7885F88E1}"/>
              </a:ext>
            </a:extLst>
          </p:cNvPr>
          <p:cNvCxnSpPr/>
          <p:nvPr/>
        </p:nvCxnSpPr>
        <p:spPr bwMode="auto">
          <a:xfrm flipV="1">
            <a:off x="310302" y="3844936"/>
            <a:ext cx="8494511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F12D73A3-B253-458E-9139-0952572F1778}"/>
              </a:ext>
            </a:extLst>
          </p:cNvPr>
          <p:cNvSpPr txBox="1"/>
          <p:nvPr/>
        </p:nvSpPr>
        <p:spPr>
          <a:xfrm>
            <a:off x="4359906" y="2420520"/>
            <a:ext cx="3246615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solidFill>
                  <a:schemeClr val="tx1"/>
                </a:solidFill>
                <a:latin typeface="Arial"/>
                <a:cs typeface="Arial"/>
              </a:rPr>
              <a:t>Context of the thesis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4B1C238-D9F5-441A-B2BF-E7F92390506C}"/>
              </a:ext>
            </a:extLst>
          </p:cNvPr>
          <p:cNvSpPr txBox="1"/>
          <p:nvPr/>
        </p:nvSpPr>
        <p:spPr>
          <a:xfrm>
            <a:off x="4359905" y="4921090"/>
            <a:ext cx="3353900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solidFill>
                  <a:schemeClr val="tx1"/>
                </a:solidFill>
                <a:latin typeface="Arial"/>
                <a:cs typeface="Arial"/>
              </a:rPr>
              <a:t>Content of the thesis</a:t>
            </a:r>
            <a:endParaRPr lang="de-DE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Introduction I</a:t>
            </a:r>
            <a:endParaRPr lang="en-US" dirty="0">
              <a:cs typeface="Arial"/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B&amp;R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179070" indent="-179070"/>
            <a:r>
              <a:rPr lang="en-US" dirty="0">
                <a:ea typeface="+mn-lt"/>
                <a:cs typeface="+mn-lt"/>
              </a:rPr>
              <a:t>Neural Networks</a:t>
            </a:r>
            <a:endParaRPr lang="de-DE" dirty="0"/>
          </a:p>
          <a:p>
            <a:pPr marL="513080" lvl="1" indent="-342900"/>
            <a:r>
              <a:rPr lang="en-US" dirty="0">
                <a:ea typeface="+mn-lt"/>
                <a:cs typeface="+mn-lt"/>
              </a:rPr>
              <a:t>Successful</a:t>
            </a:r>
            <a:endParaRPr lang="en-US" dirty="0">
              <a:cs typeface="Arial"/>
            </a:endParaRPr>
          </a:p>
          <a:p>
            <a:pPr marL="513080" lvl="1" indent="-342900"/>
            <a:r>
              <a:rPr lang="en-US" dirty="0">
                <a:ea typeface="+mn-lt"/>
                <a:cs typeface="+mn-lt"/>
              </a:rPr>
              <a:t>Computationally expensive</a:t>
            </a:r>
          </a:p>
          <a:p>
            <a:pPr marL="513080" lvl="1" indent="-342900"/>
            <a:r>
              <a:rPr lang="en-US" dirty="0">
                <a:ea typeface="+mn-lt"/>
                <a:cs typeface="+mn-lt"/>
              </a:rPr>
              <a:t>In Execution (due to many weights)</a:t>
            </a:r>
          </a:p>
          <a:p>
            <a:pPr marL="701675" lvl="2" indent="-285750"/>
            <a:r>
              <a:rPr lang="en-US" dirty="0">
                <a:ea typeface="+mn-lt"/>
                <a:cs typeface="+mn-lt"/>
              </a:rPr>
              <a:t>Even more so in training</a:t>
            </a:r>
            <a:endParaRPr lang="en-US" dirty="0">
              <a:cs typeface="Arial"/>
            </a:endParaRPr>
          </a:p>
          <a:p>
            <a:pPr marL="179070" indent="0"/>
            <a:endParaRPr lang="en-US" sz="3800" b="0" dirty="0">
              <a:cs typeface="Arial"/>
            </a:endParaRPr>
          </a:p>
          <a:p>
            <a:pPr marL="0" indent="0"/>
            <a:r>
              <a:rPr lang="en-US" dirty="0">
                <a:cs typeface="Arial"/>
              </a:rPr>
              <a:t>Lottery Ticket Hypothesis</a:t>
            </a:r>
            <a:endParaRPr lang="en-US" sz="1800" b="0" dirty="0">
              <a:cs typeface="Arial"/>
            </a:endParaRPr>
          </a:p>
          <a:p>
            <a:pPr marL="474345" lvl="2" indent="-285750"/>
            <a:r>
              <a:rPr lang="en-US" b="0" dirty="0">
                <a:cs typeface="Arial"/>
              </a:rPr>
              <a:t>Many networks in use atm are overloaded (too many weights)</a:t>
            </a:r>
          </a:p>
          <a:p>
            <a:pPr marL="455930" lvl="1" indent="-285750"/>
            <a:r>
              <a:rPr lang="en-US" dirty="0">
                <a:cs typeface="Arial"/>
              </a:rPr>
              <a:t>From the moment of initialization there are smaller subnetworks that perform similar given the same amount of training</a:t>
            </a:r>
          </a:p>
          <a:p>
            <a:pPr marL="455930" lvl="1" indent="-285750"/>
            <a:r>
              <a:rPr lang="en-US" dirty="0">
                <a:cs typeface="Arial"/>
              </a:rPr>
              <a:t>These subnetworks can be deduced from the weights of the main network after it has concluded its training</a:t>
            </a:r>
            <a:endParaRPr lang="en-US">
              <a:cs typeface="Arial"/>
            </a:endParaRPr>
          </a:p>
          <a:p>
            <a:pPr lvl="1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353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Motivation I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B&amp;R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179070" indent="-179070"/>
            <a:r>
              <a:rPr lang="en-US" dirty="0">
                <a:cs typeface="Arial"/>
              </a:rPr>
              <a:t>Executability</a:t>
            </a:r>
          </a:p>
          <a:p>
            <a:pPr marL="513080" lvl="1" indent="-342900"/>
            <a:r>
              <a:rPr lang="en-US" dirty="0">
                <a:ea typeface="+mn-lt"/>
                <a:cs typeface="+mn-lt"/>
              </a:rPr>
              <a:t>During Use</a:t>
            </a:r>
            <a:endParaRPr lang="en-US" dirty="0">
              <a:cs typeface="Arial"/>
            </a:endParaRPr>
          </a:p>
          <a:p>
            <a:pPr marL="179070" indent="0"/>
            <a:endParaRPr lang="en-US" sz="3800" b="0" dirty="0">
              <a:cs typeface="Arial"/>
            </a:endParaRPr>
          </a:p>
          <a:p>
            <a:pPr marL="0" indent="0"/>
            <a:r>
              <a:rPr lang="en-US" dirty="0">
                <a:cs typeface="Arial"/>
              </a:rPr>
              <a:t>Trainability</a:t>
            </a:r>
            <a:endParaRPr lang="en-US" sz="1800" b="0" dirty="0">
              <a:cs typeface="Arial"/>
            </a:endParaRPr>
          </a:p>
          <a:p>
            <a:pPr marL="474345" lvl="2" indent="-285750"/>
            <a:r>
              <a:rPr lang="en-US" dirty="0">
                <a:cs typeface="Arial"/>
              </a:rPr>
              <a:t>During Development</a:t>
            </a: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05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Background I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B&amp;R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0" indent="0"/>
            <a:r>
              <a:rPr lang="en-US" dirty="0">
                <a:cs typeface="Arial"/>
              </a:rPr>
              <a:t> Feed-forward Neural Networks</a:t>
            </a:r>
            <a:endParaRPr lang="de-DE" dirty="0"/>
          </a:p>
          <a:p>
            <a:pPr marL="513080" lvl="1" indent="-342900"/>
            <a:r>
              <a:rPr lang="en-US" dirty="0">
                <a:ea typeface="+mn-lt"/>
                <a:cs typeface="+mn-lt"/>
              </a:rPr>
              <a:t>...</a:t>
            </a:r>
            <a:endParaRPr lang="en-US" dirty="0"/>
          </a:p>
          <a:p>
            <a:pPr marL="179070" indent="-179070"/>
            <a:endParaRPr lang="en-US" dirty="0">
              <a:cs typeface="Arial"/>
            </a:endParaRPr>
          </a:p>
          <a:p>
            <a:pPr marL="179070" indent="-179070"/>
            <a:endParaRPr lang="en-US" dirty="0">
              <a:cs typeface="Arial"/>
            </a:endParaRPr>
          </a:p>
          <a:p>
            <a:pPr marL="179070" indent="-179070"/>
            <a:r>
              <a:rPr lang="en-US" dirty="0">
                <a:ea typeface="+mn-lt"/>
                <a:cs typeface="+mn-lt"/>
              </a:rPr>
              <a:t>Convolutional Neural Networks</a:t>
            </a:r>
            <a:endParaRPr lang="en-US" b="0" dirty="0">
              <a:ea typeface="+mn-lt"/>
              <a:cs typeface="+mn-lt"/>
            </a:endParaRPr>
          </a:p>
          <a:p>
            <a:pPr marL="513080" lvl="1" indent="-342900">
              <a:buFont typeface="Wingdings"/>
            </a:pPr>
            <a:r>
              <a:rPr lang="en-US" sz="2000" dirty="0">
                <a:cs typeface="Arial"/>
              </a:rPr>
              <a:t>...</a:t>
            </a:r>
            <a:endParaRPr lang="en-US" sz="2000" dirty="0">
              <a:ea typeface="+mn-lt"/>
              <a:cs typeface="+mn-lt"/>
            </a:endParaRPr>
          </a:p>
          <a:p>
            <a:pPr marL="179070" indent="0"/>
            <a:endParaRPr lang="en-US" b="0" dirty="0">
              <a:ea typeface="+mn-lt"/>
              <a:cs typeface="+mn-lt"/>
            </a:endParaRPr>
          </a:p>
          <a:p>
            <a:pPr marL="179070" indent="0"/>
            <a:endParaRPr lang="en-US" b="0" dirty="0">
              <a:ea typeface="+mn-lt"/>
              <a:cs typeface="+mn-lt"/>
            </a:endParaRPr>
          </a:p>
          <a:p>
            <a:pPr marL="0" indent="0"/>
            <a:r>
              <a:rPr lang="en-US" dirty="0">
                <a:ea typeface="+mn-lt"/>
                <a:cs typeface="+mn-lt"/>
              </a:rPr>
              <a:t>Image Classification</a:t>
            </a:r>
            <a:endParaRPr lang="en-US" b="0" dirty="0">
              <a:ea typeface="+mn-lt"/>
              <a:cs typeface="+mn-lt"/>
            </a:endParaRPr>
          </a:p>
          <a:p>
            <a:pPr marL="474345" lvl="2" indent="-285750">
              <a:buFont typeface="Wingdings"/>
            </a:pPr>
            <a:r>
              <a:rPr lang="en-US" sz="2000" dirty="0">
                <a:ea typeface="+mn-lt"/>
                <a:cs typeface="+mn-lt"/>
              </a:rPr>
              <a:t>...</a:t>
            </a:r>
            <a:br>
              <a:rPr lang="en-US" dirty="0"/>
            </a:br>
            <a:endParaRPr lang="en-US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016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I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B&amp;R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0" indent="0"/>
            <a:r>
              <a:rPr lang="en-US" dirty="0">
                <a:cs typeface="Arial"/>
              </a:rPr>
              <a:t> Pruning</a:t>
            </a:r>
            <a:endParaRPr lang="de-DE" dirty="0"/>
          </a:p>
          <a:p>
            <a:pPr marL="513080" lvl="1" indent="-342900"/>
            <a:r>
              <a:rPr lang="en-US" dirty="0">
                <a:ea typeface="+mn-lt"/>
                <a:cs typeface="+mn-lt"/>
              </a:rPr>
              <a:t>...</a:t>
            </a:r>
            <a:endParaRPr lang="en-US" dirty="0"/>
          </a:p>
          <a:p>
            <a:pPr marL="179070" indent="-179070"/>
            <a:endParaRPr lang="en-US" dirty="0">
              <a:cs typeface="Arial"/>
            </a:endParaRPr>
          </a:p>
          <a:p>
            <a:pPr marL="179070" indent="-179070"/>
            <a:endParaRPr lang="en-US" dirty="0">
              <a:cs typeface="Arial"/>
            </a:endParaRPr>
          </a:p>
          <a:p>
            <a:pPr marL="179070" indent="-179070"/>
            <a:r>
              <a:rPr lang="en-US" dirty="0">
                <a:ea typeface="+mn-lt"/>
                <a:cs typeface="+mn-lt"/>
              </a:rPr>
              <a:t>Network </a:t>
            </a:r>
            <a:r>
              <a:rPr lang="en-US" dirty="0" err="1">
                <a:ea typeface="+mn-lt"/>
                <a:cs typeface="+mn-lt"/>
              </a:rPr>
              <a:t>Arichtecture</a:t>
            </a:r>
            <a:endParaRPr lang="en-US" b="0" dirty="0" err="1">
              <a:ea typeface="+mn-lt"/>
              <a:cs typeface="+mn-lt"/>
            </a:endParaRPr>
          </a:p>
          <a:p>
            <a:pPr marL="513080" lvl="1" indent="-342900">
              <a:buFont typeface="Wingdings"/>
            </a:pPr>
            <a:r>
              <a:rPr lang="en-US" sz="2000" dirty="0">
                <a:cs typeface="Arial"/>
              </a:rPr>
              <a:t>...</a:t>
            </a:r>
            <a:endParaRPr lang="en-US" sz="2000" dirty="0">
              <a:ea typeface="+mn-lt"/>
              <a:cs typeface="+mn-lt"/>
            </a:endParaRPr>
          </a:p>
          <a:p>
            <a:pPr marL="179070" indent="0"/>
            <a:endParaRPr lang="en-US" b="0" dirty="0">
              <a:ea typeface="+mn-lt"/>
              <a:cs typeface="+mn-lt"/>
            </a:endParaRPr>
          </a:p>
          <a:p>
            <a:pPr marL="179070" indent="0"/>
            <a:endParaRPr lang="en-US" b="0" dirty="0">
              <a:ea typeface="+mn-lt"/>
              <a:cs typeface="+mn-lt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077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Task I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B&amp;R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0" indent="0"/>
            <a:r>
              <a:rPr lang="en-US" dirty="0">
                <a:cs typeface="Arial"/>
              </a:rPr>
              <a:t> Reproduction</a:t>
            </a:r>
            <a:endParaRPr lang="de-DE" dirty="0"/>
          </a:p>
          <a:p>
            <a:pPr marL="513080" lvl="1" indent="-342900"/>
            <a:r>
              <a:rPr lang="en-US" dirty="0">
                <a:ea typeface="+mn-lt"/>
                <a:cs typeface="+mn-lt"/>
              </a:rPr>
              <a:t>On MNIST</a:t>
            </a:r>
            <a:endParaRPr lang="en-US" dirty="0" err="1"/>
          </a:p>
          <a:p>
            <a:pPr marL="179070" indent="-179070"/>
            <a:endParaRPr lang="en-US" dirty="0">
              <a:cs typeface="Arial"/>
            </a:endParaRPr>
          </a:p>
          <a:p>
            <a:pPr marL="179070" indent="-179070"/>
            <a:endParaRPr lang="en-US" dirty="0">
              <a:cs typeface="Arial"/>
            </a:endParaRPr>
          </a:p>
          <a:p>
            <a:pPr marL="179070" indent="-179070"/>
            <a:r>
              <a:rPr lang="en-US" dirty="0">
                <a:ea typeface="+mn-lt"/>
                <a:cs typeface="+mn-lt"/>
              </a:rPr>
              <a:t>Transfer</a:t>
            </a:r>
          </a:p>
          <a:p>
            <a:pPr marL="513080" lvl="1" indent="-342900">
              <a:buFont typeface="Wingdings"/>
            </a:pPr>
            <a:r>
              <a:rPr lang="en-US" sz="2000" dirty="0">
                <a:cs typeface="Arial"/>
              </a:rPr>
              <a:t>To Reuters-???</a:t>
            </a:r>
            <a:endParaRPr lang="en-US" sz="2000" dirty="0">
              <a:ea typeface="+mn-lt"/>
              <a:cs typeface="+mn-lt"/>
            </a:endParaRPr>
          </a:p>
          <a:p>
            <a:pPr marL="513080" lvl="1" indent="-34290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Find Sensible model in using FFNN or CNN</a:t>
            </a:r>
            <a:endParaRPr lang="en-US" b="0" dirty="0">
              <a:ea typeface="+mn-lt"/>
              <a:cs typeface="+mn-lt"/>
            </a:endParaRPr>
          </a:p>
          <a:p>
            <a:pPr marL="179070" indent="0"/>
            <a:endParaRPr lang="en-US" b="0" dirty="0">
              <a:ea typeface="+mn-lt"/>
              <a:cs typeface="+mn-lt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800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Progress I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B&amp;R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179070" indent="-179070"/>
            <a:r>
              <a:rPr lang="en-US" dirty="0">
                <a:ea typeface="+mn-lt"/>
                <a:cs typeface="+mn-lt"/>
              </a:rPr>
              <a:t>Python-project</a:t>
            </a:r>
            <a:endParaRPr lang="de-DE" b="0" dirty="0">
              <a:ea typeface="+mn-lt"/>
              <a:cs typeface="+mn-lt"/>
            </a:endParaRPr>
          </a:p>
          <a:p>
            <a:pPr marL="513080" lvl="1" indent="-34290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Data-flow</a:t>
            </a:r>
          </a:p>
          <a:p>
            <a:pPr marL="513080" lvl="1" indent="-342900">
              <a:buFont typeface="Wingdings,Sans-Serif"/>
              <a:buChar char="§"/>
            </a:pPr>
            <a:r>
              <a:rPr lang="en-US" dirty="0">
                <a:ea typeface="+mn-lt"/>
                <a:cs typeface="+mn-lt"/>
              </a:rPr>
              <a:t>Find Sensible model in using FFNN or CNN</a:t>
            </a:r>
            <a:endParaRPr lang="en-US" dirty="0"/>
          </a:p>
          <a:p>
            <a:pPr marL="179070" indent="-179070"/>
            <a:endParaRPr lang="en-US" dirty="0">
              <a:ea typeface="+mn-lt"/>
              <a:cs typeface="+mn-lt"/>
            </a:endParaRPr>
          </a:p>
          <a:p>
            <a:pPr marL="179070" indent="-179070"/>
            <a:endParaRPr lang="en-US" dirty="0">
              <a:ea typeface="+mn-lt"/>
              <a:cs typeface="+mn-lt"/>
            </a:endParaRPr>
          </a:p>
          <a:p>
            <a:pPr marL="179070" indent="-179070"/>
            <a:r>
              <a:rPr lang="en-US" dirty="0">
                <a:ea typeface="+mn-lt"/>
                <a:cs typeface="+mn-lt"/>
              </a:rPr>
              <a:t>Experiments</a:t>
            </a:r>
            <a:endParaRPr lang="de-DE" dirty="0"/>
          </a:p>
          <a:p>
            <a:pPr marL="513080" lvl="1" indent="-342900">
              <a:buFont typeface="Wingdings"/>
            </a:pPr>
            <a:r>
              <a:rPr lang="en-US" sz="2000" dirty="0">
                <a:cs typeface="Arial"/>
              </a:rPr>
              <a:t>...</a:t>
            </a:r>
            <a:endParaRPr lang="en-US" sz="2000" dirty="0">
              <a:ea typeface="+mn-lt"/>
              <a:cs typeface="+mn-lt"/>
            </a:endParaRPr>
          </a:p>
          <a:p>
            <a:pPr marL="513080" lvl="1" indent="-34290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...</a:t>
            </a:r>
            <a:endParaRPr lang="en-US" b="0" dirty="0">
              <a:ea typeface="+mn-lt"/>
              <a:cs typeface="+mn-lt"/>
            </a:endParaRPr>
          </a:p>
          <a:p>
            <a:pPr marL="179070" indent="0"/>
            <a:endParaRPr lang="en-US" b="0" dirty="0">
              <a:ea typeface="+mn-lt"/>
              <a:cs typeface="+mn-lt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5328803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</Words>
  <Application>Microsoft Office PowerPoint</Application>
  <PresentationFormat>Bildschirmpräsentation (4:3)</PresentationFormat>
  <Paragraphs>22</Paragraphs>
  <Slides>11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1_H0</vt:lpstr>
      <vt:lpstr>Seamless …….</vt:lpstr>
      <vt:lpstr>Structure</vt:lpstr>
      <vt:lpstr>Structure</vt:lpstr>
      <vt:lpstr>Introduction I</vt:lpstr>
      <vt:lpstr>Motivation I</vt:lpstr>
      <vt:lpstr>Background I</vt:lpstr>
      <vt:lpstr>Related Work I</vt:lpstr>
      <vt:lpstr>Task I</vt:lpstr>
      <vt:lpstr>Progress I</vt:lpstr>
      <vt:lpstr>Progress I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CGR</cp:lastModifiedBy>
  <cp:revision>735</cp:revision>
  <dcterms:modified xsi:type="dcterms:W3CDTF">2019-11-06T18:15:33Z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