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2" r:id="rId1"/>
  </p:sldMasterIdLst>
  <p:notesMasterIdLst>
    <p:notesMasterId r:id="rId27"/>
  </p:notesMasterIdLst>
  <p:handoutMasterIdLst>
    <p:handoutMasterId r:id="rId28"/>
  </p:handoutMasterIdLst>
  <p:sldIdLst>
    <p:sldId id="325" r:id="rId2"/>
    <p:sldId id="330" r:id="rId3"/>
    <p:sldId id="328" r:id="rId4"/>
    <p:sldId id="332" r:id="rId5"/>
    <p:sldId id="333" r:id="rId6"/>
    <p:sldId id="334" r:id="rId7"/>
    <p:sldId id="345" r:id="rId8"/>
    <p:sldId id="346" r:id="rId9"/>
    <p:sldId id="347" r:id="rId10"/>
    <p:sldId id="353" r:id="rId11"/>
    <p:sldId id="355" r:id="rId12"/>
    <p:sldId id="356" r:id="rId13"/>
    <p:sldId id="348" r:id="rId14"/>
    <p:sldId id="350" r:id="rId15"/>
    <p:sldId id="349" r:id="rId16"/>
    <p:sldId id="351" r:id="rId17"/>
    <p:sldId id="340" r:id="rId18"/>
    <p:sldId id="342" r:id="rId19"/>
    <p:sldId id="344" r:id="rId20"/>
    <p:sldId id="357" r:id="rId21"/>
    <p:sldId id="335" r:id="rId22"/>
    <p:sldId id="336" r:id="rId23"/>
    <p:sldId id="337" r:id="rId24"/>
    <p:sldId id="338" r:id="rId25"/>
    <p:sldId id="324" r:id="rId26"/>
  </p:sldIdLst>
  <p:sldSz cx="9144000" cy="6858000" type="screen4x3"/>
  <p:notesSz cx="6858000" cy="9947275"/>
  <p:defaultTextStyle>
    <a:defPPr>
      <a:defRPr lang="en-GB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99"/>
    <a:srgbClr val="FFFF66"/>
    <a:srgbClr val="FF0000"/>
    <a:srgbClr val="CC0000"/>
    <a:srgbClr val="173800"/>
    <a:srgbClr val="1D387B"/>
    <a:srgbClr val="FF6600"/>
    <a:srgbClr val="DED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1B646C-1360-45BE-B719-CF0CA13F3AF2}" v="147" dt="2019-11-12T21:59:52.624"/>
    <p1510:client id="{59AF5A75-36AC-4CD0-8CF9-A8DC30ED76A0}" v="276" dt="2019-11-06T17:44:37.859"/>
    <p1510:client id="{63C24E5F-97D2-43E6-8882-599957C6E18C}" v="721" dt="2019-11-06T12:06:05.934"/>
    <p1510:client id="{690F3489-3645-4E56-AA36-3F584530E4C3}" v="407" dt="2019-11-12T21:50:32.575"/>
    <p1510:client id="{EF2302C2-DCD4-4F1D-AFCC-1F309A795D5C}" v="263" dt="2019-11-08T17:40:16.684"/>
    <p1510:client id="{F3A82E5E-8271-4D25-8261-A4895680E06C}" v="319" dt="2019-11-06T18:10:12.2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67" autoAdjust="0"/>
    <p:restoredTop sz="97834" autoAdjust="0"/>
  </p:normalViewPr>
  <p:slideViewPr>
    <p:cSldViewPr>
      <p:cViewPr varScale="1">
        <p:scale>
          <a:sx n="115" d="100"/>
          <a:sy n="115" d="100"/>
        </p:scale>
        <p:origin x="-1848" y="-114"/>
      </p:cViewPr>
      <p:guideLst>
        <p:guide orient="horz" pos="400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1709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880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44880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fld id="{1EC7983B-75C3-4741-8AD0-E1E0878B8A54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32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1"/>
          <p:cNvSpPr>
            <a:spLocks noChangeArrowheads="1"/>
          </p:cNvSpPr>
          <p:nvPr/>
        </p:nvSpPr>
        <p:spPr bwMode="auto">
          <a:xfrm>
            <a:off x="0" y="0"/>
            <a:ext cx="6858000" cy="994727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463" y="392113"/>
            <a:ext cx="935037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88913" y="9447213"/>
            <a:ext cx="1617662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50"/>
              </a:lnSpc>
              <a:buFont typeface="Stafford" pitchFamily="2" charset="0"/>
              <a:buNone/>
              <a:tabLst>
                <a:tab pos="723900" algn="l"/>
                <a:tab pos="14478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November 19, 2007</a:t>
            </a:r>
          </a:p>
        </p:txBody>
      </p:sp>
      <p:sp>
        <p:nvSpPr>
          <p:cNvPr id="614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92213" y="1004888"/>
            <a:ext cx="4452937" cy="33385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0500" y="4660900"/>
            <a:ext cx="6475413" cy="465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08163" y="9447213"/>
            <a:ext cx="410368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50"/>
              </a:lnSpc>
              <a:buFont typeface="Stafford" pitchFamily="2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5913438" y="9447213"/>
            <a:ext cx="94138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50"/>
              </a:lnSpc>
              <a:buFont typeface="Stafford" pitchFamily="2" charset="0"/>
              <a:buNone/>
              <a:tabLst>
                <a:tab pos="7239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|  </a:t>
            </a:r>
            <a:fld id="{92C156F3-6C7D-4C62-B24F-CEC351458306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  <p:sp>
        <p:nvSpPr>
          <p:cNvPr id="6153" name="Rectangle 8"/>
          <p:cNvSpPr>
            <a:spLocks noChangeArrowheads="1"/>
          </p:cNvSpPr>
          <p:nvPr/>
        </p:nvSpPr>
        <p:spPr bwMode="auto">
          <a:xfrm>
            <a:off x="190500" y="420688"/>
            <a:ext cx="5403850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13400" tIns="0" rIns="0" bIns="0" anchor="ctr"/>
          <a:lstStyle/>
          <a:p>
            <a:pPr algn="l">
              <a:lnSpc>
                <a:spcPts val="1350"/>
              </a:lnSpc>
              <a:buFont typeface="Stafford" pitchFamily="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de-DE" sz="1100" b="1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6154" name="Rectangle 9"/>
          <p:cNvSpPr>
            <a:spLocks noChangeArrowheads="1"/>
          </p:cNvSpPr>
          <p:nvPr/>
        </p:nvSpPr>
        <p:spPr bwMode="auto">
          <a:xfrm>
            <a:off x="190500" y="195263"/>
            <a:ext cx="6478588" cy="157162"/>
          </a:xfrm>
          <a:prstGeom prst="rect">
            <a:avLst/>
          </a:prstGeom>
          <a:solidFill>
            <a:srgbClr val="B5B5B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6155" name="Line 10"/>
          <p:cNvSpPr>
            <a:spLocks noChangeShapeType="1"/>
          </p:cNvSpPr>
          <p:nvPr/>
        </p:nvSpPr>
        <p:spPr bwMode="auto">
          <a:xfrm>
            <a:off x="190500" y="392113"/>
            <a:ext cx="6478588" cy="1587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6" name="Line 11"/>
          <p:cNvSpPr>
            <a:spLocks noChangeShapeType="1"/>
          </p:cNvSpPr>
          <p:nvPr/>
        </p:nvSpPr>
        <p:spPr bwMode="auto">
          <a:xfrm>
            <a:off x="190500" y="850900"/>
            <a:ext cx="64785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7" name="Line 12"/>
          <p:cNvSpPr>
            <a:spLocks noChangeShapeType="1"/>
          </p:cNvSpPr>
          <p:nvPr/>
        </p:nvSpPr>
        <p:spPr bwMode="auto">
          <a:xfrm>
            <a:off x="190500" y="9447213"/>
            <a:ext cx="64785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8" name="Line 13"/>
          <p:cNvSpPr>
            <a:spLocks noChangeShapeType="1"/>
          </p:cNvSpPr>
          <p:nvPr/>
        </p:nvSpPr>
        <p:spPr bwMode="auto">
          <a:xfrm>
            <a:off x="188913" y="4462463"/>
            <a:ext cx="6478587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0397197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7171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717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>
                <a:solidFill>
                  <a:srgbClr val="000000"/>
                </a:solidFill>
                <a:latin typeface="Stafford" pitchFamily="2" charset="0"/>
              </a:rPr>
              <a:t>|  </a:t>
            </a:r>
            <a:fld id="{182A058B-C42E-403D-AC0C-8E31B078BE7A}" type="slidenum">
              <a:rPr lang="en-GB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</a:t>
            </a:fld>
            <a:endParaRPr lang="en-GB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71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1006475"/>
            <a:ext cx="4449763" cy="3336925"/>
          </a:xfrm>
          <a:ln/>
        </p:spPr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" y="4659313"/>
            <a:ext cx="6475413" cy="4657725"/>
          </a:xfrm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B5B5B5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" name="Text Box 11"/>
          <p:cNvSpPr txBox="1">
            <a:spLocks noChangeArrowheads="1"/>
          </p:cNvSpPr>
          <p:nvPr userDrawn="1"/>
        </p:nvSpPr>
        <p:spPr bwMode="auto">
          <a:xfrm>
            <a:off x="250825" y="6642100"/>
            <a:ext cx="7559675" cy="21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>
                <a:solidFill>
                  <a:schemeClr val="folHlink"/>
                </a:solidFill>
              </a:rPr>
              <a:t>© author(s) of these slides including research results from the KOM research network and TU Darmstadt; otherwise it is specified at the respective slide</a:t>
            </a:r>
          </a:p>
        </p:txBody>
      </p:sp>
      <p:sp>
        <p:nvSpPr>
          <p:cNvPr id="11" name="Line 12"/>
          <p:cNvSpPr>
            <a:spLocks noChangeShapeType="1"/>
          </p:cNvSpPr>
          <p:nvPr userDrawn="1"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6948488" y="6524625"/>
            <a:ext cx="1944687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ct val="100000"/>
              </a:lnSpc>
              <a:buClrTx/>
              <a:buSzTx/>
              <a:buFontTx/>
              <a:buNone/>
            </a:pPr>
            <a:fld id="{B8B5FDB6-3EA0-4704-AFA4-457E235F2A5B}" type="datetime5">
              <a:rPr lang="en-US" sz="1000" smtClean="0">
                <a:solidFill>
                  <a:schemeClr val="tx1"/>
                </a:solidFill>
              </a:rPr>
              <a:t>12-Nov-19</a:t>
            </a:fld>
            <a:endParaRPr lang="de-DE" sz="1000" dirty="0">
              <a:solidFill>
                <a:schemeClr val="tx1"/>
              </a:solidFill>
            </a:endParaRPr>
          </a:p>
        </p:txBody>
      </p:sp>
      <p:pic>
        <p:nvPicPr>
          <p:cNvPr id="13" name="Picture 18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4388" y="692150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0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Mastertitelformat bearbeiten</a:t>
            </a:r>
          </a:p>
        </p:txBody>
      </p:sp>
      <p:sp>
        <p:nvSpPr>
          <p:cNvPr id="15360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Master-Untertitelformat bearbeiten</a:t>
            </a:r>
          </a:p>
        </p:txBody>
      </p:sp>
      <p:sp>
        <p:nvSpPr>
          <p:cNvPr id="20" name="Text Box 10"/>
          <p:cNvSpPr txBox="1">
            <a:spLocks noChangeArrowheads="1"/>
          </p:cNvSpPr>
          <p:nvPr userDrawn="1"/>
        </p:nvSpPr>
        <p:spPr bwMode="auto">
          <a:xfrm>
            <a:off x="5076825" y="6021388"/>
            <a:ext cx="3816350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dirty="0">
                <a:solidFill>
                  <a:schemeClr val="tx1"/>
                </a:solidFill>
              </a:rPr>
              <a:t>Prof. Dr.-Ing. Ralf Steinmetz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dirty="0">
                <a:solidFill>
                  <a:schemeClr val="tx1"/>
                </a:solidFill>
              </a:rPr>
              <a:t>KOM - Multimedia Communications Lab</a:t>
            </a:r>
          </a:p>
        </p:txBody>
      </p:sp>
      <p:sp>
        <p:nvSpPr>
          <p:cNvPr id="14" name="Text Box 11"/>
          <p:cNvSpPr txBox="1">
            <a:spLocks noChangeArrowheads="1"/>
          </p:cNvSpPr>
          <p:nvPr userDrawn="1"/>
        </p:nvSpPr>
        <p:spPr bwMode="auto">
          <a:xfrm>
            <a:off x="7596336" y="6640375"/>
            <a:ext cx="1397293" cy="21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>
                <a:solidFill>
                  <a:schemeClr val="folHlink"/>
                </a:solidFill>
              </a:rPr>
              <a:t>Template</a:t>
            </a:r>
            <a:r>
              <a:rPr lang="en-US" sz="800" baseline="0" dirty="0">
                <a:solidFill>
                  <a:schemeClr val="folHlink"/>
                </a:solidFill>
              </a:rPr>
              <a:t> all v.3.4</a:t>
            </a:r>
            <a:endParaRPr lang="en-US" sz="800" dirty="0">
              <a:solidFill>
                <a:schemeClr val="folHlink"/>
              </a:solidFill>
            </a:endParaRPr>
          </a:p>
        </p:txBody>
      </p:sp>
      <p:sp>
        <p:nvSpPr>
          <p:cNvPr id="2" name="filename"/>
          <p:cNvSpPr txBox="1"/>
          <p:nvPr userDrawn="1"/>
        </p:nvSpPr>
        <p:spPr>
          <a:xfrm>
            <a:off x="254000" y="6477000"/>
            <a:ext cx="7620000" cy="23544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</a:rPr>
              <a:t>PPT-for-all___v.3.4_office2010___2012.09.10.pptx</a:t>
            </a:r>
          </a:p>
        </p:txBody>
      </p:sp>
    </p:spTree>
    <p:extLst>
      <p:ext uri="{BB962C8B-B14F-4D97-AF65-F5344CB8AC3E}">
        <p14:creationId xmlns:p14="http://schemas.microsoft.com/office/powerpoint/2010/main" val="238127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535113"/>
            <a:ext cx="4245868" cy="63976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2174874"/>
            <a:ext cx="4245868" cy="427846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247455" cy="63976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247455" cy="427846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5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1484784"/>
            <a:ext cx="5317430" cy="496855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6" name="Inhaltsplatzhalter 2"/>
          <p:cNvSpPr>
            <a:spLocks noGrp="1"/>
          </p:cNvSpPr>
          <p:nvPr>
            <p:ph idx="11"/>
          </p:nvPr>
        </p:nvSpPr>
        <p:spPr>
          <a:xfrm>
            <a:off x="262682" y="1484784"/>
            <a:ext cx="3229198" cy="496855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239414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54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46613" y="1484313"/>
            <a:ext cx="4244975" cy="2408237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646613" y="4044950"/>
            <a:ext cx="4244975" cy="2408238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48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extplatzhalter 2"/>
          <p:cNvSpPr>
            <a:spLocks noGrp="1"/>
          </p:cNvSpPr>
          <p:nvPr>
            <p:ph type="body" sz="half" idx="11"/>
          </p:nvPr>
        </p:nvSpPr>
        <p:spPr>
          <a:xfrm>
            <a:off x="250825" y="4005064"/>
            <a:ext cx="4243388" cy="2448124"/>
          </a:xfrm>
        </p:spPr>
        <p:txBody>
          <a:bodyPr anchor="b" anchorCtr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Inhaltsplatzhalter 3"/>
          <p:cNvSpPr>
            <a:spLocks noGrp="1"/>
          </p:cNvSpPr>
          <p:nvPr>
            <p:ph sz="half" idx="2"/>
          </p:nvPr>
        </p:nvSpPr>
        <p:spPr>
          <a:xfrm>
            <a:off x="4646613" y="4005064"/>
            <a:ext cx="4244975" cy="2448124"/>
          </a:xfrm>
        </p:spPr>
        <p:txBody>
          <a:bodyPr anchor="b" anchorCtr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152162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42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08304" y="1484784"/>
            <a:ext cx="1583284" cy="4968404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1484784"/>
            <a:ext cx="6985471" cy="4968404"/>
          </a:xfrm>
        </p:spPr>
        <p:txBody>
          <a:bodyPr vert="eaVert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40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7142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9541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0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77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22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7699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02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2953023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Inhaltsplatzhalter 2"/>
          <p:cNvSpPr>
            <a:spLocks noGrp="1"/>
          </p:cNvSpPr>
          <p:nvPr>
            <p:ph sz="half" idx="11"/>
          </p:nvPr>
        </p:nvSpPr>
        <p:spPr>
          <a:xfrm>
            <a:off x="3203848" y="1484784"/>
            <a:ext cx="2880320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2"/>
          </p:nvPr>
        </p:nvSpPr>
        <p:spPr>
          <a:xfrm>
            <a:off x="6084168" y="1484461"/>
            <a:ext cx="2880320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27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 userDrawn="1"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9503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254075" y="488950"/>
            <a:ext cx="68770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258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6510338"/>
            <a:ext cx="5868988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buClrTx/>
              <a:buSzTx/>
              <a:buFontTx/>
              <a:buNone/>
              <a:defRPr sz="1000">
                <a:solidFill>
                  <a:srgbClr val="B5B5B5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B5B5B5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1032" name="Picture 8" descr="tud_logo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6299200" y="6524625"/>
            <a:ext cx="2376488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 eaLnBrk="0" hangingPunct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000">
                <a:solidFill>
                  <a:srgbClr val="B5B5B5"/>
                </a:solidFill>
              </a:rPr>
              <a:t>KOM – Multimedia Communications Lab  </a:t>
            </a:r>
            <a:endParaRPr lang="de-DE" sz="1000">
              <a:solidFill>
                <a:srgbClr val="B5B5B5"/>
              </a:solidFill>
            </a:endParaRPr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8496300" y="6524625"/>
            <a:ext cx="396875" cy="21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ct val="100000"/>
              </a:lnSpc>
              <a:buClrTx/>
              <a:buSzTx/>
              <a:buFontTx/>
              <a:buNone/>
            </a:pPr>
            <a:fld id="{582D5D14-DD15-4A2D-8BFF-61D28DE9A5AB}" type="slidenum">
              <a:rPr lang="de-DE" sz="1000">
                <a:solidFill>
                  <a:schemeClr val="tx1"/>
                </a:solidFill>
              </a:rPr>
              <a:pPr algn="r">
                <a:lnSpc>
                  <a:spcPct val="100000"/>
                </a:lnSpc>
                <a:buClrTx/>
                <a:buSzTx/>
                <a:buFontTx/>
                <a:buNone/>
              </a:pPr>
              <a:t>‹Nr.›</a:t>
            </a:fld>
            <a:endParaRPr lang="de-DE" sz="1000">
              <a:solidFill>
                <a:schemeClr val="tx1"/>
              </a:solidFill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endParaRPr lang="de-DE" sz="1000">
              <a:solidFill>
                <a:srgbClr val="B5B5B5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82" r:id="rId2"/>
    <p:sldLayoutId id="2147483688" r:id="rId3"/>
    <p:sldLayoutId id="2147483681" r:id="rId4"/>
    <p:sldLayoutId id="2147483694" r:id="rId5"/>
    <p:sldLayoutId id="2147483685" r:id="rId6"/>
    <p:sldLayoutId id="2147483686" r:id="rId7"/>
    <p:sldLayoutId id="2147483683" r:id="rId8"/>
    <p:sldLayoutId id="2147483695" r:id="rId9"/>
    <p:sldLayoutId id="2147483684" r:id="rId10"/>
    <p:sldLayoutId id="2147483697" r:id="rId11"/>
    <p:sldLayoutId id="2147483691" r:id="rId12"/>
    <p:sldLayoutId id="2147483692" r:id="rId13"/>
    <p:sldLayoutId id="2147483696" r:id="rId14"/>
    <p:sldLayoutId id="2147483689" r:id="rId15"/>
    <p:sldLayoutId id="2147483690" r:id="rId16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Seamless …….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/>
              <a:t>……… @ KOM</a:t>
            </a:r>
          </a:p>
        </p:txBody>
      </p:sp>
      <p:pic>
        <p:nvPicPr>
          <p:cNvPr id="307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546" y="2492375"/>
            <a:ext cx="3152934" cy="3240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 Box 65"/>
          <p:cNvSpPr txBox="1">
            <a:spLocks noChangeArrowheads="1"/>
          </p:cNvSpPr>
          <p:nvPr/>
        </p:nvSpPr>
        <p:spPr bwMode="auto">
          <a:xfrm>
            <a:off x="3683000" y="6310313"/>
            <a:ext cx="528161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r">
              <a:lnSpc>
                <a:spcPct val="100000"/>
              </a:lnSpc>
              <a:buClrTx/>
              <a:buSzTx/>
              <a:buFontTx/>
              <a:buNone/>
            </a:pPr>
            <a:r>
              <a:rPr lang="en-US" sz="800">
                <a:solidFill>
                  <a:schemeClr val="folHlink"/>
                </a:solidFill>
              </a:rPr>
              <a:t>Source: http://www.sycor-asia.com/opencms/as/products_services/complementary_services/Telecommunication/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50825" y="6159342"/>
            <a:ext cx="101662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</a:pPr>
            <a:r>
              <a:rPr lang="en-US" sz="1000" dirty="0">
                <a:solidFill>
                  <a:schemeClr val="tx1"/>
                </a:solidFill>
                <a:latin typeface="Arial"/>
                <a:cs typeface="Arial"/>
              </a:rPr>
              <a:t>Tim Unverzagt</a:t>
            </a:r>
            <a:endParaRPr lang="de-DE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Background </a:t>
            </a:r>
            <a:r>
              <a:rPr lang="en-US">
                <a:ea typeface="+mj-lt"/>
                <a:cs typeface="+mj-lt"/>
              </a:rPr>
              <a:t>– Unsupervised Learning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611037" cy="5468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Int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610898" cy="5464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Mot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004E5F0F-C714-4C00-BFC6-4CEDFBF93F7D}"/>
              </a:ext>
            </a:extLst>
          </p:cNvPr>
          <p:cNvSpPr/>
          <p:nvPr/>
        </p:nvSpPr>
        <p:spPr bwMode="auto">
          <a:xfrm>
            <a:off x="421788" y="3021239"/>
            <a:ext cx="614887" cy="546540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latin typeface="Arial"/>
                <a:cs typeface="Arial"/>
              </a:rPr>
              <a:t>B&amp;R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602569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Arial"/>
                <a:cs typeface="Arial"/>
              </a:rPr>
              <a:t>Task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606634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Pro</a:t>
            </a:r>
            <a:endParaRPr lang="de-DE" dirty="0">
              <a:latin typeface="Arial" charset="0"/>
              <a:cs typeface="Arial"/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CA8401E-F416-4694-80C9-13FD0BD74AFE}"/>
              </a:ext>
            </a:extLst>
          </p:cNvPr>
          <p:cNvSpPr/>
          <p:nvPr/>
        </p:nvSpPr>
        <p:spPr bwMode="auto">
          <a:xfrm>
            <a:off x="421787" y="5525274"/>
            <a:ext cx="614887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Out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1A532A-7997-40B5-A73C-28ED39C9866D}"/>
              </a:ext>
            </a:extLst>
          </p:cNvPr>
          <p:cNvCxnSpPr/>
          <p:nvPr/>
        </p:nvCxnSpPr>
        <p:spPr bwMode="auto">
          <a:xfrm flipH="1">
            <a:off x="1109165" y="1511071"/>
            <a:ext cx="14028" cy="482205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52B892-F5AD-4830-A4AF-EC12BAB966C0}"/>
              </a:ext>
            </a:extLst>
          </p:cNvPr>
          <p:cNvCxnSpPr/>
          <p:nvPr/>
        </p:nvCxnSpPr>
        <p:spPr bwMode="auto">
          <a:xfrm flipV="1">
            <a:off x="417587" y="3844936"/>
            <a:ext cx="609050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" name="Grafik 8" descr="Ein Bild, das Computer enthält.&#10;&#10;Mit sehr hoher Zuverlässigkeit generierte Beschreibung">
            <a:extLst>
              <a:ext uri="{FF2B5EF4-FFF2-40B4-BE49-F238E27FC236}">
                <a16:creationId xmlns:a16="http://schemas.microsoft.com/office/drawing/2014/main" id="{762836E0-013E-4E53-895D-9F735307F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263" y="2237503"/>
            <a:ext cx="3331401" cy="3213521"/>
          </a:xfrm>
          <a:prstGeom prst="rect">
            <a:avLst/>
          </a:prstGeom>
        </p:spPr>
      </p:pic>
      <p:pic>
        <p:nvPicPr>
          <p:cNvPr id="18" name="Grafik 8" descr="Ein Bild, das drinnen, Computer, Monitor, sitzend enthält.&#10;&#10;Mit sehr hoher Zuverlässigkeit generierte Beschreibung">
            <a:extLst>
              <a:ext uri="{FF2B5EF4-FFF2-40B4-BE49-F238E27FC236}">
                <a16:creationId xmlns:a16="http://schemas.microsoft.com/office/drawing/2014/main" id="{2FDF10F8-A427-493D-A7EE-9F006F6F0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961" y="2315354"/>
            <a:ext cx="3331401" cy="3205832"/>
          </a:xfrm>
          <a:prstGeom prst="rect">
            <a:avLst/>
          </a:prstGeom>
        </p:spPr>
      </p:pic>
      <p:sp>
        <p:nvSpPr>
          <p:cNvPr id="8" name="Text Box 65">
            <a:extLst>
              <a:ext uri="{FF2B5EF4-FFF2-40B4-BE49-F238E27FC236}">
                <a16:creationId xmlns:a16="http://schemas.microsoft.com/office/drawing/2014/main" id="{D6A21F23-0910-4631-A7C5-B6C2E6D27A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1517" y="5578464"/>
            <a:ext cx="222729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defPPr>
              <a:defRPr lang="en-GB"/>
            </a:defPPr>
            <a:lvl1pPr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Tx/>
              <a:buSzTx/>
            </a:pPr>
            <a:r>
              <a:rPr lang="en-US" sz="800">
                <a:solidFill>
                  <a:schemeClr val="folHlink"/>
                </a:solidFill>
                <a:latin typeface="Arial"/>
                <a:cs typeface="Arial"/>
              </a:rPr>
              <a:t>Source: Produced by the author</a:t>
            </a:r>
            <a:endParaRPr lang="de-DE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7" name="Text Box 65">
            <a:extLst>
              <a:ext uri="{FF2B5EF4-FFF2-40B4-BE49-F238E27FC236}">
                <a16:creationId xmlns:a16="http://schemas.microsoft.com/office/drawing/2014/main" id="{9CB407B6-DE8D-4987-8206-FB6821106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1215" y="5578464"/>
            <a:ext cx="222729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defPPr>
              <a:defRPr lang="en-GB"/>
            </a:defPPr>
            <a:lvl1pPr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Tx/>
              <a:buSzTx/>
            </a:pPr>
            <a:r>
              <a:rPr lang="en-US" sz="800">
                <a:solidFill>
                  <a:schemeClr val="folHlink"/>
                </a:solidFill>
                <a:latin typeface="Arial"/>
                <a:cs typeface="Arial"/>
              </a:rPr>
              <a:t>Source: Produced by the author</a:t>
            </a:r>
            <a:endParaRPr lang="de-DE">
              <a:solidFill>
                <a:srgbClr val="FFFFFF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072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Background </a:t>
            </a:r>
            <a:r>
              <a:rPr lang="en-US">
                <a:ea typeface="+mj-lt"/>
                <a:cs typeface="+mj-lt"/>
              </a:rPr>
              <a:t>– Unsupervised Learning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611037" cy="5468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Int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610898" cy="5464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Mot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004E5F0F-C714-4C00-BFC6-4CEDFBF93F7D}"/>
              </a:ext>
            </a:extLst>
          </p:cNvPr>
          <p:cNvSpPr/>
          <p:nvPr/>
        </p:nvSpPr>
        <p:spPr bwMode="auto">
          <a:xfrm>
            <a:off x="421788" y="3021239"/>
            <a:ext cx="614887" cy="546540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latin typeface="Arial"/>
                <a:cs typeface="Arial"/>
              </a:rPr>
              <a:t>B&amp;R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602569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Arial"/>
                <a:cs typeface="Arial"/>
              </a:rPr>
              <a:t>Task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606634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Pro</a:t>
            </a:r>
            <a:endParaRPr lang="de-DE" dirty="0">
              <a:latin typeface="Arial" charset="0"/>
              <a:cs typeface="Arial"/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CA8401E-F416-4694-80C9-13FD0BD74AFE}"/>
              </a:ext>
            </a:extLst>
          </p:cNvPr>
          <p:cNvSpPr/>
          <p:nvPr/>
        </p:nvSpPr>
        <p:spPr bwMode="auto">
          <a:xfrm>
            <a:off x="421787" y="5525274"/>
            <a:ext cx="614887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Out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1A532A-7997-40B5-A73C-28ED39C9866D}"/>
              </a:ext>
            </a:extLst>
          </p:cNvPr>
          <p:cNvCxnSpPr/>
          <p:nvPr/>
        </p:nvCxnSpPr>
        <p:spPr bwMode="auto">
          <a:xfrm flipH="1">
            <a:off x="1109165" y="1511071"/>
            <a:ext cx="14028" cy="482205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52B892-F5AD-4830-A4AF-EC12BAB966C0}"/>
              </a:ext>
            </a:extLst>
          </p:cNvPr>
          <p:cNvCxnSpPr/>
          <p:nvPr/>
        </p:nvCxnSpPr>
        <p:spPr bwMode="auto">
          <a:xfrm flipV="1">
            <a:off x="417587" y="3844936"/>
            <a:ext cx="609050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" name="Grafik 8" descr="Ein Bild, das Computer enthält.&#10;&#10;Mit sehr hoher Zuverlässigkeit generierte Beschreibung">
            <a:extLst>
              <a:ext uri="{FF2B5EF4-FFF2-40B4-BE49-F238E27FC236}">
                <a16:creationId xmlns:a16="http://schemas.microsoft.com/office/drawing/2014/main" id="{762836E0-013E-4E53-895D-9F735307F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263" y="2237503"/>
            <a:ext cx="3331401" cy="3213521"/>
          </a:xfrm>
          <a:prstGeom prst="rect">
            <a:avLst/>
          </a:prstGeom>
        </p:spPr>
      </p:pic>
      <p:pic>
        <p:nvPicPr>
          <p:cNvPr id="18" name="Grafik 8" descr="Ein Bild, das drinnen, Computer, Monitor, sitzend enthält.&#10;&#10;Mit sehr hoher Zuverlässigkeit generierte Beschreibung">
            <a:extLst>
              <a:ext uri="{FF2B5EF4-FFF2-40B4-BE49-F238E27FC236}">
                <a16:creationId xmlns:a16="http://schemas.microsoft.com/office/drawing/2014/main" id="{2FDF10F8-A427-493D-A7EE-9F006F6F0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961" y="2315354"/>
            <a:ext cx="3331400" cy="3205832"/>
          </a:xfrm>
          <a:prstGeom prst="rect">
            <a:avLst/>
          </a:prstGeom>
        </p:spPr>
      </p:pic>
      <p:sp>
        <p:nvSpPr>
          <p:cNvPr id="8" name="Text Box 65">
            <a:extLst>
              <a:ext uri="{FF2B5EF4-FFF2-40B4-BE49-F238E27FC236}">
                <a16:creationId xmlns:a16="http://schemas.microsoft.com/office/drawing/2014/main" id="{D6A21F23-0910-4631-A7C5-B6C2E6D27A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1517" y="5578464"/>
            <a:ext cx="222729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defPPr>
              <a:defRPr lang="en-GB"/>
            </a:defPPr>
            <a:lvl1pPr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Tx/>
              <a:buSzTx/>
            </a:pPr>
            <a:r>
              <a:rPr lang="en-US" sz="800">
                <a:solidFill>
                  <a:schemeClr val="folHlink"/>
                </a:solidFill>
                <a:latin typeface="Arial"/>
                <a:cs typeface="Arial"/>
              </a:rPr>
              <a:t>Source: Produced by the author</a:t>
            </a:r>
            <a:endParaRPr lang="de-DE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7" name="Text Box 65">
            <a:extLst>
              <a:ext uri="{FF2B5EF4-FFF2-40B4-BE49-F238E27FC236}">
                <a16:creationId xmlns:a16="http://schemas.microsoft.com/office/drawing/2014/main" id="{9CB407B6-DE8D-4987-8206-FB6821106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1215" y="5578464"/>
            <a:ext cx="222729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defPPr>
              <a:defRPr lang="en-GB"/>
            </a:defPPr>
            <a:lvl1pPr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Tx/>
              <a:buSzTx/>
            </a:pPr>
            <a:r>
              <a:rPr lang="en-US" sz="800">
                <a:solidFill>
                  <a:schemeClr val="folHlink"/>
                </a:solidFill>
                <a:latin typeface="Arial"/>
                <a:cs typeface="Arial"/>
              </a:rPr>
              <a:t>Source: Produced by the author</a:t>
            </a:r>
            <a:endParaRPr lang="de-DE">
              <a:solidFill>
                <a:srgbClr val="FFFFFF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086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Background </a:t>
            </a:r>
            <a:r>
              <a:rPr lang="en-US">
                <a:ea typeface="+mj-lt"/>
                <a:cs typeface="+mj-lt"/>
              </a:rPr>
              <a:t>– Unsupervised Learning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611037" cy="5468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Int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610898" cy="5464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Mot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004E5F0F-C714-4C00-BFC6-4CEDFBF93F7D}"/>
              </a:ext>
            </a:extLst>
          </p:cNvPr>
          <p:cNvSpPr/>
          <p:nvPr/>
        </p:nvSpPr>
        <p:spPr bwMode="auto">
          <a:xfrm>
            <a:off x="421788" y="3021239"/>
            <a:ext cx="614887" cy="546540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latin typeface="Arial"/>
                <a:cs typeface="Arial"/>
              </a:rPr>
              <a:t>B&amp;R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602569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Arial"/>
                <a:cs typeface="Arial"/>
              </a:rPr>
              <a:t>Task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606634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Pro</a:t>
            </a:r>
            <a:endParaRPr lang="de-DE" dirty="0">
              <a:latin typeface="Arial" charset="0"/>
              <a:cs typeface="Arial"/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CA8401E-F416-4694-80C9-13FD0BD74AFE}"/>
              </a:ext>
            </a:extLst>
          </p:cNvPr>
          <p:cNvSpPr/>
          <p:nvPr/>
        </p:nvSpPr>
        <p:spPr bwMode="auto">
          <a:xfrm>
            <a:off x="421787" y="5525274"/>
            <a:ext cx="614887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Out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1A532A-7997-40B5-A73C-28ED39C9866D}"/>
              </a:ext>
            </a:extLst>
          </p:cNvPr>
          <p:cNvCxnSpPr/>
          <p:nvPr/>
        </p:nvCxnSpPr>
        <p:spPr bwMode="auto">
          <a:xfrm flipH="1">
            <a:off x="1109165" y="1511071"/>
            <a:ext cx="14028" cy="482205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52B892-F5AD-4830-A4AF-EC12BAB966C0}"/>
              </a:ext>
            </a:extLst>
          </p:cNvPr>
          <p:cNvCxnSpPr/>
          <p:nvPr/>
        </p:nvCxnSpPr>
        <p:spPr bwMode="auto">
          <a:xfrm flipV="1">
            <a:off x="417587" y="3844936"/>
            <a:ext cx="609050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" name="Grafik 8" descr="Ein Bild, das Computer enthält.&#10;&#10;Mit sehr hoher Zuverlässigkeit generierte Beschreibung">
            <a:extLst>
              <a:ext uri="{FF2B5EF4-FFF2-40B4-BE49-F238E27FC236}">
                <a16:creationId xmlns:a16="http://schemas.microsoft.com/office/drawing/2014/main" id="{762836E0-013E-4E53-895D-9F735307F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263" y="2237503"/>
            <a:ext cx="3331401" cy="3213520"/>
          </a:xfrm>
          <a:prstGeom prst="rect">
            <a:avLst/>
          </a:prstGeom>
        </p:spPr>
      </p:pic>
      <p:pic>
        <p:nvPicPr>
          <p:cNvPr id="18" name="Grafik 8" descr="Ein Bild, das drinnen, Computer, Monitor, sitzend enthält.&#10;&#10;Mit sehr hoher Zuverlässigkeit generierte Beschreibung">
            <a:extLst>
              <a:ext uri="{FF2B5EF4-FFF2-40B4-BE49-F238E27FC236}">
                <a16:creationId xmlns:a16="http://schemas.microsoft.com/office/drawing/2014/main" id="{2FDF10F8-A427-493D-A7EE-9F006F6F0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961" y="2315354"/>
            <a:ext cx="3331400" cy="3205832"/>
          </a:xfrm>
          <a:prstGeom prst="rect">
            <a:avLst/>
          </a:prstGeom>
        </p:spPr>
      </p:pic>
      <p:sp>
        <p:nvSpPr>
          <p:cNvPr id="8" name="Text Box 65">
            <a:extLst>
              <a:ext uri="{FF2B5EF4-FFF2-40B4-BE49-F238E27FC236}">
                <a16:creationId xmlns:a16="http://schemas.microsoft.com/office/drawing/2014/main" id="{D6A21F23-0910-4631-A7C5-B6C2E6D27A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1517" y="5578464"/>
            <a:ext cx="222729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defPPr>
              <a:defRPr lang="en-GB"/>
            </a:defPPr>
            <a:lvl1pPr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Tx/>
              <a:buSzTx/>
            </a:pPr>
            <a:r>
              <a:rPr lang="en-US" sz="800">
                <a:solidFill>
                  <a:schemeClr val="folHlink"/>
                </a:solidFill>
                <a:latin typeface="Arial"/>
                <a:cs typeface="Arial"/>
              </a:rPr>
              <a:t>Source: Produced by the author</a:t>
            </a:r>
            <a:endParaRPr lang="de-DE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7" name="Text Box 65">
            <a:extLst>
              <a:ext uri="{FF2B5EF4-FFF2-40B4-BE49-F238E27FC236}">
                <a16:creationId xmlns:a16="http://schemas.microsoft.com/office/drawing/2014/main" id="{9CB407B6-DE8D-4987-8206-FB6821106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1215" y="5578464"/>
            <a:ext cx="222729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defPPr>
              <a:defRPr lang="en-GB"/>
            </a:defPPr>
            <a:lvl1pPr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Tx/>
              <a:buSzTx/>
            </a:pPr>
            <a:r>
              <a:rPr lang="en-US" sz="800">
                <a:solidFill>
                  <a:schemeClr val="folHlink"/>
                </a:solidFill>
                <a:latin typeface="Arial"/>
                <a:cs typeface="Arial"/>
              </a:rPr>
              <a:t>Source: Produced by the author</a:t>
            </a:r>
            <a:endParaRPr lang="de-DE">
              <a:solidFill>
                <a:srgbClr val="FFFFFF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317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Background </a:t>
            </a:r>
            <a:r>
              <a:rPr lang="en-US">
                <a:ea typeface="+mj-lt"/>
                <a:cs typeface="+mj-lt"/>
              </a:rPr>
              <a:t>– Unsupervised Learning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611037" cy="5468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Int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610898" cy="5464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Mot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004E5F0F-C714-4C00-BFC6-4CEDFBF93F7D}"/>
              </a:ext>
            </a:extLst>
          </p:cNvPr>
          <p:cNvSpPr/>
          <p:nvPr/>
        </p:nvSpPr>
        <p:spPr bwMode="auto">
          <a:xfrm>
            <a:off x="421788" y="3021239"/>
            <a:ext cx="614887" cy="546540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latin typeface="Arial"/>
                <a:cs typeface="Arial"/>
              </a:rPr>
              <a:t>B&amp;R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602569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Arial"/>
                <a:cs typeface="Arial"/>
              </a:rPr>
              <a:t>Task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606634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Pro</a:t>
            </a:r>
            <a:endParaRPr lang="de-DE" dirty="0">
              <a:latin typeface="Arial" charset="0"/>
              <a:cs typeface="Arial"/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CA8401E-F416-4694-80C9-13FD0BD74AFE}"/>
              </a:ext>
            </a:extLst>
          </p:cNvPr>
          <p:cNvSpPr/>
          <p:nvPr/>
        </p:nvSpPr>
        <p:spPr bwMode="auto">
          <a:xfrm>
            <a:off x="421787" y="5525274"/>
            <a:ext cx="614887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Out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1A532A-7997-40B5-A73C-28ED39C9866D}"/>
              </a:ext>
            </a:extLst>
          </p:cNvPr>
          <p:cNvCxnSpPr/>
          <p:nvPr/>
        </p:nvCxnSpPr>
        <p:spPr bwMode="auto">
          <a:xfrm flipH="1">
            <a:off x="1109165" y="1511071"/>
            <a:ext cx="14028" cy="482205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52B892-F5AD-4830-A4AF-EC12BAB966C0}"/>
              </a:ext>
            </a:extLst>
          </p:cNvPr>
          <p:cNvCxnSpPr/>
          <p:nvPr/>
        </p:nvCxnSpPr>
        <p:spPr bwMode="auto">
          <a:xfrm flipV="1">
            <a:off x="417587" y="3844936"/>
            <a:ext cx="609050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" name="Grafik 8">
            <a:extLst>
              <a:ext uri="{FF2B5EF4-FFF2-40B4-BE49-F238E27FC236}">
                <a16:creationId xmlns:a16="http://schemas.microsoft.com/office/drawing/2014/main" id="{762836E0-013E-4E53-895D-9F735307F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263" y="2237503"/>
            <a:ext cx="3331401" cy="3213521"/>
          </a:xfrm>
          <a:prstGeom prst="rect">
            <a:avLst/>
          </a:prstGeom>
        </p:spPr>
      </p:pic>
      <p:sp>
        <p:nvSpPr>
          <p:cNvPr id="8" name="Text Box 65">
            <a:extLst>
              <a:ext uri="{FF2B5EF4-FFF2-40B4-BE49-F238E27FC236}">
                <a16:creationId xmlns:a16="http://schemas.microsoft.com/office/drawing/2014/main" id="{4F3FED1D-403D-4BCB-ABBD-2CAAA9D863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1517" y="5578464"/>
            <a:ext cx="222729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defPPr>
              <a:defRPr lang="en-GB"/>
            </a:defPPr>
            <a:lvl1pPr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Tx/>
              <a:buSzTx/>
            </a:pPr>
            <a:r>
              <a:rPr lang="en-US" sz="800">
                <a:solidFill>
                  <a:schemeClr val="folHlink"/>
                </a:solidFill>
                <a:latin typeface="Arial"/>
                <a:cs typeface="Arial"/>
              </a:rPr>
              <a:t>Source: Produced by the author</a:t>
            </a:r>
            <a:endParaRPr lang="de-DE">
              <a:solidFill>
                <a:srgbClr val="FFFFFF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504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Background </a:t>
            </a:r>
            <a:r>
              <a:rPr lang="en-US">
                <a:ea typeface="+mj-lt"/>
                <a:cs typeface="+mj-lt"/>
              </a:rPr>
              <a:t>– Unsupervised Learning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611037" cy="5468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Int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610898" cy="5464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Mot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004E5F0F-C714-4C00-BFC6-4CEDFBF93F7D}"/>
              </a:ext>
            </a:extLst>
          </p:cNvPr>
          <p:cNvSpPr/>
          <p:nvPr/>
        </p:nvSpPr>
        <p:spPr bwMode="auto">
          <a:xfrm>
            <a:off x="421788" y="3021239"/>
            <a:ext cx="614887" cy="546540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latin typeface="Arial"/>
                <a:cs typeface="Arial"/>
              </a:rPr>
              <a:t>B&amp;R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602569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Arial"/>
                <a:cs typeface="Arial"/>
              </a:rPr>
              <a:t>Task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606634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Pro</a:t>
            </a:r>
            <a:endParaRPr lang="de-DE" dirty="0">
              <a:latin typeface="Arial" charset="0"/>
              <a:cs typeface="Arial"/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CA8401E-F416-4694-80C9-13FD0BD74AFE}"/>
              </a:ext>
            </a:extLst>
          </p:cNvPr>
          <p:cNvSpPr/>
          <p:nvPr/>
        </p:nvSpPr>
        <p:spPr bwMode="auto">
          <a:xfrm>
            <a:off x="421787" y="5525274"/>
            <a:ext cx="614887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Out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1A532A-7997-40B5-A73C-28ED39C9866D}"/>
              </a:ext>
            </a:extLst>
          </p:cNvPr>
          <p:cNvCxnSpPr/>
          <p:nvPr/>
        </p:nvCxnSpPr>
        <p:spPr bwMode="auto">
          <a:xfrm flipH="1">
            <a:off x="1109165" y="1511071"/>
            <a:ext cx="14028" cy="482205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52B892-F5AD-4830-A4AF-EC12BAB966C0}"/>
              </a:ext>
            </a:extLst>
          </p:cNvPr>
          <p:cNvCxnSpPr/>
          <p:nvPr/>
        </p:nvCxnSpPr>
        <p:spPr bwMode="auto">
          <a:xfrm flipV="1">
            <a:off x="417587" y="3844936"/>
            <a:ext cx="609050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" name="Grafik 8">
            <a:extLst>
              <a:ext uri="{FF2B5EF4-FFF2-40B4-BE49-F238E27FC236}">
                <a16:creationId xmlns:a16="http://schemas.microsoft.com/office/drawing/2014/main" id="{762836E0-013E-4E53-895D-9F735307F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263" y="2237503"/>
            <a:ext cx="3331401" cy="3213520"/>
          </a:xfrm>
          <a:prstGeom prst="rect">
            <a:avLst/>
          </a:prstGeom>
        </p:spPr>
      </p:pic>
      <p:pic>
        <p:nvPicPr>
          <p:cNvPr id="18" name="Grafik 8">
            <a:extLst>
              <a:ext uri="{FF2B5EF4-FFF2-40B4-BE49-F238E27FC236}">
                <a16:creationId xmlns:a16="http://schemas.microsoft.com/office/drawing/2014/main" id="{2FDF10F8-A427-493D-A7EE-9F006F6F0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961" y="2311510"/>
            <a:ext cx="3331401" cy="3213520"/>
          </a:xfrm>
          <a:prstGeom prst="rect">
            <a:avLst/>
          </a:prstGeom>
        </p:spPr>
      </p:pic>
      <p:sp>
        <p:nvSpPr>
          <p:cNvPr id="8" name="Text Box 65">
            <a:extLst>
              <a:ext uri="{FF2B5EF4-FFF2-40B4-BE49-F238E27FC236}">
                <a16:creationId xmlns:a16="http://schemas.microsoft.com/office/drawing/2014/main" id="{C56D498C-F7E9-4AE5-9DF9-B372929A7E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1517" y="5578464"/>
            <a:ext cx="222729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defPPr>
              <a:defRPr lang="en-GB"/>
            </a:defPPr>
            <a:lvl1pPr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Tx/>
              <a:buSzTx/>
            </a:pPr>
            <a:r>
              <a:rPr lang="en-US" sz="800">
                <a:solidFill>
                  <a:schemeClr val="folHlink"/>
                </a:solidFill>
                <a:latin typeface="Arial"/>
                <a:cs typeface="Arial"/>
              </a:rPr>
              <a:t>Source: Produced by the author</a:t>
            </a:r>
            <a:endParaRPr lang="de-DE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9" name="Text Box 65">
            <a:extLst>
              <a:ext uri="{FF2B5EF4-FFF2-40B4-BE49-F238E27FC236}">
                <a16:creationId xmlns:a16="http://schemas.microsoft.com/office/drawing/2014/main" id="{2B2ACCB5-E36C-4014-9269-0F9D5A1D47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1215" y="5578464"/>
            <a:ext cx="222729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defPPr>
              <a:defRPr lang="en-GB"/>
            </a:defPPr>
            <a:lvl1pPr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Tx/>
              <a:buSzTx/>
            </a:pPr>
            <a:r>
              <a:rPr lang="en-US" sz="800">
                <a:solidFill>
                  <a:schemeClr val="folHlink"/>
                </a:solidFill>
                <a:latin typeface="Arial"/>
                <a:cs typeface="Arial"/>
              </a:rPr>
              <a:t>Source: Produced by the author</a:t>
            </a:r>
            <a:endParaRPr lang="de-DE">
              <a:solidFill>
                <a:srgbClr val="FFFFFF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981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Background </a:t>
            </a:r>
            <a:r>
              <a:rPr lang="en-US">
                <a:ea typeface="+mj-lt"/>
                <a:cs typeface="+mj-lt"/>
              </a:rPr>
              <a:t>– Unsupervised Learning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611037" cy="5468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Int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610898" cy="5464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Mot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004E5F0F-C714-4C00-BFC6-4CEDFBF93F7D}"/>
              </a:ext>
            </a:extLst>
          </p:cNvPr>
          <p:cNvSpPr/>
          <p:nvPr/>
        </p:nvSpPr>
        <p:spPr bwMode="auto">
          <a:xfrm>
            <a:off x="421788" y="3021239"/>
            <a:ext cx="614887" cy="546540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latin typeface="Arial"/>
                <a:cs typeface="Arial"/>
              </a:rPr>
              <a:t>B&amp;R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602569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Arial"/>
                <a:cs typeface="Arial"/>
              </a:rPr>
              <a:t>Task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606634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Pro</a:t>
            </a:r>
            <a:endParaRPr lang="de-DE" dirty="0">
              <a:latin typeface="Arial" charset="0"/>
              <a:cs typeface="Arial"/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CA8401E-F416-4694-80C9-13FD0BD74AFE}"/>
              </a:ext>
            </a:extLst>
          </p:cNvPr>
          <p:cNvSpPr/>
          <p:nvPr/>
        </p:nvSpPr>
        <p:spPr bwMode="auto">
          <a:xfrm>
            <a:off x="421787" y="5525274"/>
            <a:ext cx="614887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Out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1A532A-7997-40B5-A73C-28ED39C9866D}"/>
              </a:ext>
            </a:extLst>
          </p:cNvPr>
          <p:cNvCxnSpPr/>
          <p:nvPr/>
        </p:nvCxnSpPr>
        <p:spPr bwMode="auto">
          <a:xfrm flipH="1">
            <a:off x="1109165" y="1511071"/>
            <a:ext cx="14028" cy="482205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52B892-F5AD-4830-A4AF-EC12BAB966C0}"/>
              </a:ext>
            </a:extLst>
          </p:cNvPr>
          <p:cNvCxnSpPr/>
          <p:nvPr/>
        </p:nvCxnSpPr>
        <p:spPr bwMode="auto">
          <a:xfrm flipV="1">
            <a:off x="417587" y="3844936"/>
            <a:ext cx="609050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" name="Grafik 8" descr="Ein Bild, das drinnen, Computer, Monitor, sitzend enthält.&#10;&#10;Mit sehr hoher Zuverlässigkeit generierte Beschreibung">
            <a:extLst>
              <a:ext uri="{FF2B5EF4-FFF2-40B4-BE49-F238E27FC236}">
                <a16:creationId xmlns:a16="http://schemas.microsoft.com/office/drawing/2014/main" id="{762836E0-013E-4E53-895D-9F735307F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263" y="2241347"/>
            <a:ext cx="3331401" cy="3205832"/>
          </a:xfrm>
          <a:prstGeom prst="rect">
            <a:avLst/>
          </a:prstGeom>
        </p:spPr>
      </p:pic>
      <p:pic>
        <p:nvPicPr>
          <p:cNvPr id="18" name="Grafik 8" descr="Ein Bild, das drinnen, Computer, Monitor, sitzend enthält.&#10;&#10;Mit sehr hoher Zuverlässigkeit generierte Beschreibung">
            <a:extLst>
              <a:ext uri="{FF2B5EF4-FFF2-40B4-BE49-F238E27FC236}">
                <a16:creationId xmlns:a16="http://schemas.microsoft.com/office/drawing/2014/main" id="{2FDF10F8-A427-493D-A7EE-9F006F6F0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961" y="2315354"/>
            <a:ext cx="3331401" cy="3205832"/>
          </a:xfrm>
          <a:prstGeom prst="rect">
            <a:avLst/>
          </a:prstGeom>
        </p:spPr>
      </p:pic>
      <p:sp>
        <p:nvSpPr>
          <p:cNvPr id="8" name="Text Box 65">
            <a:extLst>
              <a:ext uri="{FF2B5EF4-FFF2-40B4-BE49-F238E27FC236}">
                <a16:creationId xmlns:a16="http://schemas.microsoft.com/office/drawing/2014/main" id="{1A198F9C-FA55-49A0-9C68-4F1017982A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1517" y="5578464"/>
            <a:ext cx="222729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defPPr>
              <a:defRPr lang="en-GB"/>
            </a:defPPr>
            <a:lvl1pPr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Tx/>
              <a:buSzTx/>
            </a:pPr>
            <a:r>
              <a:rPr lang="en-US" sz="800">
                <a:solidFill>
                  <a:schemeClr val="folHlink"/>
                </a:solidFill>
                <a:latin typeface="Arial"/>
                <a:cs typeface="Arial"/>
              </a:rPr>
              <a:t>Source: Produced by the author</a:t>
            </a:r>
            <a:endParaRPr lang="de-DE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9" name="Text Box 65">
            <a:extLst>
              <a:ext uri="{FF2B5EF4-FFF2-40B4-BE49-F238E27FC236}">
                <a16:creationId xmlns:a16="http://schemas.microsoft.com/office/drawing/2014/main" id="{1A3A12D8-708D-4AB4-A9D6-A4BF93A9A2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1215" y="5578464"/>
            <a:ext cx="222729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defPPr>
              <a:defRPr lang="en-GB"/>
            </a:defPPr>
            <a:lvl1pPr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Tx/>
              <a:buSzTx/>
            </a:pPr>
            <a:r>
              <a:rPr lang="en-US" sz="800">
                <a:solidFill>
                  <a:schemeClr val="folHlink"/>
                </a:solidFill>
                <a:latin typeface="Arial"/>
                <a:cs typeface="Arial"/>
              </a:rPr>
              <a:t>Source: Produced by the author</a:t>
            </a:r>
            <a:endParaRPr lang="de-DE">
              <a:solidFill>
                <a:srgbClr val="FFFFFF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903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Background </a:t>
            </a:r>
            <a:r>
              <a:rPr lang="en-US">
                <a:ea typeface="+mj-lt"/>
                <a:cs typeface="+mj-lt"/>
              </a:rPr>
              <a:t>– Unsupervised Learning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611037" cy="5468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Int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610898" cy="5464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Mot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004E5F0F-C714-4C00-BFC6-4CEDFBF93F7D}"/>
              </a:ext>
            </a:extLst>
          </p:cNvPr>
          <p:cNvSpPr/>
          <p:nvPr/>
        </p:nvSpPr>
        <p:spPr bwMode="auto">
          <a:xfrm>
            <a:off x="421788" y="3021239"/>
            <a:ext cx="614887" cy="546540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latin typeface="Arial"/>
                <a:cs typeface="Arial"/>
              </a:rPr>
              <a:t>B&amp;R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602569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Arial"/>
                <a:cs typeface="Arial"/>
              </a:rPr>
              <a:t>Task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606634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Pro</a:t>
            </a:r>
            <a:endParaRPr lang="de-DE" dirty="0">
              <a:latin typeface="Arial" charset="0"/>
              <a:cs typeface="Arial"/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CA8401E-F416-4694-80C9-13FD0BD74AFE}"/>
              </a:ext>
            </a:extLst>
          </p:cNvPr>
          <p:cNvSpPr/>
          <p:nvPr/>
        </p:nvSpPr>
        <p:spPr bwMode="auto">
          <a:xfrm>
            <a:off x="421787" y="5525274"/>
            <a:ext cx="614887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Out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1A532A-7997-40B5-A73C-28ED39C9866D}"/>
              </a:ext>
            </a:extLst>
          </p:cNvPr>
          <p:cNvCxnSpPr/>
          <p:nvPr/>
        </p:nvCxnSpPr>
        <p:spPr bwMode="auto">
          <a:xfrm flipH="1">
            <a:off x="1109165" y="1511071"/>
            <a:ext cx="14028" cy="482205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52B892-F5AD-4830-A4AF-EC12BAB966C0}"/>
              </a:ext>
            </a:extLst>
          </p:cNvPr>
          <p:cNvCxnSpPr/>
          <p:nvPr/>
        </p:nvCxnSpPr>
        <p:spPr bwMode="auto">
          <a:xfrm flipV="1">
            <a:off x="417587" y="3844936"/>
            <a:ext cx="609050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" name="Grafik 8" descr="Ein Bild, das drinnen, Computer, Monitor, sitzend enthält.&#10;&#10;Mit sehr hoher Zuverlässigkeit generierte Beschreibung">
            <a:extLst>
              <a:ext uri="{FF2B5EF4-FFF2-40B4-BE49-F238E27FC236}">
                <a16:creationId xmlns:a16="http://schemas.microsoft.com/office/drawing/2014/main" id="{762836E0-013E-4E53-895D-9F735307F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263" y="2241347"/>
            <a:ext cx="3331400" cy="3205832"/>
          </a:xfrm>
          <a:prstGeom prst="rect">
            <a:avLst/>
          </a:prstGeom>
        </p:spPr>
      </p:pic>
      <p:pic>
        <p:nvPicPr>
          <p:cNvPr id="18" name="Grafik 8" descr="Ein Bild, das drinnen, Computer, Monitor, sitzend enthält.&#10;&#10;Mit sehr hoher Zuverlässigkeit generierte Beschreibung">
            <a:extLst>
              <a:ext uri="{FF2B5EF4-FFF2-40B4-BE49-F238E27FC236}">
                <a16:creationId xmlns:a16="http://schemas.microsoft.com/office/drawing/2014/main" id="{2FDF10F8-A427-493D-A7EE-9F006F6F0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961" y="2315354"/>
            <a:ext cx="3331401" cy="3205832"/>
          </a:xfrm>
          <a:prstGeom prst="rect">
            <a:avLst/>
          </a:prstGeom>
        </p:spPr>
      </p:pic>
      <p:sp>
        <p:nvSpPr>
          <p:cNvPr id="8" name="Text Box 65">
            <a:extLst>
              <a:ext uri="{FF2B5EF4-FFF2-40B4-BE49-F238E27FC236}">
                <a16:creationId xmlns:a16="http://schemas.microsoft.com/office/drawing/2014/main" id="{93A9B7A4-68FD-46D6-8A67-A2E6D4A1B5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1517" y="5578464"/>
            <a:ext cx="222729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defPPr>
              <a:defRPr lang="en-GB"/>
            </a:defPPr>
            <a:lvl1pPr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Tx/>
              <a:buSzTx/>
            </a:pPr>
            <a:r>
              <a:rPr lang="en-US" sz="800">
                <a:solidFill>
                  <a:schemeClr val="folHlink"/>
                </a:solidFill>
                <a:latin typeface="Arial"/>
                <a:cs typeface="Arial"/>
              </a:rPr>
              <a:t>Source: Produced by the author</a:t>
            </a:r>
            <a:endParaRPr lang="de-DE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9" name="Text Box 65">
            <a:extLst>
              <a:ext uri="{FF2B5EF4-FFF2-40B4-BE49-F238E27FC236}">
                <a16:creationId xmlns:a16="http://schemas.microsoft.com/office/drawing/2014/main" id="{E5468768-8A08-4F91-AF4E-5549ACB98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1215" y="5578464"/>
            <a:ext cx="222729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defPPr>
              <a:defRPr lang="en-GB"/>
            </a:defPPr>
            <a:lvl1pPr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Tx/>
              <a:buSzTx/>
            </a:pPr>
            <a:r>
              <a:rPr lang="en-US" sz="800">
                <a:solidFill>
                  <a:schemeClr val="folHlink"/>
                </a:solidFill>
                <a:latin typeface="Arial"/>
                <a:cs typeface="Arial"/>
              </a:rPr>
              <a:t>Source: Produced by the author</a:t>
            </a:r>
            <a:endParaRPr lang="de-DE">
              <a:solidFill>
                <a:srgbClr val="FFFFFF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100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Background – Neural Networks</a:t>
            </a:r>
            <a:endParaRPr lang="en-US" dirty="0">
              <a:cs typeface="Arial"/>
            </a:endParaRP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611037" cy="5468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Int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610898" cy="5464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Mot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004E5F0F-C714-4C00-BFC6-4CEDFBF93F7D}"/>
              </a:ext>
            </a:extLst>
          </p:cNvPr>
          <p:cNvSpPr/>
          <p:nvPr/>
        </p:nvSpPr>
        <p:spPr bwMode="auto">
          <a:xfrm>
            <a:off x="421788" y="3021239"/>
            <a:ext cx="614887" cy="546540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latin typeface="Arial"/>
                <a:cs typeface="Arial"/>
              </a:rPr>
              <a:t>B&amp;R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602569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Arial"/>
                <a:cs typeface="Arial"/>
              </a:rPr>
              <a:t>Task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606634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Pro</a:t>
            </a:r>
            <a:endParaRPr lang="de-DE" dirty="0">
              <a:latin typeface="Arial" charset="0"/>
              <a:cs typeface="Arial"/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CA8401E-F416-4694-80C9-13FD0BD74AFE}"/>
              </a:ext>
            </a:extLst>
          </p:cNvPr>
          <p:cNvSpPr/>
          <p:nvPr/>
        </p:nvSpPr>
        <p:spPr bwMode="auto">
          <a:xfrm>
            <a:off x="421787" y="5525274"/>
            <a:ext cx="614887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Out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1A532A-7997-40B5-A73C-28ED39C9866D}"/>
              </a:ext>
            </a:extLst>
          </p:cNvPr>
          <p:cNvCxnSpPr/>
          <p:nvPr/>
        </p:nvCxnSpPr>
        <p:spPr bwMode="auto">
          <a:xfrm flipH="1">
            <a:off x="1109165" y="1511071"/>
            <a:ext cx="14028" cy="482205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52B892-F5AD-4830-A4AF-EC12BAB966C0}"/>
              </a:ext>
            </a:extLst>
          </p:cNvPr>
          <p:cNvCxnSpPr/>
          <p:nvPr/>
        </p:nvCxnSpPr>
        <p:spPr bwMode="auto">
          <a:xfrm flipV="1">
            <a:off x="417587" y="3844936"/>
            <a:ext cx="609050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94722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Background – Neural Networks</a:t>
            </a:r>
            <a:endParaRPr lang="de-DE"/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611037" cy="5468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Int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610898" cy="5464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Mot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004E5F0F-C714-4C00-BFC6-4CEDFBF93F7D}"/>
              </a:ext>
            </a:extLst>
          </p:cNvPr>
          <p:cNvSpPr/>
          <p:nvPr/>
        </p:nvSpPr>
        <p:spPr bwMode="auto">
          <a:xfrm>
            <a:off x="421788" y="3021239"/>
            <a:ext cx="614887" cy="546540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latin typeface="Arial"/>
                <a:cs typeface="Arial"/>
              </a:rPr>
              <a:t>B&amp;R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602569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Arial"/>
                <a:cs typeface="Arial"/>
              </a:rPr>
              <a:t>Task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606634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Pro</a:t>
            </a:r>
            <a:endParaRPr lang="de-DE" dirty="0">
              <a:latin typeface="Arial" charset="0"/>
              <a:cs typeface="Arial"/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CA8401E-F416-4694-80C9-13FD0BD74AFE}"/>
              </a:ext>
            </a:extLst>
          </p:cNvPr>
          <p:cNvSpPr/>
          <p:nvPr/>
        </p:nvSpPr>
        <p:spPr bwMode="auto">
          <a:xfrm>
            <a:off x="421787" y="5525274"/>
            <a:ext cx="614887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Out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1A532A-7997-40B5-A73C-28ED39C9866D}"/>
              </a:ext>
            </a:extLst>
          </p:cNvPr>
          <p:cNvCxnSpPr/>
          <p:nvPr/>
        </p:nvCxnSpPr>
        <p:spPr bwMode="auto">
          <a:xfrm flipH="1">
            <a:off x="1109165" y="1511071"/>
            <a:ext cx="14028" cy="482205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52B892-F5AD-4830-A4AF-EC12BAB966C0}"/>
              </a:ext>
            </a:extLst>
          </p:cNvPr>
          <p:cNvCxnSpPr/>
          <p:nvPr/>
        </p:nvCxnSpPr>
        <p:spPr bwMode="auto">
          <a:xfrm flipV="1">
            <a:off x="417587" y="3844936"/>
            <a:ext cx="609050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" name="Grafik 7" descr="Ein Bild, das Text, Karte enthält.&#10;&#10;Mit sehr hoher Zuverlässigkeit generierte Beschreibung">
            <a:extLst>
              <a:ext uri="{FF2B5EF4-FFF2-40B4-BE49-F238E27FC236}">
                <a16:creationId xmlns:a16="http://schemas.microsoft.com/office/drawing/2014/main" id="{6E716EFA-BD89-43B4-859F-4714C5E55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573" y="2468391"/>
            <a:ext cx="4116444" cy="2751743"/>
          </a:xfrm>
          <a:prstGeom prst="rect">
            <a:avLst/>
          </a:prstGeom>
        </p:spPr>
      </p:pic>
      <p:sp>
        <p:nvSpPr>
          <p:cNvPr id="16" name="Text Box 65">
            <a:extLst>
              <a:ext uri="{FF2B5EF4-FFF2-40B4-BE49-F238E27FC236}">
                <a16:creationId xmlns:a16="http://schemas.microsoft.com/office/drawing/2014/main" id="{4D296615-F230-455D-AC95-D1388AF84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5560" y="5224874"/>
            <a:ext cx="2227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defPPr>
              <a:defRPr lang="en-GB"/>
            </a:defPPr>
            <a:lvl1pPr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Tx/>
              <a:buSzTx/>
            </a:pPr>
            <a:r>
              <a:rPr lang="en-US" sz="800" dirty="0">
                <a:solidFill>
                  <a:schemeClr val="folHlink"/>
                </a:solidFill>
                <a:latin typeface="Arial"/>
                <a:cs typeface="Arial"/>
              </a:rPr>
              <a:t>Source:  "Biology 2e" OpenStax</a:t>
            </a:r>
            <a:endParaRPr lang="de-DE"/>
          </a:p>
          <a:p>
            <a:pPr>
              <a:lnSpc>
                <a:spcPct val="100000"/>
              </a:lnSpc>
              <a:buClrTx/>
              <a:buSzTx/>
            </a:pPr>
            <a:r>
              <a:rPr lang="en-US" sz="800" dirty="0">
                <a:solidFill>
                  <a:schemeClr val="folHlink"/>
                </a:solidFill>
                <a:latin typeface="Arial"/>
                <a:cs typeface="Arial"/>
              </a:rPr>
              <a:t>Sec.35 .2</a:t>
            </a:r>
          </a:p>
        </p:txBody>
      </p:sp>
    </p:spTree>
    <p:extLst>
      <p:ext uri="{BB962C8B-B14F-4D97-AF65-F5344CB8AC3E}">
        <p14:creationId xmlns:p14="http://schemas.microsoft.com/office/powerpoint/2010/main" val="1230258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Background – Neural Networks</a:t>
            </a:r>
            <a:endParaRPr lang="de-DE"/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611037" cy="5468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Int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610898" cy="5464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Mot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004E5F0F-C714-4C00-BFC6-4CEDFBF93F7D}"/>
              </a:ext>
            </a:extLst>
          </p:cNvPr>
          <p:cNvSpPr/>
          <p:nvPr/>
        </p:nvSpPr>
        <p:spPr bwMode="auto">
          <a:xfrm>
            <a:off x="421788" y="3021239"/>
            <a:ext cx="614887" cy="546540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latin typeface="Arial"/>
                <a:cs typeface="Arial"/>
              </a:rPr>
              <a:t>B&amp;R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602569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Arial"/>
                <a:cs typeface="Arial"/>
              </a:rPr>
              <a:t>Task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606634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Pro</a:t>
            </a:r>
            <a:endParaRPr lang="de-DE" dirty="0">
              <a:latin typeface="Arial" charset="0"/>
              <a:cs typeface="Arial"/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CA8401E-F416-4694-80C9-13FD0BD74AFE}"/>
              </a:ext>
            </a:extLst>
          </p:cNvPr>
          <p:cNvSpPr/>
          <p:nvPr/>
        </p:nvSpPr>
        <p:spPr bwMode="auto">
          <a:xfrm>
            <a:off x="421787" y="5525274"/>
            <a:ext cx="614887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Out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1A532A-7997-40B5-A73C-28ED39C9866D}"/>
              </a:ext>
            </a:extLst>
          </p:cNvPr>
          <p:cNvCxnSpPr/>
          <p:nvPr/>
        </p:nvCxnSpPr>
        <p:spPr bwMode="auto">
          <a:xfrm flipH="1">
            <a:off x="1109165" y="1511071"/>
            <a:ext cx="14028" cy="482205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52B892-F5AD-4830-A4AF-EC12BAB966C0}"/>
              </a:ext>
            </a:extLst>
          </p:cNvPr>
          <p:cNvCxnSpPr/>
          <p:nvPr/>
        </p:nvCxnSpPr>
        <p:spPr bwMode="auto">
          <a:xfrm flipV="1">
            <a:off x="417587" y="3844936"/>
            <a:ext cx="609050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7" name="Grafik 17" descr="Ein Bild, das Uhr enthält.&#10;&#10;Mit sehr hoher Zuverlässigkeit generierte Beschreibung">
            <a:extLst>
              <a:ext uri="{FF2B5EF4-FFF2-40B4-BE49-F238E27FC236}">
                <a16:creationId xmlns:a16="http://schemas.microsoft.com/office/drawing/2014/main" id="{E76DEE22-312B-4A1A-882D-913AF3BB5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566" y="2724157"/>
            <a:ext cx="2743200" cy="2231988"/>
          </a:xfrm>
          <a:prstGeom prst="rect">
            <a:avLst/>
          </a:prstGeom>
        </p:spPr>
      </p:pic>
      <p:pic>
        <p:nvPicPr>
          <p:cNvPr id="7" name="Grafik 7" descr="Ein Bild, das Text, Karte enthält.&#10;&#10;Mit sehr hoher Zuverlässigkeit generierte Beschreibung">
            <a:extLst>
              <a:ext uri="{FF2B5EF4-FFF2-40B4-BE49-F238E27FC236}">
                <a16:creationId xmlns:a16="http://schemas.microsoft.com/office/drawing/2014/main" id="{6E716EFA-BD89-43B4-859F-4714C5E55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573" y="2468391"/>
            <a:ext cx="4116444" cy="2751743"/>
          </a:xfrm>
          <a:prstGeom prst="rect">
            <a:avLst/>
          </a:prstGeom>
        </p:spPr>
      </p:pic>
      <p:sp>
        <p:nvSpPr>
          <p:cNvPr id="16" name="Text Box 65">
            <a:extLst>
              <a:ext uri="{FF2B5EF4-FFF2-40B4-BE49-F238E27FC236}">
                <a16:creationId xmlns:a16="http://schemas.microsoft.com/office/drawing/2014/main" id="{4D296615-F230-455D-AC95-D1388AF84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5560" y="5224874"/>
            <a:ext cx="2227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defPPr>
              <a:defRPr lang="en-GB"/>
            </a:defPPr>
            <a:lvl1pPr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Tx/>
              <a:buSzTx/>
            </a:pPr>
            <a:r>
              <a:rPr lang="en-US" sz="800" dirty="0">
                <a:solidFill>
                  <a:schemeClr val="folHlink"/>
                </a:solidFill>
                <a:latin typeface="Arial"/>
                <a:cs typeface="Arial"/>
              </a:rPr>
              <a:t>Source:  "Biology 2e" OpenStax</a:t>
            </a:r>
            <a:endParaRPr lang="de-DE"/>
          </a:p>
          <a:p>
            <a:pPr>
              <a:lnSpc>
                <a:spcPct val="100000"/>
              </a:lnSpc>
              <a:buClrTx/>
              <a:buSzTx/>
            </a:pPr>
            <a:r>
              <a:rPr lang="en-US" sz="800" dirty="0">
                <a:solidFill>
                  <a:schemeClr val="folHlink"/>
                </a:solidFill>
                <a:latin typeface="Arial"/>
                <a:cs typeface="Arial"/>
              </a:rPr>
              <a:t>Sec.35 .2</a:t>
            </a:r>
          </a:p>
        </p:txBody>
      </p:sp>
      <p:sp>
        <p:nvSpPr>
          <p:cNvPr id="18" name="Text Box 65">
            <a:extLst>
              <a:ext uri="{FF2B5EF4-FFF2-40B4-BE49-F238E27FC236}">
                <a16:creationId xmlns:a16="http://schemas.microsoft.com/office/drawing/2014/main" id="{4D296615-F230-455D-AC95-D1388AF84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4579" y="5170396"/>
            <a:ext cx="22272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defPPr>
              <a:defRPr lang="en-GB"/>
            </a:defPPr>
            <a:lvl1pPr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Tx/>
              <a:buSzTx/>
            </a:pPr>
            <a:r>
              <a:rPr lang="en-US" sz="800" dirty="0">
                <a:solidFill>
                  <a:schemeClr val="folHlink"/>
                </a:solidFill>
                <a:latin typeface="Arial"/>
                <a:cs typeface="Arial"/>
              </a:rPr>
              <a:t>Source:  "Neural Networks Regularization Trough Representation Learning"</a:t>
            </a:r>
            <a:endParaRPr lang="de-DE" dirty="0">
              <a:solidFill>
                <a:schemeClr val="folHlink"/>
              </a:solidFill>
            </a:endParaRPr>
          </a:p>
          <a:p>
            <a:pPr>
              <a:lnSpc>
                <a:spcPct val="100000"/>
              </a:lnSpc>
              <a:buClrTx/>
              <a:buSzTx/>
            </a:pPr>
            <a:r>
              <a:rPr lang="en-US" sz="800" dirty="0">
                <a:solidFill>
                  <a:schemeClr val="folHlink"/>
                </a:solidFill>
                <a:latin typeface="Arial"/>
                <a:cs typeface="Arial"/>
              </a:rPr>
              <a:t>p. 17</a:t>
            </a:r>
          </a:p>
        </p:txBody>
      </p:sp>
    </p:spTree>
    <p:extLst>
      <p:ext uri="{BB962C8B-B14F-4D97-AF65-F5344CB8AC3E}">
        <p14:creationId xmlns:p14="http://schemas.microsoft.com/office/powerpoint/2010/main" val="2932360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C8FE6BEC-8694-42F2-BDCB-DE375B9CFD4D}"/>
              </a:ext>
            </a:extLst>
          </p:cNvPr>
          <p:cNvSpPr/>
          <p:nvPr/>
        </p:nvSpPr>
        <p:spPr bwMode="auto">
          <a:xfrm>
            <a:off x="3673219" y="1628348"/>
            <a:ext cx="1733405" cy="546818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err="1">
                <a:latin typeface="Arial"/>
                <a:cs typeface="Arial"/>
              </a:rPr>
              <a:t>Introduction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22FFC09B-5B97-4B31-964B-5FC33EFB6D64}"/>
              </a:ext>
            </a:extLst>
          </p:cNvPr>
          <p:cNvSpPr/>
          <p:nvPr/>
        </p:nvSpPr>
        <p:spPr bwMode="auto">
          <a:xfrm>
            <a:off x="3664966" y="2322868"/>
            <a:ext cx="1733266" cy="546401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latin typeface="Arial"/>
                <a:cs typeface="Arial"/>
              </a:rPr>
              <a:t>Motivation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B0D95075-C377-48C9-AC72-76EC71E50769}"/>
              </a:ext>
            </a:extLst>
          </p:cNvPr>
          <p:cNvSpPr/>
          <p:nvPr/>
        </p:nvSpPr>
        <p:spPr bwMode="auto">
          <a:xfrm>
            <a:off x="2876091" y="3021238"/>
            <a:ext cx="3392322" cy="546540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latin typeface="Arial"/>
                <a:cs typeface="Arial"/>
              </a:rPr>
              <a:t>Background &amp; </a:t>
            </a:r>
            <a:r>
              <a:rPr lang="de-DE" dirty="0" err="1">
                <a:latin typeface="Arial"/>
                <a:cs typeface="Arial"/>
              </a:rPr>
              <a:t>Related</a:t>
            </a:r>
            <a:r>
              <a:rPr lang="de-DE" dirty="0">
                <a:latin typeface="Arial"/>
                <a:cs typeface="Arial"/>
              </a:rPr>
              <a:t> Work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CE15ECA3-44A2-41D9-AD12-C130A9F21655}"/>
              </a:ext>
            </a:extLst>
          </p:cNvPr>
          <p:cNvSpPr/>
          <p:nvPr/>
        </p:nvSpPr>
        <p:spPr bwMode="auto">
          <a:xfrm>
            <a:off x="3537018" y="4115878"/>
            <a:ext cx="1984897" cy="546540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latin typeface="Arial"/>
                <a:cs typeface="Arial"/>
              </a:rPr>
              <a:t>Task Definition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0429E29-C32F-45B7-8DBE-2B797EFC23D6}"/>
              </a:ext>
            </a:extLst>
          </p:cNvPr>
          <p:cNvSpPr/>
          <p:nvPr/>
        </p:nvSpPr>
        <p:spPr bwMode="auto">
          <a:xfrm>
            <a:off x="3673078" y="4818512"/>
            <a:ext cx="1729002" cy="554793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latin typeface="Arial" charset="0"/>
                <a:cs typeface="Arial"/>
              </a:rPr>
              <a:t>Progress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CF9FFBF4-C78A-43E9-8220-5BA0A59AE8F3}"/>
              </a:ext>
            </a:extLst>
          </p:cNvPr>
          <p:cNvSpPr/>
          <p:nvPr/>
        </p:nvSpPr>
        <p:spPr bwMode="auto">
          <a:xfrm>
            <a:off x="3665101" y="5529400"/>
            <a:ext cx="1729002" cy="554793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latin typeface="Arial"/>
                <a:cs typeface="Arial"/>
              </a:rPr>
              <a:t>Outlook</a:t>
            </a:r>
            <a:endParaRPr lang="de-DE" dirty="0">
              <a:latin typeface="Arial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3577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Background – Neural Networks</a:t>
            </a:r>
            <a:endParaRPr lang="de-DE"/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611037" cy="5468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Int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610898" cy="5464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Mot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004E5F0F-C714-4C00-BFC6-4CEDFBF93F7D}"/>
              </a:ext>
            </a:extLst>
          </p:cNvPr>
          <p:cNvSpPr/>
          <p:nvPr/>
        </p:nvSpPr>
        <p:spPr bwMode="auto">
          <a:xfrm>
            <a:off x="421788" y="3021239"/>
            <a:ext cx="614887" cy="546540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latin typeface="Arial"/>
                <a:cs typeface="Arial"/>
              </a:rPr>
              <a:t>B&amp;R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602569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Arial"/>
                <a:cs typeface="Arial"/>
              </a:rPr>
              <a:t>Task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606634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Pro</a:t>
            </a:r>
            <a:endParaRPr lang="de-DE" dirty="0">
              <a:latin typeface="Arial" charset="0"/>
              <a:cs typeface="Arial"/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CA8401E-F416-4694-80C9-13FD0BD74AFE}"/>
              </a:ext>
            </a:extLst>
          </p:cNvPr>
          <p:cNvSpPr/>
          <p:nvPr/>
        </p:nvSpPr>
        <p:spPr bwMode="auto">
          <a:xfrm>
            <a:off x="421787" y="5525274"/>
            <a:ext cx="614887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Out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1A532A-7997-40B5-A73C-28ED39C9866D}"/>
              </a:ext>
            </a:extLst>
          </p:cNvPr>
          <p:cNvCxnSpPr/>
          <p:nvPr/>
        </p:nvCxnSpPr>
        <p:spPr bwMode="auto">
          <a:xfrm flipH="1">
            <a:off x="1109165" y="1511071"/>
            <a:ext cx="14028" cy="482205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52B892-F5AD-4830-A4AF-EC12BAB966C0}"/>
              </a:ext>
            </a:extLst>
          </p:cNvPr>
          <p:cNvCxnSpPr/>
          <p:nvPr/>
        </p:nvCxnSpPr>
        <p:spPr bwMode="auto">
          <a:xfrm flipV="1">
            <a:off x="417587" y="3844936"/>
            <a:ext cx="609050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7" name="Grafik 17" descr="Ein Bild, das Uhr enthält.&#10;&#10;Mit sehr hoher Zuverlässigkeit generierte Beschreibung">
            <a:extLst>
              <a:ext uri="{FF2B5EF4-FFF2-40B4-BE49-F238E27FC236}">
                <a16:creationId xmlns:a16="http://schemas.microsoft.com/office/drawing/2014/main" id="{E76DEE22-312B-4A1A-882D-913AF3BB5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566" y="2724157"/>
            <a:ext cx="2743200" cy="2231988"/>
          </a:xfrm>
          <a:prstGeom prst="rect">
            <a:avLst/>
          </a:prstGeom>
        </p:spPr>
      </p:pic>
      <p:pic>
        <p:nvPicPr>
          <p:cNvPr id="7" name="Grafik 7" descr="Ein Bild, das Text, Karte enthält.&#10;&#10;Mit sehr hoher Zuverlässigkeit generierte Beschreibung">
            <a:extLst>
              <a:ext uri="{FF2B5EF4-FFF2-40B4-BE49-F238E27FC236}">
                <a16:creationId xmlns:a16="http://schemas.microsoft.com/office/drawing/2014/main" id="{6E716EFA-BD89-43B4-859F-4714C5E55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573" y="2468391"/>
            <a:ext cx="4116444" cy="2751743"/>
          </a:xfrm>
          <a:prstGeom prst="rect">
            <a:avLst/>
          </a:prstGeom>
        </p:spPr>
      </p:pic>
      <p:sp>
        <p:nvSpPr>
          <p:cNvPr id="16" name="Text Box 65">
            <a:extLst>
              <a:ext uri="{FF2B5EF4-FFF2-40B4-BE49-F238E27FC236}">
                <a16:creationId xmlns:a16="http://schemas.microsoft.com/office/drawing/2014/main" id="{4D296615-F230-455D-AC95-D1388AF84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5560" y="5224874"/>
            <a:ext cx="2227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defPPr>
              <a:defRPr lang="en-GB"/>
            </a:defPPr>
            <a:lvl1pPr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Tx/>
              <a:buSzTx/>
            </a:pPr>
            <a:r>
              <a:rPr lang="en-US" sz="800" dirty="0">
                <a:solidFill>
                  <a:schemeClr val="folHlink"/>
                </a:solidFill>
                <a:latin typeface="Arial"/>
                <a:cs typeface="Arial"/>
              </a:rPr>
              <a:t>Source:  "Biology 2e" OpenStax</a:t>
            </a:r>
            <a:endParaRPr lang="de-DE"/>
          </a:p>
          <a:p>
            <a:pPr>
              <a:lnSpc>
                <a:spcPct val="100000"/>
              </a:lnSpc>
              <a:buClrTx/>
              <a:buSzTx/>
            </a:pPr>
            <a:r>
              <a:rPr lang="en-US" sz="800" dirty="0">
                <a:solidFill>
                  <a:schemeClr val="folHlink"/>
                </a:solidFill>
                <a:latin typeface="Arial"/>
                <a:cs typeface="Arial"/>
              </a:rPr>
              <a:t>Sec.35 .2</a:t>
            </a:r>
          </a:p>
        </p:txBody>
      </p:sp>
      <p:sp>
        <p:nvSpPr>
          <p:cNvPr id="18" name="Text Box 65">
            <a:extLst>
              <a:ext uri="{FF2B5EF4-FFF2-40B4-BE49-F238E27FC236}">
                <a16:creationId xmlns:a16="http://schemas.microsoft.com/office/drawing/2014/main" id="{4D296615-F230-455D-AC95-D1388AF84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4579" y="5170396"/>
            <a:ext cx="22272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defPPr>
              <a:defRPr lang="en-GB"/>
            </a:defPPr>
            <a:lvl1pPr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Tx/>
              <a:buSzTx/>
            </a:pPr>
            <a:r>
              <a:rPr lang="en-US" sz="800" dirty="0">
                <a:solidFill>
                  <a:schemeClr val="folHlink"/>
                </a:solidFill>
                <a:latin typeface="Arial"/>
                <a:cs typeface="Arial"/>
              </a:rPr>
              <a:t>Source:  "Neural Networks Regularization Trough Representation Learning"</a:t>
            </a:r>
            <a:endParaRPr lang="de-DE" dirty="0">
              <a:solidFill>
                <a:schemeClr val="folHlink"/>
              </a:solidFill>
            </a:endParaRPr>
          </a:p>
          <a:p>
            <a:pPr>
              <a:lnSpc>
                <a:spcPct val="100000"/>
              </a:lnSpc>
              <a:buClrTx/>
              <a:buSzTx/>
            </a:pPr>
            <a:r>
              <a:rPr lang="en-US" sz="800" dirty="0">
                <a:solidFill>
                  <a:schemeClr val="folHlink"/>
                </a:solidFill>
                <a:latin typeface="Arial"/>
                <a:cs typeface="Arial"/>
              </a:rPr>
              <a:t>p. 17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33BC1C8-B0D4-4A72-A2DB-59A079C5C529}"/>
              </a:ext>
            </a:extLst>
          </p:cNvPr>
          <p:cNvSpPr txBox="1"/>
          <p:nvPr/>
        </p:nvSpPr>
        <p:spPr>
          <a:xfrm>
            <a:off x="6045564" y="2164298"/>
            <a:ext cx="2743199" cy="3499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solidFill>
                  <a:schemeClr val="tx1"/>
                </a:solidFill>
                <a:latin typeface="Arial"/>
                <a:cs typeface="Arial"/>
              </a:rPr>
              <a:t>Out = ϕ((</a:t>
            </a:r>
            <a:r>
              <a:rPr lang="de-DE" dirty="0" err="1">
                <a:solidFill>
                  <a:schemeClr val="tx1"/>
                </a:solidFill>
                <a:latin typeface="Arial"/>
                <a:cs typeface="Arial"/>
              </a:rPr>
              <a:t>Σ</a:t>
            </a:r>
            <a:r>
              <a:rPr lang="de-DE" baseline="-25000" dirty="0" err="1">
                <a:solidFill>
                  <a:schemeClr val="tx1"/>
                </a:solidFill>
                <a:latin typeface="Arial"/>
                <a:cs typeface="Arial"/>
              </a:rPr>
              <a:t>i</a:t>
            </a:r>
            <a:r>
              <a:rPr lang="de-DE" dirty="0" err="1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lang="de-DE" baseline="-25000" dirty="0" err="1">
                <a:solidFill>
                  <a:schemeClr val="tx1"/>
                </a:solidFill>
                <a:latin typeface="Arial"/>
                <a:cs typeface="Arial"/>
              </a:rPr>
              <a:t>i</a:t>
            </a:r>
            <a:r>
              <a:rPr lang="de-DE" dirty="0">
                <a:solidFill>
                  <a:schemeClr val="tx1"/>
                </a:solidFill>
                <a:latin typeface="Arial"/>
                <a:cs typeface="Arial"/>
              </a:rPr>
              <a:t>) + b)</a:t>
            </a:r>
            <a:endParaRPr lang="de-DE" dirty="0" err="1">
              <a:solidFill>
                <a:schemeClr val="tx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23868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Related Work I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611037" cy="5468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Int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610898" cy="5464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Mot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004E5F0F-C714-4C00-BFC6-4CEDFBF93F7D}"/>
              </a:ext>
            </a:extLst>
          </p:cNvPr>
          <p:cNvSpPr/>
          <p:nvPr/>
        </p:nvSpPr>
        <p:spPr bwMode="auto">
          <a:xfrm>
            <a:off x="421788" y="3021239"/>
            <a:ext cx="614887" cy="546540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latin typeface="Arial"/>
                <a:cs typeface="Arial"/>
              </a:rPr>
              <a:t>B&amp;R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602569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Arial"/>
                <a:cs typeface="Arial"/>
              </a:rPr>
              <a:t>Task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606634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Pro</a:t>
            </a:r>
            <a:endParaRPr lang="de-DE" dirty="0">
              <a:latin typeface="Arial" charset="0"/>
              <a:cs typeface="Arial"/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CA8401E-F416-4694-80C9-13FD0BD74AFE}"/>
              </a:ext>
            </a:extLst>
          </p:cNvPr>
          <p:cNvSpPr/>
          <p:nvPr/>
        </p:nvSpPr>
        <p:spPr bwMode="auto">
          <a:xfrm>
            <a:off x="421787" y="5525274"/>
            <a:ext cx="614887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Out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1A532A-7997-40B5-A73C-28ED39C9866D}"/>
              </a:ext>
            </a:extLst>
          </p:cNvPr>
          <p:cNvCxnSpPr/>
          <p:nvPr/>
        </p:nvCxnSpPr>
        <p:spPr bwMode="auto">
          <a:xfrm flipH="1">
            <a:off x="1109165" y="1511071"/>
            <a:ext cx="14028" cy="482205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52B892-F5AD-4830-A4AF-EC12BAB966C0}"/>
              </a:ext>
            </a:extLst>
          </p:cNvPr>
          <p:cNvCxnSpPr/>
          <p:nvPr/>
        </p:nvCxnSpPr>
        <p:spPr bwMode="auto">
          <a:xfrm flipV="1">
            <a:off x="417587" y="3844936"/>
            <a:ext cx="609050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2F5C2DC8-4813-4FF1-A53F-638AD6920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5915" y="1623879"/>
            <a:ext cx="7663799" cy="4583866"/>
          </a:xfrm>
        </p:spPr>
        <p:txBody>
          <a:bodyPr/>
          <a:lstStyle/>
          <a:p>
            <a:pPr marL="0" indent="0"/>
            <a:r>
              <a:rPr lang="en-US" dirty="0">
                <a:cs typeface="Arial"/>
              </a:rPr>
              <a:t> Pruning</a:t>
            </a:r>
            <a:endParaRPr lang="de-DE" dirty="0"/>
          </a:p>
          <a:p>
            <a:pPr marL="513080" lvl="1" indent="-342900"/>
            <a:r>
              <a:rPr lang="en-US" dirty="0">
                <a:ea typeface="+mn-lt"/>
                <a:cs typeface="+mn-lt"/>
              </a:rPr>
              <a:t>...</a:t>
            </a:r>
            <a:endParaRPr lang="en-US" dirty="0"/>
          </a:p>
          <a:p>
            <a:pPr marL="179070" indent="-179070"/>
            <a:endParaRPr lang="en-US" dirty="0">
              <a:cs typeface="Arial"/>
            </a:endParaRPr>
          </a:p>
          <a:p>
            <a:pPr marL="179070" indent="-179070"/>
            <a:endParaRPr lang="en-US" dirty="0">
              <a:cs typeface="Arial"/>
            </a:endParaRPr>
          </a:p>
          <a:p>
            <a:pPr marL="179070" indent="-179070"/>
            <a:r>
              <a:rPr lang="en-US" dirty="0">
                <a:ea typeface="+mn-lt"/>
                <a:cs typeface="+mn-lt"/>
              </a:rPr>
              <a:t>Network </a:t>
            </a:r>
            <a:r>
              <a:rPr lang="en-US" dirty="0" err="1">
                <a:ea typeface="+mn-lt"/>
                <a:cs typeface="+mn-lt"/>
              </a:rPr>
              <a:t>Arichtecture</a:t>
            </a:r>
            <a:endParaRPr lang="en-US" b="0" dirty="0" err="1">
              <a:ea typeface="+mn-lt"/>
              <a:cs typeface="+mn-lt"/>
            </a:endParaRPr>
          </a:p>
          <a:p>
            <a:pPr marL="513080" lvl="1" indent="-342900">
              <a:buFont typeface="Wingdings"/>
            </a:pPr>
            <a:r>
              <a:rPr lang="en-US" sz="2000" dirty="0">
                <a:cs typeface="Arial"/>
              </a:rPr>
              <a:t>...</a:t>
            </a:r>
            <a:endParaRPr lang="en-US" sz="2000" dirty="0">
              <a:ea typeface="+mn-lt"/>
              <a:cs typeface="+mn-lt"/>
            </a:endParaRPr>
          </a:p>
          <a:p>
            <a:pPr marL="179070" indent="0"/>
            <a:endParaRPr lang="en-US" b="0" dirty="0">
              <a:ea typeface="+mn-lt"/>
              <a:cs typeface="+mn-lt"/>
            </a:endParaRPr>
          </a:p>
          <a:p>
            <a:pPr marL="179070" indent="0"/>
            <a:endParaRPr lang="en-US" b="0" dirty="0">
              <a:ea typeface="+mn-lt"/>
              <a:cs typeface="+mn-lt"/>
            </a:endParaRPr>
          </a:p>
          <a:p>
            <a:pPr marL="0" indent="0"/>
            <a:br>
              <a:rPr lang="en-US" dirty="0"/>
            </a:br>
            <a:endParaRPr lang="en-US" sz="1800" b="0">
              <a:cs typeface="Arial"/>
            </a:endParaRPr>
          </a:p>
          <a:p>
            <a:pPr marL="179070" indent="-179070"/>
            <a:br>
              <a:rPr lang="en-US" dirty="0"/>
            </a:br>
            <a:endParaRPr lang="en-US" dirty="0"/>
          </a:p>
          <a:p>
            <a:pPr lvl="1"/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0779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Task I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611037" cy="5468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Int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610898" cy="5464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Mot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004E5F0F-C714-4C00-BFC6-4CEDFBF93F7D}"/>
              </a:ext>
            </a:extLst>
          </p:cNvPr>
          <p:cNvSpPr/>
          <p:nvPr/>
        </p:nvSpPr>
        <p:spPr bwMode="auto">
          <a:xfrm>
            <a:off x="421788" y="3021239"/>
            <a:ext cx="614887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latin typeface="Arial"/>
                <a:cs typeface="Arial"/>
              </a:rPr>
              <a:t>B&amp;R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602569" cy="546540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Arial"/>
                <a:cs typeface="Arial"/>
              </a:rPr>
              <a:t>Task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606634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Pro</a:t>
            </a:r>
            <a:endParaRPr lang="de-DE" dirty="0">
              <a:latin typeface="Arial" charset="0"/>
              <a:cs typeface="Arial"/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CA8401E-F416-4694-80C9-13FD0BD74AFE}"/>
              </a:ext>
            </a:extLst>
          </p:cNvPr>
          <p:cNvSpPr/>
          <p:nvPr/>
        </p:nvSpPr>
        <p:spPr bwMode="auto">
          <a:xfrm>
            <a:off x="421787" y="5525274"/>
            <a:ext cx="614887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Out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1A532A-7997-40B5-A73C-28ED39C9866D}"/>
              </a:ext>
            </a:extLst>
          </p:cNvPr>
          <p:cNvCxnSpPr/>
          <p:nvPr/>
        </p:nvCxnSpPr>
        <p:spPr bwMode="auto">
          <a:xfrm flipH="1">
            <a:off x="1109165" y="1511071"/>
            <a:ext cx="14028" cy="482205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52B892-F5AD-4830-A4AF-EC12BAB966C0}"/>
              </a:ext>
            </a:extLst>
          </p:cNvPr>
          <p:cNvCxnSpPr/>
          <p:nvPr/>
        </p:nvCxnSpPr>
        <p:spPr bwMode="auto">
          <a:xfrm flipV="1">
            <a:off x="417587" y="3844936"/>
            <a:ext cx="609050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2F5C2DC8-4813-4FF1-A53F-638AD6920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5915" y="1623879"/>
            <a:ext cx="7663799" cy="4583866"/>
          </a:xfrm>
        </p:spPr>
        <p:txBody>
          <a:bodyPr/>
          <a:lstStyle/>
          <a:p>
            <a:pPr marL="0" indent="0"/>
            <a:r>
              <a:rPr lang="en-US" dirty="0">
                <a:cs typeface="Arial"/>
              </a:rPr>
              <a:t> Reproduction</a:t>
            </a:r>
            <a:endParaRPr lang="de-DE" dirty="0"/>
          </a:p>
          <a:p>
            <a:pPr marL="513080" lvl="1" indent="-342900"/>
            <a:r>
              <a:rPr lang="en-US" dirty="0">
                <a:ea typeface="+mn-lt"/>
                <a:cs typeface="+mn-lt"/>
              </a:rPr>
              <a:t>On MNIST</a:t>
            </a:r>
            <a:endParaRPr lang="en-US" dirty="0" err="1"/>
          </a:p>
          <a:p>
            <a:pPr marL="179070" indent="-179070"/>
            <a:endParaRPr lang="en-US" dirty="0">
              <a:cs typeface="Arial"/>
            </a:endParaRPr>
          </a:p>
          <a:p>
            <a:pPr marL="179070" indent="-179070"/>
            <a:endParaRPr lang="en-US" dirty="0">
              <a:cs typeface="Arial"/>
            </a:endParaRPr>
          </a:p>
          <a:p>
            <a:pPr marL="179070" indent="-179070"/>
            <a:r>
              <a:rPr lang="en-US" dirty="0">
                <a:ea typeface="+mn-lt"/>
                <a:cs typeface="+mn-lt"/>
              </a:rPr>
              <a:t>Transfer</a:t>
            </a:r>
          </a:p>
          <a:p>
            <a:pPr marL="513080" lvl="1" indent="-342900">
              <a:buFont typeface="Wingdings"/>
            </a:pPr>
            <a:r>
              <a:rPr lang="en-US" sz="2000" dirty="0">
                <a:cs typeface="Arial"/>
              </a:rPr>
              <a:t>To Reuters-???</a:t>
            </a:r>
            <a:endParaRPr lang="en-US" sz="2000" dirty="0">
              <a:ea typeface="+mn-lt"/>
              <a:cs typeface="+mn-lt"/>
            </a:endParaRPr>
          </a:p>
          <a:p>
            <a:pPr marL="513080" lvl="1" indent="-342900">
              <a:buFont typeface="Wingdings"/>
              <a:buChar char="§"/>
            </a:pPr>
            <a:r>
              <a:rPr lang="en-US" dirty="0">
                <a:ea typeface="+mn-lt"/>
                <a:cs typeface="+mn-lt"/>
              </a:rPr>
              <a:t>Find Sensible model in using FFNN or CNN</a:t>
            </a:r>
            <a:endParaRPr lang="en-US" b="0" dirty="0">
              <a:ea typeface="+mn-lt"/>
              <a:cs typeface="+mn-lt"/>
            </a:endParaRPr>
          </a:p>
          <a:p>
            <a:pPr marL="179070" indent="0"/>
            <a:endParaRPr lang="en-US" b="0" dirty="0">
              <a:ea typeface="+mn-lt"/>
              <a:cs typeface="+mn-lt"/>
            </a:endParaRPr>
          </a:p>
          <a:p>
            <a:pPr marL="179070" indent="0"/>
            <a:endParaRPr lang="en-US" b="0" dirty="0">
              <a:cs typeface="Arial"/>
            </a:endParaRPr>
          </a:p>
          <a:p>
            <a:pPr marL="0" indent="0"/>
            <a:br>
              <a:rPr lang="en-US" dirty="0"/>
            </a:br>
            <a:endParaRPr lang="en-US" sz="1800" b="0">
              <a:cs typeface="Arial"/>
            </a:endParaRPr>
          </a:p>
          <a:p>
            <a:pPr marL="179070" indent="-179070"/>
            <a:br>
              <a:rPr lang="en-US" dirty="0"/>
            </a:br>
            <a:endParaRPr lang="en-US" dirty="0"/>
          </a:p>
          <a:p>
            <a:pPr lvl="1"/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80096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Progress I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611037" cy="5468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Int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610898" cy="5464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Mot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004E5F0F-C714-4C00-BFC6-4CEDFBF93F7D}"/>
              </a:ext>
            </a:extLst>
          </p:cNvPr>
          <p:cNvSpPr/>
          <p:nvPr/>
        </p:nvSpPr>
        <p:spPr bwMode="auto">
          <a:xfrm>
            <a:off x="421788" y="3021239"/>
            <a:ext cx="614887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latin typeface="Arial"/>
                <a:cs typeface="Arial"/>
              </a:rPr>
              <a:t>B&amp;R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602569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Arial"/>
                <a:cs typeface="Arial"/>
              </a:rPr>
              <a:t>Task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606634" cy="554793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Pro</a:t>
            </a:r>
            <a:endParaRPr lang="de-DE" dirty="0">
              <a:latin typeface="Arial" charset="0"/>
              <a:cs typeface="Arial"/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CA8401E-F416-4694-80C9-13FD0BD74AFE}"/>
              </a:ext>
            </a:extLst>
          </p:cNvPr>
          <p:cNvSpPr/>
          <p:nvPr/>
        </p:nvSpPr>
        <p:spPr bwMode="auto">
          <a:xfrm>
            <a:off x="421787" y="5525274"/>
            <a:ext cx="614887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Out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1A532A-7997-40B5-A73C-28ED39C9866D}"/>
              </a:ext>
            </a:extLst>
          </p:cNvPr>
          <p:cNvCxnSpPr/>
          <p:nvPr/>
        </p:nvCxnSpPr>
        <p:spPr bwMode="auto">
          <a:xfrm flipH="1">
            <a:off x="1109165" y="1511071"/>
            <a:ext cx="14028" cy="482205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52B892-F5AD-4830-A4AF-EC12BAB966C0}"/>
              </a:ext>
            </a:extLst>
          </p:cNvPr>
          <p:cNvCxnSpPr/>
          <p:nvPr/>
        </p:nvCxnSpPr>
        <p:spPr bwMode="auto">
          <a:xfrm flipV="1">
            <a:off x="417587" y="3844936"/>
            <a:ext cx="609050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2F5C2DC8-4813-4FF1-A53F-638AD6920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5915" y="1623879"/>
            <a:ext cx="7663799" cy="4583866"/>
          </a:xfrm>
        </p:spPr>
        <p:txBody>
          <a:bodyPr/>
          <a:lstStyle/>
          <a:p>
            <a:pPr marL="179070" indent="-179070"/>
            <a:r>
              <a:rPr lang="en-US" dirty="0">
                <a:ea typeface="+mn-lt"/>
                <a:cs typeface="+mn-lt"/>
              </a:rPr>
              <a:t>Python-project</a:t>
            </a:r>
            <a:endParaRPr lang="de-DE" b="0" dirty="0">
              <a:ea typeface="+mn-lt"/>
              <a:cs typeface="+mn-lt"/>
            </a:endParaRPr>
          </a:p>
          <a:p>
            <a:pPr marL="513080" lvl="1" indent="-342900">
              <a:buFont typeface="Wingdings"/>
              <a:buChar char="§"/>
            </a:pPr>
            <a:r>
              <a:rPr lang="en-US" dirty="0">
                <a:ea typeface="+mn-lt"/>
                <a:cs typeface="+mn-lt"/>
              </a:rPr>
              <a:t>Data-flow</a:t>
            </a:r>
          </a:p>
          <a:p>
            <a:pPr marL="513080" lvl="1" indent="-342900">
              <a:buFont typeface="Wingdings,Sans-Serif"/>
              <a:buChar char="§"/>
            </a:pPr>
            <a:r>
              <a:rPr lang="en-US" dirty="0">
                <a:ea typeface="+mn-lt"/>
                <a:cs typeface="+mn-lt"/>
              </a:rPr>
              <a:t>Find Sensible model in using FFNN or CNN</a:t>
            </a:r>
            <a:endParaRPr lang="en-US" dirty="0"/>
          </a:p>
          <a:p>
            <a:pPr marL="179070" indent="-179070"/>
            <a:endParaRPr lang="en-US" dirty="0">
              <a:ea typeface="+mn-lt"/>
              <a:cs typeface="+mn-lt"/>
            </a:endParaRPr>
          </a:p>
          <a:p>
            <a:pPr marL="179070" indent="-179070"/>
            <a:endParaRPr lang="en-US" dirty="0">
              <a:ea typeface="+mn-lt"/>
              <a:cs typeface="+mn-lt"/>
            </a:endParaRPr>
          </a:p>
          <a:p>
            <a:pPr marL="179070" indent="-179070"/>
            <a:r>
              <a:rPr lang="en-US" dirty="0">
                <a:ea typeface="+mn-lt"/>
                <a:cs typeface="+mn-lt"/>
              </a:rPr>
              <a:t>Experiments</a:t>
            </a:r>
            <a:endParaRPr lang="de-DE" dirty="0"/>
          </a:p>
          <a:p>
            <a:pPr marL="513080" lvl="1" indent="-342900">
              <a:buFont typeface="Wingdings"/>
            </a:pPr>
            <a:r>
              <a:rPr lang="en-US" sz="2000" dirty="0">
                <a:cs typeface="Arial"/>
              </a:rPr>
              <a:t>...</a:t>
            </a:r>
            <a:endParaRPr lang="en-US" sz="2000" dirty="0">
              <a:ea typeface="+mn-lt"/>
              <a:cs typeface="+mn-lt"/>
            </a:endParaRPr>
          </a:p>
          <a:p>
            <a:pPr marL="513080" lvl="1" indent="-342900">
              <a:buFont typeface="Wingdings"/>
              <a:buChar char="§"/>
            </a:pPr>
            <a:r>
              <a:rPr lang="en-US" dirty="0">
                <a:ea typeface="+mn-lt"/>
                <a:cs typeface="+mn-lt"/>
              </a:rPr>
              <a:t>...</a:t>
            </a:r>
            <a:endParaRPr lang="en-US" b="0" dirty="0">
              <a:ea typeface="+mn-lt"/>
              <a:cs typeface="+mn-lt"/>
            </a:endParaRPr>
          </a:p>
          <a:p>
            <a:pPr marL="179070" indent="0"/>
            <a:endParaRPr lang="en-US" b="0" dirty="0">
              <a:ea typeface="+mn-lt"/>
              <a:cs typeface="+mn-lt"/>
            </a:endParaRPr>
          </a:p>
          <a:p>
            <a:pPr marL="179070" indent="0"/>
            <a:endParaRPr lang="en-US" b="0" dirty="0">
              <a:cs typeface="Arial"/>
            </a:endParaRPr>
          </a:p>
          <a:p>
            <a:pPr marL="0" indent="0"/>
            <a:br>
              <a:rPr lang="en-US" dirty="0"/>
            </a:br>
            <a:endParaRPr lang="en-US" sz="1800" b="0">
              <a:cs typeface="Arial"/>
            </a:endParaRPr>
          </a:p>
          <a:p>
            <a:pPr marL="179070" indent="-179070"/>
            <a:br>
              <a:rPr lang="en-US" dirty="0"/>
            </a:br>
            <a:endParaRPr lang="en-US" dirty="0"/>
          </a:p>
          <a:p>
            <a:pPr lvl="1"/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53288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Outlook I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611037" cy="5468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Int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610898" cy="5464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Mot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004E5F0F-C714-4C00-BFC6-4CEDFBF93F7D}"/>
              </a:ext>
            </a:extLst>
          </p:cNvPr>
          <p:cNvSpPr/>
          <p:nvPr/>
        </p:nvSpPr>
        <p:spPr bwMode="auto">
          <a:xfrm>
            <a:off x="421788" y="3021239"/>
            <a:ext cx="614887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latin typeface="Arial"/>
                <a:cs typeface="Arial"/>
              </a:rPr>
              <a:t>B&amp;R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602569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Arial"/>
                <a:cs typeface="Arial"/>
              </a:rPr>
              <a:t>Task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606634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Pro</a:t>
            </a:r>
            <a:endParaRPr lang="de-DE" dirty="0">
              <a:latin typeface="Arial" charset="0"/>
              <a:cs typeface="Arial"/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CA8401E-F416-4694-80C9-13FD0BD74AFE}"/>
              </a:ext>
            </a:extLst>
          </p:cNvPr>
          <p:cNvSpPr/>
          <p:nvPr/>
        </p:nvSpPr>
        <p:spPr bwMode="auto">
          <a:xfrm>
            <a:off x="421787" y="5525274"/>
            <a:ext cx="614887" cy="554793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Out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1A532A-7997-40B5-A73C-28ED39C9866D}"/>
              </a:ext>
            </a:extLst>
          </p:cNvPr>
          <p:cNvCxnSpPr/>
          <p:nvPr/>
        </p:nvCxnSpPr>
        <p:spPr bwMode="auto">
          <a:xfrm flipH="1">
            <a:off x="1109165" y="1511071"/>
            <a:ext cx="14028" cy="482205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52B892-F5AD-4830-A4AF-EC12BAB966C0}"/>
              </a:ext>
            </a:extLst>
          </p:cNvPr>
          <p:cNvCxnSpPr/>
          <p:nvPr/>
        </p:nvCxnSpPr>
        <p:spPr bwMode="auto">
          <a:xfrm flipV="1">
            <a:off x="417587" y="3844936"/>
            <a:ext cx="609050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2F5C2DC8-4813-4FF1-A53F-638AD6920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5915" y="1623879"/>
            <a:ext cx="7663799" cy="4583866"/>
          </a:xfrm>
        </p:spPr>
        <p:txBody>
          <a:bodyPr/>
          <a:lstStyle/>
          <a:p>
            <a:pPr marL="179070" indent="-179070"/>
            <a:r>
              <a:rPr lang="en-US" dirty="0">
                <a:ea typeface="+mn-lt"/>
                <a:cs typeface="+mn-lt"/>
              </a:rPr>
              <a:t>More custom-layers</a:t>
            </a:r>
            <a:endParaRPr lang="de-DE" b="0" dirty="0">
              <a:ea typeface="+mn-lt"/>
              <a:cs typeface="+mn-lt"/>
            </a:endParaRPr>
          </a:p>
          <a:p>
            <a:pPr marL="513080" lvl="1" indent="-342900">
              <a:buFont typeface="Wingdings"/>
              <a:buChar char="§"/>
            </a:pPr>
            <a:r>
              <a:rPr lang="en-US" dirty="0">
                <a:ea typeface="+mn-lt"/>
                <a:cs typeface="+mn-lt"/>
              </a:rPr>
              <a:t>CNN!</a:t>
            </a:r>
          </a:p>
          <a:p>
            <a:pPr marL="513080" lvl="1" indent="-342900">
              <a:buFont typeface="Wingdings,Sans-Serif"/>
              <a:buChar char="§"/>
            </a:pPr>
            <a:r>
              <a:rPr lang="en-US" dirty="0">
                <a:ea typeface="+mn-lt"/>
                <a:cs typeface="+mn-lt"/>
              </a:rPr>
              <a:t>...</a:t>
            </a:r>
            <a:endParaRPr lang="en-US" dirty="0"/>
          </a:p>
          <a:p>
            <a:pPr marL="179070" indent="-179070"/>
            <a:endParaRPr lang="en-US" dirty="0">
              <a:ea typeface="+mn-lt"/>
              <a:cs typeface="+mn-lt"/>
            </a:endParaRPr>
          </a:p>
          <a:p>
            <a:pPr marL="179070" indent="-179070"/>
            <a:endParaRPr lang="en-US" dirty="0">
              <a:ea typeface="+mn-lt"/>
              <a:cs typeface="+mn-lt"/>
            </a:endParaRPr>
          </a:p>
          <a:p>
            <a:pPr marL="179070" indent="-179070"/>
            <a:r>
              <a:rPr lang="en-US" dirty="0">
                <a:ea typeface="+mn-lt"/>
                <a:cs typeface="+mn-lt"/>
              </a:rPr>
              <a:t>More experiments</a:t>
            </a:r>
            <a:endParaRPr lang="de-DE" dirty="0"/>
          </a:p>
          <a:p>
            <a:pPr marL="513080" lvl="1" indent="-342900">
              <a:buFont typeface="Wingdings"/>
              <a:buChar char="§"/>
            </a:pPr>
            <a:r>
              <a:rPr lang="en-US" sz="2000" dirty="0">
                <a:ea typeface="+mn-lt"/>
                <a:cs typeface="+mn-lt"/>
              </a:rPr>
              <a:t>...</a:t>
            </a:r>
          </a:p>
          <a:p>
            <a:pPr marL="513080" lvl="1" indent="-342900">
              <a:buFont typeface="Wingdings"/>
              <a:buChar char="§"/>
            </a:pPr>
            <a:r>
              <a:rPr lang="en-US" dirty="0">
                <a:ea typeface="+mn-lt"/>
                <a:cs typeface="+mn-lt"/>
              </a:rPr>
              <a:t>...</a:t>
            </a:r>
            <a:endParaRPr lang="en-US" b="0" dirty="0">
              <a:ea typeface="+mn-lt"/>
              <a:cs typeface="+mn-lt"/>
            </a:endParaRPr>
          </a:p>
          <a:p>
            <a:pPr marL="179070" indent="0"/>
            <a:endParaRPr lang="en-US" b="0" dirty="0">
              <a:ea typeface="+mn-lt"/>
              <a:cs typeface="+mn-lt"/>
            </a:endParaRPr>
          </a:p>
          <a:p>
            <a:pPr marL="179070" indent="0"/>
            <a:endParaRPr lang="en-US" b="0" dirty="0">
              <a:cs typeface="Arial"/>
            </a:endParaRPr>
          </a:p>
          <a:p>
            <a:pPr marL="0" indent="0"/>
            <a:br>
              <a:rPr lang="en-US" dirty="0"/>
            </a:br>
            <a:endParaRPr lang="en-US" sz="1800" b="0">
              <a:cs typeface="Arial"/>
            </a:endParaRPr>
          </a:p>
          <a:p>
            <a:pPr marL="179070" indent="-179070"/>
            <a:br>
              <a:rPr lang="en-US" dirty="0"/>
            </a:br>
            <a:endParaRPr lang="en-US" dirty="0"/>
          </a:p>
          <a:p>
            <a:pPr lvl="1"/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23797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>
              <a:solidFill>
                <a:srgbClr val="B5B5B5"/>
              </a:solidFill>
            </a:endParaRPr>
          </a:p>
          <a:p>
            <a:pPr eaLnBrk="1" hangingPunct="1"/>
            <a:endParaRPr lang="en-US">
              <a:solidFill>
                <a:srgbClr val="B5B5B5"/>
              </a:solidFill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 eaLnBrk="1" hangingPunct="1"/>
            <a:r>
              <a:rPr lang="en-US" dirty="0"/>
              <a:t>Thank you for your attention! Questions?</a:t>
            </a:r>
          </a:p>
        </p:txBody>
      </p:sp>
      <p:pic>
        <p:nvPicPr>
          <p:cNvPr id="5125" name="Picture 3" descr="fragezeichen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55776" y="1844824"/>
            <a:ext cx="4321175" cy="4321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1733405" cy="546818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err="1">
                <a:latin typeface="Arial"/>
                <a:cs typeface="Arial"/>
              </a:rPr>
              <a:t>Introduction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1733266" cy="546401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latin typeface="Arial"/>
                <a:cs typeface="Arial"/>
              </a:rPr>
              <a:t>Motivation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004E5F0F-C714-4C00-BFC6-4CEDFBF93F7D}"/>
              </a:ext>
            </a:extLst>
          </p:cNvPr>
          <p:cNvSpPr/>
          <p:nvPr/>
        </p:nvSpPr>
        <p:spPr bwMode="auto">
          <a:xfrm>
            <a:off x="421788" y="3021239"/>
            <a:ext cx="3268639" cy="546540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latin typeface="Arial"/>
                <a:cs typeface="Arial"/>
              </a:rPr>
              <a:t>Background &amp; </a:t>
            </a:r>
            <a:r>
              <a:rPr lang="de-DE" dirty="0" err="1">
                <a:latin typeface="Arial"/>
                <a:cs typeface="Arial"/>
              </a:rPr>
              <a:t>Related</a:t>
            </a:r>
            <a:r>
              <a:rPr lang="de-DE" dirty="0">
                <a:latin typeface="Arial"/>
                <a:cs typeface="Arial"/>
              </a:rPr>
              <a:t> Work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1984897" cy="546540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latin typeface="Arial"/>
                <a:cs typeface="Arial"/>
              </a:rPr>
              <a:t>Task Definition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1729002" cy="554793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latin typeface="Arial" charset="0"/>
                <a:cs typeface="Arial"/>
              </a:rPr>
              <a:t>Progress</a:t>
            </a: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CA8401E-F416-4694-80C9-13FD0BD74AFE}"/>
              </a:ext>
            </a:extLst>
          </p:cNvPr>
          <p:cNvSpPr/>
          <p:nvPr/>
        </p:nvSpPr>
        <p:spPr bwMode="auto">
          <a:xfrm>
            <a:off x="421787" y="5525274"/>
            <a:ext cx="1729002" cy="554793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latin typeface="Arial"/>
                <a:cs typeface="Arial"/>
              </a:rPr>
              <a:t>Outlook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E1756D60-9339-4F3D-AB40-B8F7885F88E1}"/>
              </a:ext>
            </a:extLst>
          </p:cNvPr>
          <p:cNvCxnSpPr/>
          <p:nvPr/>
        </p:nvCxnSpPr>
        <p:spPr bwMode="auto">
          <a:xfrm flipV="1">
            <a:off x="310302" y="3844936"/>
            <a:ext cx="8494511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F12D73A3-B253-458E-9139-0952572F1778}"/>
              </a:ext>
            </a:extLst>
          </p:cNvPr>
          <p:cNvSpPr txBox="1"/>
          <p:nvPr/>
        </p:nvSpPr>
        <p:spPr>
          <a:xfrm>
            <a:off x="4359906" y="2420520"/>
            <a:ext cx="3246615" cy="3499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>
                <a:solidFill>
                  <a:schemeClr val="tx1"/>
                </a:solidFill>
                <a:latin typeface="Arial"/>
                <a:cs typeface="Arial"/>
              </a:rPr>
              <a:t>Context of the thesis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4B1C238-D9F5-441A-B2BF-E7F92390506C}"/>
              </a:ext>
            </a:extLst>
          </p:cNvPr>
          <p:cNvSpPr txBox="1"/>
          <p:nvPr/>
        </p:nvSpPr>
        <p:spPr>
          <a:xfrm>
            <a:off x="4359905" y="4921090"/>
            <a:ext cx="3353900" cy="3499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>
                <a:solidFill>
                  <a:schemeClr val="tx1"/>
                </a:solidFill>
                <a:latin typeface="Arial"/>
                <a:cs typeface="Arial"/>
              </a:rPr>
              <a:t>Content of the thesis</a:t>
            </a:r>
            <a:endParaRPr lang="de-DE">
              <a:solidFill>
                <a:schemeClr val="tx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7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Introduction I</a:t>
            </a:r>
            <a:endParaRPr lang="en-US" dirty="0">
              <a:cs typeface="Arial"/>
            </a:endParaRP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611037" cy="546818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Int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610898" cy="5464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Mot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004E5F0F-C714-4C00-BFC6-4CEDFBF93F7D}"/>
              </a:ext>
            </a:extLst>
          </p:cNvPr>
          <p:cNvSpPr/>
          <p:nvPr/>
        </p:nvSpPr>
        <p:spPr bwMode="auto">
          <a:xfrm>
            <a:off x="421788" y="3021239"/>
            <a:ext cx="614887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latin typeface="Arial"/>
                <a:cs typeface="Arial"/>
              </a:rPr>
              <a:t>B&amp;R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602569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Arial"/>
                <a:cs typeface="Arial"/>
              </a:rPr>
              <a:t>Task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606634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Pro</a:t>
            </a:r>
            <a:endParaRPr lang="de-DE" dirty="0">
              <a:latin typeface="Arial" charset="0"/>
              <a:cs typeface="Arial"/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CA8401E-F416-4694-80C9-13FD0BD74AFE}"/>
              </a:ext>
            </a:extLst>
          </p:cNvPr>
          <p:cNvSpPr/>
          <p:nvPr/>
        </p:nvSpPr>
        <p:spPr bwMode="auto">
          <a:xfrm>
            <a:off x="421787" y="5525274"/>
            <a:ext cx="614887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Out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1A532A-7997-40B5-A73C-28ED39C9866D}"/>
              </a:ext>
            </a:extLst>
          </p:cNvPr>
          <p:cNvCxnSpPr/>
          <p:nvPr/>
        </p:nvCxnSpPr>
        <p:spPr bwMode="auto">
          <a:xfrm flipH="1">
            <a:off x="1109165" y="1511071"/>
            <a:ext cx="14028" cy="482205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52B892-F5AD-4830-A4AF-EC12BAB966C0}"/>
              </a:ext>
            </a:extLst>
          </p:cNvPr>
          <p:cNvCxnSpPr/>
          <p:nvPr/>
        </p:nvCxnSpPr>
        <p:spPr bwMode="auto">
          <a:xfrm flipV="1">
            <a:off x="417587" y="3844936"/>
            <a:ext cx="609050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2F5C2DC8-4813-4FF1-A53F-638AD6920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5915" y="1623879"/>
            <a:ext cx="7663799" cy="4583866"/>
          </a:xfrm>
        </p:spPr>
        <p:txBody>
          <a:bodyPr/>
          <a:lstStyle/>
          <a:p>
            <a:pPr marL="0" indent="0"/>
            <a:r>
              <a:rPr lang="en-US">
                <a:cs typeface="Arial"/>
              </a:rPr>
              <a:t>Lottery Ticket Hypothesis</a:t>
            </a:r>
            <a:endParaRPr lang="en-US" sz="1800" b="0" dirty="0">
              <a:cs typeface="Arial"/>
            </a:endParaRPr>
          </a:p>
          <a:p>
            <a:pPr marL="474345" lvl="2" indent="-285750"/>
            <a:r>
              <a:rPr lang="en-US" b="0" dirty="0">
                <a:cs typeface="Arial"/>
              </a:rPr>
              <a:t>Many networks in use atm are overloaded (too many weights)</a:t>
            </a:r>
          </a:p>
          <a:p>
            <a:pPr marL="455930" lvl="1" indent="-285750"/>
            <a:r>
              <a:rPr lang="en-US" dirty="0">
                <a:cs typeface="Arial"/>
              </a:rPr>
              <a:t>From the moment of initialization there are smaller subnetworks that perform similar given the same amount of training</a:t>
            </a:r>
          </a:p>
          <a:p>
            <a:pPr marL="455930" lvl="1" indent="-285750"/>
            <a:r>
              <a:rPr lang="en-US" dirty="0">
                <a:cs typeface="Arial"/>
              </a:rPr>
              <a:t>These subnetworks can be deduced from the weights of the main network after it has concluded its training</a:t>
            </a:r>
            <a:endParaRPr lang="en-US">
              <a:cs typeface="Arial"/>
            </a:endParaRPr>
          </a:p>
          <a:p>
            <a:pPr lvl="1"/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3538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Motivation I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611037" cy="5468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Int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610898" cy="546401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Mot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004E5F0F-C714-4C00-BFC6-4CEDFBF93F7D}"/>
              </a:ext>
            </a:extLst>
          </p:cNvPr>
          <p:cNvSpPr/>
          <p:nvPr/>
        </p:nvSpPr>
        <p:spPr bwMode="auto">
          <a:xfrm>
            <a:off x="421788" y="3021239"/>
            <a:ext cx="614887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latin typeface="Arial"/>
                <a:cs typeface="Arial"/>
              </a:rPr>
              <a:t>B&amp;R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602569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Arial"/>
                <a:cs typeface="Arial"/>
              </a:rPr>
              <a:t>Task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606634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Pro</a:t>
            </a:r>
            <a:endParaRPr lang="de-DE" dirty="0">
              <a:latin typeface="Arial" charset="0"/>
              <a:cs typeface="Arial"/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CA8401E-F416-4694-80C9-13FD0BD74AFE}"/>
              </a:ext>
            </a:extLst>
          </p:cNvPr>
          <p:cNvSpPr/>
          <p:nvPr/>
        </p:nvSpPr>
        <p:spPr bwMode="auto">
          <a:xfrm>
            <a:off x="421787" y="5525274"/>
            <a:ext cx="614887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Out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1A532A-7997-40B5-A73C-28ED39C9866D}"/>
              </a:ext>
            </a:extLst>
          </p:cNvPr>
          <p:cNvCxnSpPr/>
          <p:nvPr/>
        </p:nvCxnSpPr>
        <p:spPr bwMode="auto">
          <a:xfrm flipH="1">
            <a:off x="1109165" y="1511071"/>
            <a:ext cx="14028" cy="482205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52B892-F5AD-4830-A4AF-EC12BAB966C0}"/>
              </a:ext>
            </a:extLst>
          </p:cNvPr>
          <p:cNvCxnSpPr/>
          <p:nvPr/>
        </p:nvCxnSpPr>
        <p:spPr bwMode="auto">
          <a:xfrm flipV="1">
            <a:off x="417587" y="3844936"/>
            <a:ext cx="609050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2F5C2DC8-4813-4FF1-A53F-638AD6920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5915" y="1623879"/>
            <a:ext cx="7663799" cy="4583866"/>
          </a:xfrm>
        </p:spPr>
        <p:txBody>
          <a:bodyPr/>
          <a:lstStyle/>
          <a:p>
            <a:pPr marL="179070" indent="-179070"/>
            <a:r>
              <a:rPr lang="en-US" dirty="0">
                <a:cs typeface="Arial"/>
              </a:rPr>
              <a:t>Executability</a:t>
            </a:r>
          </a:p>
          <a:p>
            <a:pPr marL="513080" lvl="1" indent="-342900"/>
            <a:r>
              <a:rPr lang="en-US" dirty="0">
                <a:ea typeface="+mn-lt"/>
                <a:cs typeface="+mn-lt"/>
              </a:rPr>
              <a:t>During Use</a:t>
            </a:r>
            <a:endParaRPr lang="en-US" dirty="0">
              <a:cs typeface="Arial"/>
            </a:endParaRPr>
          </a:p>
          <a:p>
            <a:pPr marL="179070" indent="0"/>
            <a:endParaRPr lang="en-US" sz="3800" b="0" dirty="0">
              <a:cs typeface="Arial"/>
            </a:endParaRPr>
          </a:p>
          <a:p>
            <a:pPr marL="0" indent="0"/>
            <a:r>
              <a:rPr lang="en-US" dirty="0">
                <a:cs typeface="Arial"/>
              </a:rPr>
              <a:t>Trainability</a:t>
            </a:r>
            <a:endParaRPr lang="en-US" sz="1800" b="0" dirty="0">
              <a:cs typeface="Arial"/>
            </a:endParaRPr>
          </a:p>
          <a:p>
            <a:pPr marL="474345" lvl="2" indent="-285750"/>
            <a:r>
              <a:rPr lang="en-US" dirty="0">
                <a:cs typeface="Arial"/>
              </a:rPr>
              <a:t>During Development</a:t>
            </a:r>
            <a:endParaRPr lang="en-US" dirty="0"/>
          </a:p>
          <a:p>
            <a:pPr lvl="1"/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3057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Background</a:t>
            </a:r>
            <a:endParaRPr lang="en-US">
              <a:cs typeface="+mj-lt"/>
            </a:endParaRP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611037" cy="5468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Int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610898" cy="5464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Mot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004E5F0F-C714-4C00-BFC6-4CEDFBF93F7D}"/>
              </a:ext>
            </a:extLst>
          </p:cNvPr>
          <p:cNvSpPr/>
          <p:nvPr/>
        </p:nvSpPr>
        <p:spPr bwMode="auto">
          <a:xfrm>
            <a:off x="421788" y="3021239"/>
            <a:ext cx="614887" cy="546540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latin typeface="Arial"/>
                <a:cs typeface="Arial"/>
              </a:rPr>
              <a:t>B&amp;R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602569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Arial"/>
                <a:cs typeface="Arial"/>
              </a:rPr>
              <a:t>Task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606634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Pro</a:t>
            </a:r>
            <a:endParaRPr lang="de-DE" dirty="0">
              <a:latin typeface="Arial" charset="0"/>
              <a:cs typeface="Arial"/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CA8401E-F416-4694-80C9-13FD0BD74AFE}"/>
              </a:ext>
            </a:extLst>
          </p:cNvPr>
          <p:cNvSpPr/>
          <p:nvPr/>
        </p:nvSpPr>
        <p:spPr bwMode="auto">
          <a:xfrm>
            <a:off x="421787" y="5525274"/>
            <a:ext cx="614887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Out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1A532A-7997-40B5-A73C-28ED39C9866D}"/>
              </a:ext>
            </a:extLst>
          </p:cNvPr>
          <p:cNvCxnSpPr/>
          <p:nvPr/>
        </p:nvCxnSpPr>
        <p:spPr bwMode="auto">
          <a:xfrm flipH="1">
            <a:off x="1109165" y="1511071"/>
            <a:ext cx="14028" cy="482205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52B892-F5AD-4830-A4AF-EC12BAB966C0}"/>
              </a:ext>
            </a:extLst>
          </p:cNvPr>
          <p:cNvCxnSpPr/>
          <p:nvPr/>
        </p:nvCxnSpPr>
        <p:spPr bwMode="auto">
          <a:xfrm flipV="1">
            <a:off x="417587" y="3844936"/>
            <a:ext cx="609050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2F5C2DC8-4813-4FF1-A53F-638AD6920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5915" y="1623879"/>
            <a:ext cx="7663799" cy="4583866"/>
          </a:xfrm>
        </p:spPr>
        <p:txBody>
          <a:bodyPr/>
          <a:lstStyle/>
          <a:p>
            <a:pPr marL="0" indent="0"/>
            <a:r>
              <a:rPr lang="en-US" dirty="0">
                <a:cs typeface="Arial"/>
              </a:rPr>
              <a:t> Feed-forward Neural Networks</a:t>
            </a:r>
            <a:endParaRPr lang="de-DE" dirty="0"/>
          </a:p>
          <a:p>
            <a:pPr marL="513080" lvl="1" indent="-342900"/>
            <a:r>
              <a:rPr lang="en-US" dirty="0">
                <a:ea typeface="+mn-lt"/>
                <a:cs typeface="+mn-lt"/>
              </a:rPr>
              <a:t>...</a:t>
            </a:r>
            <a:endParaRPr lang="en-US" dirty="0"/>
          </a:p>
          <a:p>
            <a:pPr marL="179070" indent="-179070"/>
            <a:endParaRPr lang="en-US" dirty="0">
              <a:cs typeface="Arial"/>
            </a:endParaRPr>
          </a:p>
          <a:p>
            <a:pPr marL="179070" indent="-179070"/>
            <a:endParaRPr lang="en-US" dirty="0">
              <a:cs typeface="Arial"/>
            </a:endParaRPr>
          </a:p>
          <a:p>
            <a:pPr marL="179070" indent="-179070"/>
            <a:r>
              <a:rPr lang="en-US" dirty="0">
                <a:ea typeface="+mn-lt"/>
                <a:cs typeface="+mn-lt"/>
              </a:rPr>
              <a:t>Convolutional Neural Networks</a:t>
            </a:r>
            <a:endParaRPr lang="en-US" b="0" dirty="0">
              <a:ea typeface="+mn-lt"/>
              <a:cs typeface="+mn-lt"/>
            </a:endParaRPr>
          </a:p>
          <a:p>
            <a:pPr marL="513080" lvl="1" indent="-342900">
              <a:buFont typeface="Wingdings"/>
            </a:pPr>
            <a:r>
              <a:rPr lang="en-US" sz="2000" dirty="0">
                <a:cs typeface="Arial"/>
              </a:rPr>
              <a:t>...</a:t>
            </a:r>
            <a:endParaRPr lang="en-US" sz="2000" dirty="0">
              <a:ea typeface="+mn-lt"/>
              <a:cs typeface="+mn-lt"/>
            </a:endParaRPr>
          </a:p>
          <a:p>
            <a:pPr marL="179070" indent="0"/>
            <a:endParaRPr lang="en-US" b="0" dirty="0">
              <a:ea typeface="+mn-lt"/>
              <a:cs typeface="+mn-lt"/>
            </a:endParaRPr>
          </a:p>
          <a:p>
            <a:pPr marL="179070" indent="0"/>
            <a:endParaRPr lang="en-US" b="0" dirty="0">
              <a:ea typeface="+mn-lt"/>
              <a:cs typeface="+mn-lt"/>
            </a:endParaRPr>
          </a:p>
          <a:p>
            <a:pPr marL="0" indent="0"/>
            <a:r>
              <a:rPr lang="en-US" dirty="0">
                <a:ea typeface="+mn-lt"/>
                <a:cs typeface="+mn-lt"/>
              </a:rPr>
              <a:t>Image Classification</a:t>
            </a:r>
            <a:endParaRPr lang="en-US" b="0" dirty="0">
              <a:ea typeface="+mn-lt"/>
              <a:cs typeface="+mn-lt"/>
            </a:endParaRPr>
          </a:p>
          <a:p>
            <a:pPr marL="474345" lvl="2" indent="-285750">
              <a:buFont typeface="Wingdings"/>
            </a:pPr>
            <a:r>
              <a:rPr lang="en-US" sz="2000" dirty="0">
                <a:ea typeface="+mn-lt"/>
                <a:cs typeface="+mn-lt"/>
              </a:rPr>
              <a:t>...</a:t>
            </a:r>
            <a:br>
              <a:rPr lang="en-US" dirty="0"/>
            </a:br>
            <a:endParaRPr lang="en-US">
              <a:cs typeface="Arial"/>
            </a:endParaRPr>
          </a:p>
          <a:p>
            <a:pPr marL="179070" indent="-179070"/>
            <a:br>
              <a:rPr lang="en-US" dirty="0"/>
            </a:br>
            <a:endParaRPr lang="en-US" dirty="0"/>
          </a:p>
          <a:p>
            <a:pPr lvl="1"/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0162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Background </a:t>
            </a:r>
            <a:r>
              <a:rPr lang="en-US">
                <a:ea typeface="+mj-lt"/>
                <a:cs typeface="+mj-lt"/>
              </a:rPr>
              <a:t>– Unsupervised Learning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611037" cy="5468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Int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610898" cy="5464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Mot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004E5F0F-C714-4C00-BFC6-4CEDFBF93F7D}"/>
              </a:ext>
            </a:extLst>
          </p:cNvPr>
          <p:cNvSpPr/>
          <p:nvPr/>
        </p:nvSpPr>
        <p:spPr bwMode="auto">
          <a:xfrm>
            <a:off x="421788" y="3021239"/>
            <a:ext cx="614887" cy="546540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latin typeface="Arial"/>
                <a:cs typeface="Arial"/>
              </a:rPr>
              <a:t>B&amp;R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602569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Arial"/>
                <a:cs typeface="Arial"/>
              </a:rPr>
              <a:t>Task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606634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Pro</a:t>
            </a:r>
            <a:endParaRPr lang="de-DE" dirty="0">
              <a:latin typeface="Arial" charset="0"/>
              <a:cs typeface="Arial"/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CA8401E-F416-4694-80C9-13FD0BD74AFE}"/>
              </a:ext>
            </a:extLst>
          </p:cNvPr>
          <p:cNvSpPr/>
          <p:nvPr/>
        </p:nvSpPr>
        <p:spPr bwMode="auto">
          <a:xfrm>
            <a:off x="421787" y="5525274"/>
            <a:ext cx="614887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Out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1A532A-7997-40B5-A73C-28ED39C9866D}"/>
              </a:ext>
            </a:extLst>
          </p:cNvPr>
          <p:cNvCxnSpPr/>
          <p:nvPr/>
        </p:nvCxnSpPr>
        <p:spPr bwMode="auto">
          <a:xfrm flipH="1">
            <a:off x="1109165" y="1511071"/>
            <a:ext cx="14028" cy="482205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52B892-F5AD-4830-A4AF-EC12BAB966C0}"/>
              </a:ext>
            </a:extLst>
          </p:cNvPr>
          <p:cNvCxnSpPr/>
          <p:nvPr/>
        </p:nvCxnSpPr>
        <p:spPr bwMode="auto">
          <a:xfrm flipV="1">
            <a:off x="417587" y="3844936"/>
            <a:ext cx="609050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" name="Grafik 8" descr="Ein Bild, das Regen enthält.&#10;&#10;Mit sehr hoher Zuverlässigkeit generierte Beschreibung">
            <a:extLst>
              <a:ext uri="{FF2B5EF4-FFF2-40B4-BE49-F238E27FC236}">
                <a16:creationId xmlns:a16="http://schemas.microsoft.com/office/drawing/2014/main" id="{762836E0-013E-4E53-895D-9F735307F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335" y="2237503"/>
            <a:ext cx="3335257" cy="3213521"/>
          </a:xfrm>
          <a:prstGeom prst="rect">
            <a:avLst/>
          </a:prstGeom>
        </p:spPr>
      </p:pic>
      <p:sp>
        <p:nvSpPr>
          <p:cNvPr id="8" name="Text Box 65">
            <a:extLst>
              <a:ext uri="{FF2B5EF4-FFF2-40B4-BE49-F238E27FC236}">
                <a16:creationId xmlns:a16="http://schemas.microsoft.com/office/drawing/2014/main" id="{89B9072C-3F6B-40F9-86BB-E298DA4C9E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1517" y="5578464"/>
            <a:ext cx="222729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defPPr>
              <a:defRPr lang="en-GB"/>
            </a:defPPr>
            <a:lvl1pPr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Tx/>
              <a:buSzTx/>
            </a:pPr>
            <a:r>
              <a:rPr lang="en-US" sz="800">
                <a:solidFill>
                  <a:schemeClr val="folHlink"/>
                </a:solidFill>
                <a:latin typeface="Arial"/>
                <a:cs typeface="Arial"/>
              </a:rPr>
              <a:t>Source: Produced by the author</a:t>
            </a:r>
            <a:endParaRPr lang="de-DE">
              <a:solidFill>
                <a:srgbClr val="FFFFFF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59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Background </a:t>
            </a:r>
            <a:r>
              <a:rPr lang="en-US">
                <a:ea typeface="+mj-lt"/>
                <a:cs typeface="+mj-lt"/>
              </a:rPr>
              <a:t>– Unsupervised Learning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611037" cy="5468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Int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610898" cy="5464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Mot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004E5F0F-C714-4C00-BFC6-4CEDFBF93F7D}"/>
              </a:ext>
            </a:extLst>
          </p:cNvPr>
          <p:cNvSpPr/>
          <p:nvPr/>
        </p:nvSpPr>
        <p:spPr bwMode="auto">
          <a:xfrm>
            <a:off x="421788" y="3021239"/>
            <a:ext cx="614887" cy="546540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latin typeface="Arial"/>
                <a:cs typeface="Arial"/>
              </a:rPr>
              <a:t>B&amp;R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602569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Arial"/>
                <a:cs typeface="Arial"/>
              </a:rPr>
              <a:t>Task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606634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Pro</a:t>
            </a:r>
            <a:endParaRPr lang="de-DE" dirty="0">
              <a:latin typeface="Arial" charset="0"/>
              <a:cs typeface="Arial"/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CA8401E-F416-4694-80C9-13FD0BD74AFE}"/>
              </a:ext>
            </a:extLst>
          </p:cNvPr>
          <p:cNvSpPr/>
          <p:nvPr/>
        </p:nvSpPr>
        <p:spPr bwMode="auto">
          <a:xfrm>
            <a:off x="421787" y="5525274"/>
            <a:ext cx="614887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Out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1A532A-7997-40B5-A73C-28ED39C9866D}"/>
              </a:ext>
            </a:extLst>
          </p:cNvPr>
          <p:cNvCxnSpPr/>
          <p:nvPr/>
        </p:nvCxnSpPr>
        <p:spPr bwMode="auto">
          <a:xfrm flipH="1">
            <a:off x="1109165" y="1511071"/>
            <a:ext cx="14028" cy="482205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52B892-F5AD-4830-A4AF-EC12BAB966C0}"/>
              </a:ext>
            </a:extLst>
          </p:cNvPr>
          <p:cNvCxnSpPr/>
          <p:nvPr/>
        </p:nvCxnSpPr>
        <p:spPr bwMode="auto">
          <a:xfrm flipV="1">
            <a:off x="417587" y="3844936"/>
            <a:ext cx="609050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" name="Grafik 8" descr="Ein Bild, das Computer enthält.&#10;&#10;Mit sehr hoher Zuverlässigkeit generierte Beschreibung">
            <a:extLst>
              <a:ext uri="{FF2B5EF4-FFF2-40B4-BE49-F238E27FC236}">
                <a16:creationId xmlns:a16="http://schemas.microsoft.com/office/drawing/2014/main" id="{762836E0-013E-4E53-895D-9F735307F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263" y="2237503"/>
            <a:ext cx="3331401" cy="3213521"/>
          </a:xfrm>
          <a:prstGeom prst="rect">
            <a:avLst/>
          </a:prstGeom>
        </p:spPr>
      </p:pic>
      <p:sp>
        <p:nvSpPr>
          <p:cNvPr id="8" name="Text Box 65">
            <a:extLst>
              <a:ext uri="{FF2B5EF4-FFF2-40B4-BE49-F238E27FC236}">
                <a16:creationId xmlns:a16="http://schemas.microsoft.com/office/drawing/2014/main" id="{338833A0-4087-4A85-BADA-3F6FD71DB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1517" y="5578464"/>
            <a:ext cx="222729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defPPr>
              <a:defRPr lang="en-GB"/>
            </a:defPPr>
            <a:lvl1pPr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Tx/>
              <a:buSzTx/>
            </a:pPr>
            <a:r>
              <a:rPr lang="en-US" sz="800">
                <a:solidFill>
                  <a:schemeClr val="folHlink"/>
                </a:solidFill>
                <a:latin typeface="Arial"/>
                <a:cs typeface="Arial"/>
              </a:rPr>
              <a:t>Source: Produced by the author</a:t>
            </a:r>
            <a:endParaRPr lang="de-DE">
              <a:solidFill>
                <a:srgbClr val="FFFFFF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888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Background </a:t>
            </a:r>
            <a:r>
              <a:rPr lang="en-US">
                <a:ea typeface="+mj-lt"/>
                <a:cs typeface="+mj-lt"/>
              </a:rPr>
              <a:t>– Unsupervised Learning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611037" cy="5468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Int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610898" cy="5464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Mot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004E5F0F-C714-4C00-BFC6-4CEDFBF93F7D}"/>
              </a:ext>
            </a:extLst>
          </p:cNvPr>
          <p:cNvSpPr/>
          <p:nvPr/>
        </p:nvSpPr>
        <p:spPr bwMode="auto">
          <a:xfrm>
            <a:off x="421788" y="3021239"/>
            <a:ext cx="614887" cy="546540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latin typeface="Arial"/>
                <a:cs typeface="Arial"/>
              </a:rPr>
              <a:t>B&amp;R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602569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Arial"/>
                <a:cs typeface="Arial"/>
              </a:rPr>
              <a:t>Task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606634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Pro</a:t>
            </a:r>
            <a:endParaRPr lang="de-DE" dirty="0">
              <a:latin typeface="Arial" charset="0"/>
              <a:cs typeface="Arial"/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CA8401E-F416-4694-80C9-13FD0BD74AFE}"/>
              </a:ext>
            </a:extLst>
          </p:cNvPr>
          <p:cNvSpPr/>
          <p:nvPr/>
        </p:nvSpPr>
        <p:spPr bwMode="auto">
          <a:xfrm>
            <a:off x="421787" y="5525274"/>
            <a:ext cx="614887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Out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1A532A-7997-40B5-A73C-28ED39C9866D}"/>
              </a:ext>
            </a:extLst>
          </p:cNvPr>
          <p:cNvCxnSpPr/>
          <p:nvPr/>
        </p:nvCxnSpPr>
        <p:spPr bwMode="auto">
          <a:xfrm flipH="1">
            <a:off x="1109165" y="1511071"/>
            <a:ext cx="14028" cy="482205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52B892-F5AD-4830-A4AF-EC12BAB966C0}"/>
              </a:ext>
            </a:extLst>
          </p:cNvPr>
          <p:cNvCxnSpPr/>
          <p:nvPr/>
        </p:nvCxnSpPr>
        <p:spPr bwMode="auto">
          <a:xfrm flipV="1">
            <a:off x="417587" y="3844936"/>
            <a:ext cx="609050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" name="Grafik 8" descr="Ein Bild, das Computer enthält.&#10;&#10;Mit sehr hoher Zuverlässigkeit generierte Beschreibung">
            <a:extLst>
              <a:ext uri="{FF2B5EF4-FFF2-40B4-BE49-F238E27FC236}">
                <a16:creationId xmlns:a16="http://schemas.microsoft.com/office/drawing/2014/main" id="{762836E0-013E-4E53-895D-9F735307F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263" y="2237503"/>
            <a:ext cx="3331401" cy="3213521"/>
          </a:xfrm>
          <a:prstGeom prst="rect">
            <a:avLst/>
          </a:prstGeom>
        </p:spPr>
      </p:pic>
      <p:sp>
        <p:nvSpPr>
          <p:cNvPr id="8" name="Text Box 65">
            <a:extLst>
              <a:ext uri="{FF2B5EF4-FFF2-40B4-BE49-F238E27FC236}">
                <a16:creationId xmlns:a16="http://schemas.microsoft.com/office/drawing/2014/main" id="{D6A21F23-0910-4631-A7C5-B6C2E6D27A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1517" y="5578464"/>
            <a:ext cx="222729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defPPr>
              <a:defRPr lang="en-GB"/>
            </a:defPPr>
            <a:lvl1pPr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Tx/>
              <a:buSzTx/>
            </a:pPr>
            <a:r>
              <a:rPr lang="en-US" sz="800">
                <a:solidFill>
                  <a:schemeClr val="folHlink"/>
                </a:solidFill>
                <a:latin typeface="Arial"/>
                <a:cs typeface="Arial"/>
              </a:rPr>
              <a:t>Source: Produced by the author</a:t>
            </a:r>
            <a:endParaRPr lang="de-DE">
              <a:solidFill>
                <a:srgbClr val="FFFFFF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725416"/>
      </p:ext>
    </p:extLst>
  </p:cSld>
  <p:clrMapOvr>
    <a:masterClrMapping/>
  </p:clrMapOvr>
</p:sld>
</file>

<file path=ppt/theme/theme1.xml><?xml version="1.0" encoding="utf-8"?>
<a:theme xmlns:a="http://schemas.openxmlformats.org/drawingml/2006/main" name="1_H0">
  <a:themeElements>
    <a:clrScheme name="1_H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1_H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H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72</Words>
  <Application>Microsoft Office PowerPoint</Application>
  <PresentationFormat>Bildschirmpräsentation (4:3)</PresentationFormat>
  <Paragraphs>22</Paragraphs>
  <Slides>25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26" baseType="lpstr">
      <vt:lpstr>1_H0</vt:lpstr>
      <vt:lpstr>Seamless …….</vt:lpstr>
      <vt:lpstr>Structure</vt:lpstr>
      <vt:lpstr>Structure</vt:lpstr>
      <vt:lpstr>Introduction I</vt:lpstr>
      <vt:lpstr>Motivation I</vt:lpstr>
      <vt:lpstr>Background</vt:lpstr>
      <vt:lpstr>Background – Unsupervised Learning</vt:lpstr>
      <vt:lpstr>Background – Unsupervised Learning</vt:lpstr>
      <vt:lpstr>Background – Unsupervised Learning</vt:lpstr>
      <vt:lpstr>Background – Unsupervised Learning</vt:lpstr>
      <vt:lpstr>Background – Unsupervised Learning</vt:lpstr>
      <vt:lpstr>Background – Unsupervised Learning</vt:lpstr>
      <vt:lpstr>Background – Unsupervised Learning</vt:lpstr>
      <vt:lpstr>Background – Unsupervised Learning</vt:lpstr>
      <vt:lpstr>Background – Unsupervised Learning</vt:lpstr>
      <vt:lpstr>Background – Unsupervised Learning</vt:lpstr>
      <vt:lpstr>Background – Neural Networks</vt:lpstr>
      <vt:lpstr>Background – Neural Networks</vt:lpstr>
      <vt:lpstr>Background – Neural Networks</vt:lpstr>
      <vt:lpstr>Background – Neural Networks</vt:lpstr>
      <vt:lpstr>Related Work I</vt:lpstr>
      <vt:lpstr>Task I</vt:lpstr>
      <vt:lpstr>Progress I</vt:lpstr>
      <vt:lpstr>Outlook I</vt:lpstr>
      <vt:lpstr>Thank you for your attention!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 Titel / the Titel</dc:title>
  <dc:creator>Ralf Steinmetz</dc:creator>
  <cp:lastModifiedBy>CGR</cp:lastModifiedBy>
  <cp:revision>1017</cp:revision>
  <dcterms:modified xsi:type="dcterms:W3CDTF">2019-11-12T22:52:25Z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D">
    <vt:lpwstr>123bb053-ad6c-46a1-9234-a71650388708</vt:lpwstr>
  </property>
  <property fmtid="{D5CDD505-2E9C-101B-9397-08002B2CF9AE}" pid="3" name="LISKOMID">
    <vt:lpwstr>591d73a1-fdec-4118-9d1b-e68bb7c6a0b0</vt:lpwstr>
  </property>
</Properties>
</file>