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51"/>
  </p:notesMasterIdLst>
  <p:handoutMasterIdLst>
    <p:handoutMasterId r:id="rId52"/>
  </p:handoutMasterIdLst>
  <p:sldIdLst>
    <p:sldId id="325" r:id="rId2"/>
    <p:sldId id="330" r:id="rId3"/>
    <p:sldId id="328" r:id="rId4"/>
    <p:sldId id="358" r:id="rId5"/>
    <p:sldId id="359" r:id="rId6"/>
    <p:sldId id="332" r:id="rId7"/>
    <p:sldId id="360" r:id="rId8"/>
    <p:sldId id="361" r:id="rId9"/>
    <p:sldId id="333" r:id="rId10"/>
    <p:sldId id="372" r:id="rId11"/>
    <p:sldId id="370" r:id="rId12"/>
    <p:sldId id="345" r:id="rId13"/>
    <p:sldId id="369" r:id="rId14"/>
    <p:sldId id="346" r:id="rId15"/>
    <p:sldId id="347" r:id="rId16"/>
    <p:sldId id="353" r:id="rId17"/>
    <p:sldId id="355" r:id="rId18"/>
    <p:sldId id="356" r:id="rId19"/>
    <p:sldId id="348" r:id="rId20"/>
    <p:sldId id="350" r:id="rId21"/>
    <p:sldId id="362" r:id="rId22"/>
    <p:sldId id="349" r:id="rId23"/>
    <p:sldId id="351" r:id="rId24"/>
    <p:sldId id="342" r:id="rId25"/>
    <p:sldId id="371" r:id="rId26"/>
    <p:sldId id="344" r:id="rId27"/>
    <p:sldId id="357" r:id="rId28"/>
    <p:sldId id="368" r:id="rId29"/>
    <p:sldId id="381" r:id="rId30"/>
    <p:sldId id="383" r:id="rId31"/>
    <p:sldId id="386" r:id="rId32"/>
    <p:sldId id="385" r:id="rId33"/>
    <p:sldId id="384" r:id="rId34"/>
    <p:sldId id="387" r:id="rId35"/>
    <p:sldId id="382" r:id="rId36"/>
    <p:sldId id="373" r:id="rId37"/>
    <p:sldId id="375" r:id="rId38"/>
    <p:sldId id="376" r:id="rId39"/>
    <p:sldId id="374" r:id="rId40"/>
    <p:sldId id="377" r:id="rId41"/>
    <p:sldId id="379" r:id="rId42"/>
    <p:sldId id="336" r:id="rId43"/>
    <p:sldId id="363" r:id="rId44"/>
    <p:sldId id="364" r:id="rId45"/>
    <p:sldId id="365" r:id="rId46"/>
    <p:sldId id="367" r:id="rId47"/>
    <p:sldId id="378" r:id="rId48"/>
    <p:sldId id="338" r:id="rId49"/>
    <p:sldId id="324" r:id="rId50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88055-59C5-45F6-A76D-D27DD3FDC0D6}" v="1860" dt="2019-11-14T15:36:35.752"/>
    <p1510:client id="{411B646C-1360-45BE-B719-CF0CA13F3AF2}" v="147" dt="2019-11-12T21:59:52.624"/>
    <p1510:client id="{59AF5A75-36AC-4CD0-8CF9-A8DC30ED76A0}" v="276" dt="2019-11-06T17:44:37.859"/>
    <p1510:client id="{63C24E5F-97D2-43E6-8882-599957C6E18C}" v="721" dt="2019-11-06T12:06:05.934"/>
    <p1510:client id="{690F3489-3645-4E56-AA36-3F584530E4C3}" v="407" dt="2019-11-12T21:50:32.575"/>
    <p1510:client id="{C5839024-B462-406C-97F9-85852B0EC341}" v="2632" dt="2019-11-13T11:55:18.419"/>
    <p1510:client id="{EA647B32-D5D3-4568-BEFD-4A13CB4EEA53}" v="772" dt="2019-11-14T21:03:59.773"/>
    <p1510:client id="{EF2302C2-DCD4-4F1D-AFCC-1F309A795D5C}" v="263" dt="2019-11-08T17:40:16.684"/>
    <p1510:client id="{F3A82E5E-8271-4D25-8261-A4895680E06C}" v="319" dt="2019-11-06T18:10:12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7" autoAdjust="0"/>
    <p:restoredTop sz="97834" autoAdjust="0"/>
  </p:normalViewPr>
  <p:slideViewPr>
    <p:cSldViewPr>
      <p:cViewPr varScale="1">
        <p:scale>
          <a:sx n="115" d="100"/>
          <a:sy n="115" d="100"/>
        </p:scale>
        <p:origin x="-1848" y="-114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70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>
                <a:solidFill>
                  <a:schemeClr val="folHlink"/>
                </a:solidFill>
              </a:rPr>
              <a:t>© author(s) of these slides including research results from the KOM research network and TU Darmstadt; otherwise it is specified at the respective slide</a:t>
            </a: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</a:rPr>
              <a:t>14-Nov-19</a:t>
            </a:fld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3" name="Picture 18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4388" y="692150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Master-Untertitelformat bearbeiten</a:t>
            </a:r>
          </a:p>
        </p:txBody>
      </p:sp>
      <p:sp>
        <p:nvSpPr>
          <p:cNvPr id="20" name="Text Box 10"/>
          <p:cNvSpPr txBox="1">
            <a:spLocks noChangeArrowheads="1"/>
          </p:cNvSpPr>
          <p:nvPr userDrawn="1"/>
        </p:nvSpPr>
        <p:spPr bwMode="auto">
          <a:xfrm>
            <a:off x="5076825" y="6021388"/>
            <a:ext cx="381635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>
                <a:solidFill>
                  <a:schemeClr val="tx1"/>
                </a:solidFill>
              </a:rPr>
              <a:t>Prof. Dr.-Ing. Ralf Steinmetz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>
                <a:solidFill>
                  <a:schemeClr val="tx1"/>
                </a:solidFill>
              </a:rPr>
              <a:t>KOM - Multimedia Communications Lab</a:t>
            </a:r>
          </a:p>
        </p:txBody>
      </p:sp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7596336" y="6640375"/>
            <a:ext cx="1397293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>
                <a:solidFill>
                  <a:schemeClr val="folHlink"/>
                </a:solidFill>
              </a:rPr>
              <a:t>Template</a:t>
            </a:r>
            <a:r>
              <a:rPr lang="en-US" sz="800" baseline="0" dirty="0">
                <a:solidFill>
                  <a:schemeClr val="folHlink"/>
                </a:solidFill>
              </a:rPr>
              <a:t> all v.3.4</a:t>
            </a:r>
            <a:endParaRPr lang="en-US" sz="800" dirty="0">
              <a:solidFill>
                <a:schemeClr val="folHlink"/>
              </a:solidFill>
            </a:endParaRPr>
          </a:p>
        </p:txBody>
      </p:sp>
      <p:sp>
        <p:nvSpPr>
          <p:cNvPr id="2" name="filename"/>
          <p:cNvSpPr txBox="1"/>
          <p:nvPr userDrawn="1"/>
        </p:nvSpPr>
        <p:spPr>
          <a:xfrm>
            <a:off x="254000" y="6477000"/>
            <a:ext cx="7620000" cy="23544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</a:rPr>
              <a:t>PPT-for-all___v.3.4_office2010___2012.09.10.pptx</a:t>
            </a:r>
          </a:p>
        </p:txBody>
      </p:sp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2" name="Picture 8" descr="tud_log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B5B5B5"/>
                </a:solidFill>
              </a:rPr>
              <a:t>KOM – Multimedia Communications Lab  </a:t>
            </a:r>
            <a:endParaRPr lang="de-DE" sz="1000">
              <a:solidFill>
                <a:srgbClr val="B5B5B5"/>
              </a:solidFill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‹Nr.›</a:t>
            </a:fld>
            <a:endParaRPr lang="de-DE" sz="10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210190"/>
            <a:ext cx="6734175" cy="1265385"/>
          </a:xfrm>
        </p:spPr>
        <p:txBody>
          <a:bodyPr/>
          <a:lstStyle/>
          <a:p>
            <a:pPr eaLnBrk="1" hangingPunct="1"/>
            <a:r>
              <a:rPr lang="en-US" dirty="0">
                <a:cs typeface="Arial"/>
              </a:rPr>
              <a:t>Application of the Lottery Ticket Hypothesis in NLP and Early Pruning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712428"/>
            <a:ext cx="6734175" cy="377174"/>
          </a:xfrm>
        </p:spPr>
        <p:txBody>
          <a:bodyPr/>
          <a:lstStyle/>
          <a:p>
            <a:pPr eaLnBrk="1" hangingPunct="1"/>
            <a:r>
              <a:rPr lang="en-US" dirty="0">
                <a:cs typeface="Arial"/>
              </a:rPr>
              <a:t>Intermission</a:t>
            </a:r>
          </a:p>
        </p:txBody>
      </p:sp>
      <p:sp>
        <p:nvSpPr>
          <p:cNvPr id="3077" name="Text Box 65"/>
          <p:cNvSpPr txBox="1">
            <a:spLocks noChangeArrowheads="1"/>
          </p:cNvSpPr>
          <p:nvPr/>
        </p:nvSpPr>
        <p:spPr bwMode="auto">
          <a:xfrm>
            <a:off x="5347996" y="5471565"/>
            <a:ext cx="3277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en-US" sz="800" dirty="0">
              <a:solidFill>
                <a:schemeClr val="bg1">
                  <a:lumMod val="7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https://www.bonaccorso.eu/wp-content/uploads/2016/07/28019400581_e1eb13ccc8_b.jpg</a:t>
            </a:r>
            <a:endParaRPr lang="en-US" sz="800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0825" y="6159342"/>
            <a:ext cx="10166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</a:pPr>
            <a:r>
              <a:rPr lang="en-US" sz="1000" dirty="0">
                <a:solidFill>
                  <a:schemeClr val="tx1"/>
                </a:solidFill>
                <a:latin typeface="Arial"/>
                <a:cs typeface="Arial"/>
              </a:rPr>
              <a:t>Tim Unverzagt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AD840BB-1CC5-492E-BA0B-2A23FF9999F8}"/>
              </a:ext>
            </a:extLst>
          </p:cNvPr>
          <p:cNvSpPr/>
          <p:nvPr/>
        </p:nvSpPr>
        <p:spPr bwMode="auto">
          <a:xfrm>
            <a:off x="299318" y="6524144"/>
            <a:ext cx="3118168" cy="149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3" name="Grafik 3" descr="Ein Bild, das Zeitung, Text, Schild, Foto enthält.&#10;&#10;Mit sehr hoher Zuverlässigkeit generierte Beschreibung">
            <a:extLst>
              <a:ext uri="{FF2B5EF4-FFF2-40B4-BE49-F238E27FC236}">
                <a16:creationId xmlns:a16="http://schemas.microsoft.com/office/drawing/2014/main" id="{3B00104D-6D74-4EF0-B7B0-CD631B602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284" y="3265856"/>
            <a:ext cx="3282147" cy="2159149"/>
          </a:xfrm>
          <a:prstGeom prst="rect">
            <a:avLst/>
          </a:prstGeom>
        </p:spPr>
      </p:pic>
      <p:pic>
        <p:nvPicPr>
          <p:cNvPr id="5" name="Grafik 6">
            <a:extLst>
              <a:ext uri="{FF2B5EF4-FFF2-40B4-BE49-F238E27FC236}">
                <a16:creationId xmlns:a16="http://schemas.microsoft.com/office/drawing/2014/main" id="{E2B5A2B3-5007-45A0-88CF-11017B177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57" y="3273063"/>
            <a:ext cx="4087905" cy="2154121"/>
          </a:xfrm>
          <a:prstGeom prst="rect">
            <a:avLst/>
          </a:prstGeom>
        </p:spPr>
      </p:pic>
      <p:sp>
        <p:nvSpPr>
          <p:cNvPr id="12" name="Text Box 65">
            <a:extLst>
              <a:ext uri="{FF2B5EF4-FFF2-40B4-BE49-F238E27FC236}">
                <a16:creationId xmlns:a16="http://schemas.microsoft.com/office/drawing/2014/main" id="{43B0FCD6-4CA4-4231-BDBF-646F6B6FD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056" y="5471565"/>
            <a:ext cx="40869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de-DE" dirty="0">
              <a:solidFill>
                <a:schemeClr val="bg1">
                  <a:lumMod val="7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  <a:buClrTx/>
              <a:buSzTx/>
              <a:buNone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https://www.mdpi.com/applsci/applsci-09-03169/article_deploy/html/images/applsci-09-03169-g001-550.jpg</a:t>
            </a:r>
            <a:endParaRPr lang="de-DE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A049C46-404C-419D-9620-E778EA551A3E}"/>
              </a:ext>
            </a:extLst>
          </p:cNvPr>
          <p:cNvSpPr/>
          <p:nvPr/>
        </p:nvSpPr>
        <p:spPr bwMode="auto">
          <a:xfrm>
            <a:off x="8045404" y="6680381"/>
            <a:ext cx="922622" cy="1249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Motivation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179070" indent="-179070"/>
            <a:r>
              <a:rPr lang="en-US" dirty="0">
                <a:ea typeface="+mn-lt"/>
                <a:cs typeface="+mn-lt"/>
              </a:rPr>
              <a:t>Time &amp; Memory</a:t>
            </a:r>
            <a:endParaRPr lang="en-US" b="0" dirty="0">
              <a:ea typeface="+mn-lt"/>
              <a:cs typeface="+mn-lt"/>
            </a:endParaRPr>
          </a:p>
          <a:p>
            <a:pPr marL="513080" lvl="1" indent="-342900">
              <a:buFont typeface="Wingdings"/>
            </a:pPr>
            <a:r>
              <a:rPr lang="en-US" sz="2000" dirty="0">
                <a:ea typeface="+mn-lt"/>
                <a:cs typeface="+mn-lt"/>
              </a:rPr>
              <a:t>Speedup during execution just as regular pruning</a:t>
            </a:r>
          </a:p>
          <a:p>
            <a:pPr marL="701675" lvl="2" indent="-342900">
              <a:buFont typeface="Wingdings"/>
            </a:pPr>
            <a:r>
              <a:rPr lang="en-US" dirty="0">
                <a:ea typeface="+mn-lt"/>
                <a:cs typeface="+mn-lt"/>
              </a:rPr>
              <a:t>But remarkable compression rate: up to ~50x</a:t>
            </a:r>
          </a:p>
          <a:p>
            <a:pPr marL="701675" lvl="2" indent="-342900">
              <a:buFont typeface="Wingdings"/>
              <a:buChar char="§"/>
            </a:pPr>
            <a:endParaRPr lang="en-US" sz="2000" dirty="0">
              <a:ea typeface="+mn-lt"/>
              <a:cs typeface="+mn-lt"/>
            </a:endParaRPr>
          </a:p>
          <a:p>
            <a:pPr marL="513080" lvl="1" indent="-342900">
              <a:buFont typeface="Wingdings"/>
            </a:pPr>
            <a:r>
              <a:rPr lang="en-US" sz="2000" dirty="0">
                <a:ea typeface="+mn-lt"/>
                <a:cs typeface="+mn-lt"/>
              </a:rPr>
              <a:t>Decrease in memory usage during execution</a:t>
            </a:r>
            <a:endParaRPr lang="en-US" sz="2000" b="0" dirty="0">
              <a:ea typeface="+mn-lt"/>
              <a:cs typeface="+mn-lt"/>
            </a:endParaRPr>
          </a:p>
          <a:p>
            <a:pPr marL="701675" lvl="2" indent="-342900">
              <a:buFont typeface="Wingdings"/>
            </a:pPr>
            <a:endParaRPr lang="en-US" sz="2000" b="0" dirty="0">
              <a:ea typeface="+mn-lt"/>
              <a:cs typeface="+mn-lt"/>
            </a:endParaRPr>
          </a:p>
          <a:p>
            <a:pPr marL="513080" lvl="1" indent="-342900">
              <a:buFont typeface="Wingdings"/>
            </a:pPr>
            <a:r>
              <a:rPr lang="en-US" sz="2000" dirty="0">
                <a:ea typeface="+mn-lt"/>
                <a:cs typeface="+mn-lt"/>
              </a:rPr>
              <a:t>Possible speedup during development</a:t>
            </a:r>
            <a:endParaRPr lang="en-US" sz="2000" b="0" dirty="0">
              <a:ea typeface="+mn-lt"/>
              <a:cs typeface="+mn-lt"/>
            </a:endParaRPr>
          </a:p>
          <a:p>
            <a:pPr marL="701675" lvl="2" indent="-342900">
              <a:buFont typeface="Wingdings"/>
            </a:pPr>
            <a:r>
              <a:rPr lang="en-US" dirty="0">
                <a:ea typeface="+mn-lt"/>
                <a:cs typeface="+mn-lt"/>
              </a:rPr>
              <a:t>There might be a way to identify lottery tickets early</a:t>
            </a:r>
          </a:p>
          <a:p>
            <a:pPr marL="179070" indent="0"/>
            <a:endParaRPr lang="en-US" sz="1800" b="0" dirty="0">
              <a:cs typeface="Arial"/>
            </a:endParaRPr>
          </a:p>
          <a:p>
            <a:pPr marL="654050" lvl="3" indent="-172720"/>
            <a:endParaRPr lang="en-US" sz="1800" b="0" dirty="0">
              <a:cs typeface="Arial"/>
            </a:endParaRPr>
          </a:p>
          <a:p>
            <a:pPr marL="0" indent="0"/>
            <a:endParaRPr lang="en-US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7D40F98-65D5-412E-87B2-6F9895FB7301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547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Motivation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960383"/>
          </a:xfrm>
        </p:spPr>
        <p:txBody>
          <a:bodyPr/>
          <a:lstStyle/>
          <a:p>
            <a:pPr marL="179070" indent="-179070"/>
            <a:r>
              <a:rPr lang="en-US" dirty="0">
                <a:cs typeface="Arial"/>
              </a:rPr>
              <a:t>Time &amp; Memory</a:t>
            </a:r>
          </a:p>
          <a:p>
            <a:pPr marL="513080" lvl="1" indent="-342900"/>
            <a:r>
              <a:rPr lang="en-US" sz="2000" dirty="0">
                <a:ea typeface="+mn-lt"/>
                <a:cs typeface="+mn-lt"/>
              </a:rPr>
              <a:t>Speedup during execution just as regular pruning</a:t>
            </a:r>
            <a:endParaRPr lang="en-US" sz="2000" dirty="0">
              <a:cs typeface="Arial"/>
            </a:endParaRPr>
          </a:p>
          <a:p>
            <a:pPr marL="701675" lvl="2" indent="-342900"/>
            <a:endParaRPr lang="en-US" sz="2000" b="0" dirty="0">
              <a:cs typeface="Arial"/>
            </a:endParaRPr>
          </a:p>
          <a:p>
            <a:pPr marL="513080" lvl="1" indent="-342900"/>
            <a:r>
              <a:rPr lang="en-US" sz="2000" dirty="0">
                <a:cs typeface="Arial"/>
              </a:rPr>
              <a:t>Decrease in memory usage during execution</a:t>
            </a:r>
          </a:p>
          <a:p>
            <a:pPr marL="701675" lvl="2" indent="-342900"/>
            <a:endParaRPr lang="en-US" sz="2000" dirty="0">
              <a:cs typeface="Arial"/>
            </a:endParaRPr>
          </a:p>
          <a:p>
            <a:pPr marL="513080" lvl="1" indent="-342900"/>
            <a:r>
              <a:rPr lang="en-US" sz="2000" dirty="0">
                <a:cs typeface="Arial"/>
              </a:rPr>
              <a:t>Possible speedup during development</a:t>
            </a:r>
            <a:endParaRPr lang="en-US" sz="2000" b="0" dirty="0">
              <a:cs typeface="Arial"/>
            </a:endParaRPr>
          </a:p>
          <a:p>
            <a:pPr marL="701675" lvl="2" indent="-342900"/>
            <a:r>
              <a:rPr lang="en-US" dirty="0">
                <a:cs typeface="Arial"/>
              </a:rPr>
              <a:t>There might be a way to identify lottery tickets early</a:t>
            </a:r>
            <a:endParaRPr lang="en-US" sz="1800" b="0" dirty="0">
              <a:cs typeface="Arial"/>
            </a:endParaRPr>
          </a:p>
          <a:p>
            <a:pPr marL="179070" indent="0"/>
            <a:endParaRPr lang="en-US" sz="1800" b="0" dirty="0">
              <a:cs typeface="Arial"/>
            </a:endParaRPr>
          </a:p>
          <a:p>
            <a:pPr marL="0" indent="0"/>
            <a:r>
              <a:rPr lang="en-US" dirty="0">
                <a:cs typeface="Arial"/>
              </a:rPr>
              <a:t>Interpretability</a:t>
            </a:r>
            <a:endParaRPr lang="en-US" sz="1800" b="0" dirty="0">
              <a:cs typeface="Arial"/>
            </a:endParaRPr>
          </a:p>
          <a:p>
            <a:pPr marL="474345" lvl="2" indent="-285750"/>
            <a:r>
              <a:rPr lang="en-US" sz="2000" dirty="0">
                <a:cs typeface="Arial"/>
              </a:rPr>
              <a:t>Understanding lottery-tickets might enhance our knowledge of neural networks in general</a:t>
            </a:r>
            <a:endParaRPr lang="en-US" sz="2000" dirty="0"/>
          </a:p>
          <a:p>
            <a:pPr marL="654050" lvl="3" indent="-172720"/>
            <a:r>
              <a:rPr lang="en-US" sz="1800" dirty="0">
                <a:cs typeface="Arial"/>
              </a:rPr>
              <a:t>Finding a way to identify a lottery-ticket might help understanding how exactly neural networks learn</a:t>
            </a:r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7D40F98-65D5-412E-87B2-6F9895FB7301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527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Background </a:t>
            </a:r>
            <a:r>
              <a:rPr lang="en-US" dirty="0">
                <a:ea typeface="+mj-lt"/>
                <a:cs typeface="+mj-lt"/>
              </a:rPr>
              <a:t>– Unsupervised Learning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3CB4C5A-6D47-424A-B438-ABF6E08FF95B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45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Background </a:t>
            </a:r>
            <a:r>
              <a:rPr lang="en-US" dirty="0">
                <a:ea typeface="+mj-lt"/>
                <a:cs typeface="+mj-lt"/>
              </a:rPr>
              <a:t>– Unsupervised Learning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Grafik 8" descr="Ein Bild, das Regen enthält.&#10;&#10;Mit sehr hoher Zuverlässigkeit generierte Beschreibung">
            <a:extLst>
              <a:ext uri="{FF2B5EF4-FFF2-40B4-BE49-F238E27FC236}">
                <a16:creationId xmlns:a16="http://schemas.microsoft.com/office/drawing/2014/main" id="{762836E0-013E-4E53-895D-9F735307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335" y="2237503"/>
            <a:ext cx="3335257" cy="3213521"/>
          </a:xfrm>
          <a:prstGeom prst="rect">
            <a:avLst/>
          </a:prstGeom>
        </p:spPr>
      </p:pic>
      <p:sp>
        <p:nvSpPr>
          <p:cNvPr id="8" name="Text Box 65">
            <a:extLst>
              <a:ext uri="{FF2B5EF4-FFF2-40B4-BE49-F238E27FC236}">
                <a16:creationId xmlns:a16="http://schemas.microsoft.com/office/drawing/2014/main" id="{89B9072C-3F6B-40F9-86BB-E298DA4C9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517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3CB4C5A-6D47-424A-B438-ABF6E08FF95B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062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Background </a:t>
            </a:r>
            <a:r>
              <a:rPr lang="en-US">
                <a:ea typeface="+mj-lt"/>
                <a:cs typeface="+mj-lt"/>
              </a:rPr>
              <a:t>– Unsupervised Learning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Grafik 8" descr="Ein Bild, das Computer enthält.&#10;&#10;Mit sehr hoher Zuverlässigkeit generierte Beschreibung">
            <a:extLst>
              <a:ext uri="{FF2B5EF4-FFF2-40B4-BE49-F238E27FC236}">
                <a16:creationId xmlns:a16="http://schemas.microsoft.com/office/drawing/2014/main" id="{762836E0-013E-4E53-895D-9F735307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63" y="2237503"/>
            <a:ext cx="3331401" cy="3213521"/>
          </a:xfrm>
          <a:prstGeom prst="rect">
            <a:avLst/>
          </a:prstGeom>
        </p:spPr>
      </p:pic>
      <p:sp>
        <p:nvSpPr>
          <p:cNvPr id="8" name="Text Box 65">
            <a:extLst>
              <a:ext uri="{FF2B5EF4-FFF2-40B4-BE49-F238E27FC236}">
                <a16:creationId xmlns:a16="http://schemas.microsoft.com/office/drawing/2014/main" id="{338833A0-4087-4A85-BADA-3F6FD71DB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517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F864241-8C20-40A9-9BCF-1212B03EE673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288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Background </a:t>
            </a:r>
            <a:r>
              <a:rPr lang="en-US">
                <a:ea typeface="+mj-lt"/>
                <a:cs typeface="+mj-lt"/>
              </a:rPr>
              <a:t>– Unsupervised Learning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Grafik 8" descr="Ein Bild, das Computer enthält.&#10;&#10;Mit sehr hoher Zuverlässigkeit generierte Beschreibung">
            <a:extLst>
              <a:ext uri="{FF2B5EF4-FFF2-40B4-BE49-F238E27FC236}">
                <a16:creationId xmlns:a16="http://schemas.microsoft.com/office/drawing/2014/main" id="{762836E0-013E-4E53-895D-9F735307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63" y="2237503"/>
            <a:ext cx="3331401" cy="3213521"/>
          </a:xfrm>
          <a:prstGeom prst="rect">
            <a:avLst/>
          </a:prstGeom>
        </p:spPr>
      </p:pic>
      <p:sp>
        <p:nvSpPr>
          <p:cNvPr id="8" name="Text Box 65">
            <a:extLst>
              <a:ext uri="{FF2B5EF4-FFF2-40B4-BE49-F238E27FC236}">
                <a16:creationId xmlns:a16="http://schemas.microsoft.com/office/drawing/2014/main" id="{D6A21F23-0910-4631-A7C5-B6C2E6D27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517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3F0F389-B780-46C2-AF42-327CA3EA9395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3725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Background </a:t>
            </a:r>
            <a:r>
              <a:rPr lang="en-US">
                <a:ea typeface="+mj-lt"/>
                <a:cs typeface="+mj-lt"/>
              </a:rPr>
              <a:t>– Unsupervised Learning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Grafik 8" descr="Ein Bild, das Computer enthält.&#10;&#10;Mit sehr hoher Zuverlässigkeit generierte Beschreibung">
            <a:extLst>
              <a:ext uri="{FF2B5EF4-FFF2-40B4-BE49-F238E27FC236}">
                <a16:creationId xmlns:a16="http://schemas.microsoft.com/office/drawing/2014/main" id="{762836E0-013E-4E53-895D-9F735307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63" y="2237503"/>
            <a:ext cx="3331401" cy="3213521"/>
          </a:xfrm>
          <a:prstGeom prst="rect">
            <a:avLst/>
          </a:prstGeom>
        </p:spPr>
      </p:pic>
      <p:pic>
        <p:nvPicPr>
          <p:cNvPr id="18" name="Grafik 8" descr="Ein Bild, das drinnen, Computer, Monitor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2FDF10F8-A427-493D-A7EE-9F006F6F0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61" y="2315354"/>
            <a:ext cx="3331401" cy="3205832"/>
          </a:xfrm>
          <a:prstGeom prst="rect">
            <a:avLst/>
          </a:prstGeom>
        </p:spPr>
      </p:pic>
      <p:sp>
        <p:nvSpPr>
          <p:cNvPr id="8" name="Text Box 65">
            <a:extLst>
              <a:ext uri="{FF2B5EF4-FFF2-40B4-BE49-F238E27FC236}">
                <a16:creationId xmlns:a16="http://schemas.microsoft.com/office/drawing/2014/main" id="{D6A21F23-0910-4631-A7C5-B6C2E6D27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517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7" name="Text Box 65">
            <a:extLst>
              <a:ext uri="{FF2B5EF4-FFF2-40B4-BE49-F238E27FC236}">
                <a16:creationId xmlns:a16="http://schemas.microsoft.com/office/drawing/2014/main" id="{9CB407B6-DE8D-4987-8206-FB6821106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215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BAE502F-F528-46AF-AA3E-E6CC376806F7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4072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Background </a:t>
            </a:r>
            <a:r>
              <a:rPr lang="en-US">
                <a:ea typeface="+mj-lt"/>
                <a:cs typeface="+mj-lt"/>
              </a:rPr>
              <a:t>– Unsupervised Learning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Grafik 8" descr="Ein Bild, das Computer enthält.&#10;&#10;Mit sehr hoher Zuverlässigkeit generierte Beschreibung">
            <a:extLst>
              <a:ext uri="{FF2B5EF4-FFF2-40B4-BE49-F238E27FC236}">
                <a16:creationId xmlns:a16="http://schemas.microsoft.com/office/drawing/2014/main" id="{762836E0-013E-4E53-895D-9F735307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63" y="2237503"/>
            <a:ext cx="3331401" cy="3213521"/>
          </a:xfrm>
          <a:prstGeom prst="rect">
            <a:avLst/>
          </a:prstGeom>
        </p:spPr>
      </p:pic>
      <p:pic>
        <p:nvPicPr>
          <p:cNvPr id="18" name="Grafik 8" descr="Ein Bild, das drinnen, Computer, Monitor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2FDF10F8-A427-493D-A7EE-9F006F6F0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61" y="2315354"/>
            <a:ext cx="3331400" cy="3205832"/>
          </a:xfrm>
          <a:prstGeom prst="rect">
            <a:avLst/>
          </a:prstGeom>
        </p:spPr>
      </p:pic>
      <p:sp>
        <p:nvSpPr>
          <p:cNvPr id="8" name="Text Box 65">
            <a:extLst>
              <a:ext uri="{FF2B5EF4-FFF2-40B4-BE49-F238E27FC236}">
                <a16:creationId xmlns:a16="http://schemas.microsoft.com/office/drawing/2014/main" id="{D6A21F23-0910-4631-A7C5-B6C2E6D27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517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7" name="Text Box 65">
            <a:extLst>
              <a:ext uri="{FF2B5EF4-FFF2-40B4-BE49-F238E27FC236}">
                <a16:creationId xmlns:a16="http://schemas.microsoft.com/office/drawing/2014/main" id="{9CB407B6-DE8D-4987-8206-FB6821106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215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0691ABA-268E-4719-BBE2-35EAF8790D00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508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Background </a:t>
            </a:r>
            <a:r>
              <a:rPr lang="en-US">
                <a:ea typeface="+mj-lt"/>
                <a:cs typeface="+mj-lt"/>
              </a:rPr>
              <a:t>– Unsupervised Learning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Grafik 8" descr="Ein Bild, das Computer enthält.&#10;&#10;Mit sehr hoher Zuverlässigkeit generierte Beschreibung">
            <a:extLst>
              <a:ext uri="{FF2B5EF4-FFF2-40B4-BE49-F238E27FC236}">
                <a16:creationId xmlns:a16="http://schemas.microsoft.com/office/drawing/2014/main" id="{762836E0-013E-4E53-895D-9F735307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63" y="2237503"/>
            <a:ext cx="3331401" cy="3213520"/>
          </a:xfrm>
          <a:prstGeom prst="rect">
            <a:avLst/>
          </a:prstGeom>
        </p:spPr>
      </p:pic>
      <p:pic>
        <p:nvPicPr>
          <p:cNvPr id="18" name="Grafik 8" descr="Ein Bild, das drinnen, Computer, Monitor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2FDF10F8-A427-493D-A7EE-9F006F6F0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61" y="2315354"/>
            <a:ext cx="3331400" cy="3205832"/>
          </a:xfrm>
          <a:prstGeom prst="rect">
            <a:avLst/>
          </a:prstGeom>
        </p:spPr>
      </p:pic>
      <p:sp>
        <p:nvSpPr>
          <p:cNvPr id="8" name="Text Box 65">
            <a:extLst>
              <a:ext uri="{FF2B5EF4-FFF2-40B4-BE49-F238E27FC236}">
                <a16:creationId xmlns:a16="http://schemas.microsoft.com/office/drawing/2014/main" id="{D6A21F23-0910-4631-A7C5-B6C2E6D27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517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7" name="Text Box 65">
            <a:extLst>
              <a:ext uri="{FF2B5EF4-FFF2-40B4-BE49-F238E27FC236}">
                <a16:creationId xmlns:a16="http://schemas.microsoft.com/office/drawing/2014/main" id="{9CB407B6-DE8D-4987-8206-FB6821106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215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33CB4EE-90CD-4034-9326-7E35E972B5A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7317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Background </a:t>
            </a:r>
            <a:r>
              <a:rPr lang="en-US" dirty="0">
                <a:ea typeface="+mj-lt"/>
                <a:cs typeface="+mj-lt"/>
              </a:rPr>
              <a:t>– Unsupervised Learning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Grafik 8">
            <a:extLst>
              <a:ext uri="{FF2B5EF4-FFF2-40B4-BE49-F238E27FC236}">
                <a16:creationId xmlns:a16="http://schemas.microsoft.com/office/drawing/2014/main" id="{762836E0-013E-4E53-895D-9F735307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63" y="2237503"/>
            <a:ext cx="3331401" cy="3213521"/>
          </a:xfrm>
          <a:prstGeom prst="rect">
            <a:avLst/>
          </a:prstGeom>
        </p:spPr>
      </p:pic>
      <p:sp>
        <p:nvSpPr>
          <p:cNvPr id="8" name="Text Box 65">
            <a:extLst>
              <a:ext uri="{FF2B5EF4-FFF2-40B4-BE49-F238E27FC236}">
                <a16:creationId xmlns:a16="http://schemas.microsoft.com/office/drawing/2014/main" id="{4F3FED1D-403D-4BCB-ABBD-2CAAA9D86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517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F878877-C6CB-423C-88D7-00464A2B3449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350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8FE6BEC-8694-42F2-BDCB-DE375B9CFD4D}"/>
              </a:ext>
            </a:extLst>
          </p:cNvPr>
          <p:cNvSpPr/>
          <p:nvPr/>
        </p:nvSpPr>
        <p:spPr bwMode="auto">
          <a:xfrm>
            <a:off x="3673219" y="1628348"/>
            <a:ext cx="1733405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Introduction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22FFC09B-5B97-4B31-964B-5FC33EFB6D64}"/>
              </a:ext>
            </a:extLst>
          </p:cNvPr>
          <p:cNvSpPr/>
          <p:nvPr/>
        </p:nvSpPr>
        <p:spPr bwMode="auto">
          <a:xfrm>
            <a:off x="3664966" y="2322868"/>
            <a:ext cx="1733266" cy="546401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Motivation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B0D95075-C377-48C9-AC72-76EC71E50769}"/>
              </a:ext>
            </a:extLst>
          </p:cNvPr>
          <p:cNvSpPr/>
          <p:nvPr/>
        </p:nvSpPr>
        <p:spPr bwMode="auto">
          <a:xfrm>
            <a:off x="2611406" y="3007791"/>
            <a:ext cx="1731272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Background</a:t>
            </a:r>
            <a:endParaRPr 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CE15ECA3-44A2-41D9-AD12-C130A9F21655}"/>
              </a:ext>
            </a:extLst>
          </p:cNvPr>
          <p:cNvSpPr/>
          <p:nvPr/>
        </p:nvSpPr>
        <p:spPr bwMode="auto">
          <a:xfrm>
            <a:off x="3668586" y="4115878"/>
            <a:ext cx="1729984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Task Definition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0429E29-C32F-45B7-8DBE-2B797EFC23D6}"/>
              </a:ext>
            </a:extLst>
          </p:cNvPr>
          <p:cNvSpPr/>
          <p:nvPr/>
        </p:nvSpPr>
        <p:spPr bwMode="auto">
          <a:xfrm>
            <a:off x="3673078" y="4818512"/>
            <a:ext cx="1729002" cy="55479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 charset="0"/>
                <a:cs typeface="Arial"/>
              </a:rPr>
              <a:t>Progress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CF9FFBF4-C78A-43E9-8220-5BA0A59AE8F3}"/>
              </a:ext>
            </a:extLst>
          </p:cNvPr>
          <p:cNvSpPr/>
          <p:nvPr/>
        </p:nvSpPr>
        <p:spPr bwMode="auto">
          <a:xfrm>
            <a:off x="3665101" y="5529400"/>
            <a:ext cx="1729002" cy="55479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Outlook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21ADC4A-1FA1-4777-BB59-C4D95D9567D8}"/>
              </a:ext>
            </a:extLst>
          </p:cNvPr>
          <p:cNvSpPr/>
          <p:nvPr/>
        </p:nvSpPr>
        <p:spPr bwMode="auto">
          <a:xfrm>
            <a:off x="4736041" y="3007790"/>
            <a:ext cx="1731272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Related</a:t>
            </a:r>
            <a:r>
              <a:rPr lang="de-DE" dirty="0">
                <a:latin typeface="Arial"/>
                <a:cs typeface="Arial"/>
              </a:rPr>
              <a:t> Work</a:t>
            </a:r>
            <a:endParaRPr 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357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Background </a:t>
            </a:r>
            <a:r>
              <a:rPr lang="en-US" dirty="0">
                <a:ea typeface="+mj-lt"/>
                <a:cs typeface="+mj-lt"/>
              </a:rPr>
              <a:t>– Unsupervised Learning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Grafik 8">
            <a:extLst>
              <a:ext uri="{FF2B5EF4-FFF2-40B4-BE49-F238E27FC236}">
                <a16:creationId xmlns:a16="http://schemas.microsoft.com/office/drawing/2014/main" id="{762836E0-013E-4E53-895D-9F735307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63" y="2237503"/>
            <a:ext cx="3331401" cy="3213520"/>
          </a:xfrm>
          <a:prstGeom prst="rect">
            <a:avLst/>
          </a:prstGeom>
        </p:spPr>
      </p:pic>
      <p:sp>
        <p:nvSpPr>
          <p:cNvPr id="8" name="Text Box 65">
            <a:extLst>
              <a:ext uri="{FF2B5EF4-FFF2-40B4-BE49-F238E27FC236}">
                <a16:creationId xmlns:a16="http://schemas.microsoft.com/office/drawing/2014/main" id="{C56D498C-F7E9-4AE5-9DF9-B372929A7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517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C056348-3A69-403A-AC10-4A9BD53FCD3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981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Background </a:t>
            </a:r>
            <a:r>
              <a:rPr lang="en-US" dirty="0">
                <a:ea typeface="+mj-lt"/>
                <a:cs typeface="+mj-lt"/>
              </a:rPr>
              <a:t>– Unsupervised Learning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Grafik 8">
            <a:extLst>
              <a:ext uri="{FF2B5EF4-FFF2-40B4-BE49-F238E27FC236}">
                <a16:creationId xmlns:a16="http://schemas.microsoft.com/office/drawing/2014/main" id="{762836E0-013E-4E53-895D-9F735307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63" y="2237503"/>
            <a:ext cx="3331401" cy="3213520"/>
          </a:xfrm>
          <a:prstGeom prst="rect">
            <a:avLst/>
          </a:prstGeom>
        </p:spPr>
      </p:pic>
      <p:pic>
        <p:nvPicPr>
          <p:cNvPr id="18" name="Grafik 8">
            <a:extLst>
              <a:ext uri="{FF2B5EF4-FFF2-40B4-BE49-F238E27FC236}">
                <a16:creationId xmlns:a16="http://schemas.microsoft.com/office/drawing/2014/main" id="{2FDF10F8-A427-493D-A7EE-9F006F6F0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61" y="2311510"/>
            <a:ext cx="3331401" cy="3213520"/>
          </a:xfrm>
          <a:prstGeom prst="rect">
            <a:avLst/>
          </a:prstGeom>
        </p:spPr>
      </p:pic>
      <p:sp>
        <p:nvSpPr>
          <p:cNvPr id="8" name="Text Box 65">
            <a:extLst>
              <a:ext uri="{FF2B5EF4-FFF2-40B4-BE49-F238E27FC236}">
                <a16:creationId xmlns:a16="http://schemas.microsoft.com/office/drawing/2014/main" id="{C56D498C-F7E9-4AE5-9DF9-B372929A7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517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 Box 65">
            <a:extLst>
              <a:ext uri="{FF2B5EF4-FFF2-40B4-BE49-F238E27FC236}">
                <a16:creationId xmlns:a16="http://schemas.microsoft.com/office/drawing/2014/main" id="{2B2ACCB5-E36C-4014-9269-0F9D5A1D4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215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C056348-3A69-403A-AC10-4A9BD53FCD3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722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Background </a:t>
            </a:r>
            <a:r>
              <a:rPr lang="en-US">
                <a:ea typeface="+mj-lt"/>
                <a:cs typeface="+mj-lt"/>
              </a:rPr>
              <a:t>– Unsupervised Learning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Grafik 8" descr="Ein Bild, das drinnen, Computer, Monitor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762836E0-013E-4E53-895D-9F735307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63" y="2241347"/>
            <a:ext cx="3331401" cy="3205832"/>
          </a:xfrm>
          <a:prstGeom prst="rect">
            <a:avLst/>
          </a:prstGeom>
        </p:spPr>
      </p:pic>
      <p:pic>
        <p:nvPicPr>
          <p:cNvPr id="18" name="Grafik 8" descr="Ein Bild, das drinnen, Computer, Monitor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2FDF10F8-A427-493D-A7EE-9F006F6F0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61" y="2315354"/>
            <a:ext cx="3331401" cy="3205832"/>
          </a:xfrm>
          <a:prstGeom prst="rect">
            <a:avLst/>
          </a:prstGeom>
        </p:spPr>
      </p:pic>
      <p:sp>
        <p:nvSpPr>
          <p:cNvPr id="8" name="Text Box 65">
            <a:extLst>
              <a:ext uri="{FF2B5EF4-FFF2-40B4-BE49-F238E27FC236}">
                <a16:creationId xmlns:a16="http://schemas.microsoft.com/office/drawing/2014/main" id="{1A198F9C-FA55-49A0-9C68-4F1017982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517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 Box 65">
            <a:extLst>
              <a:ext uri="{FF2B5EF4-FFF2-40B4-BE49-F238E27FC236}">
                <a16:creationId xmlns:a16="http://schemas.microsoft.com/office/drawing/2014/main" id="{1A3A12D8-708D-4AB4-A9D6-A4BF93A9A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215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6BBD7A8-D650-4845-A0B8-CE85686191F5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5903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Background </a:t>
            </a:r>
            <a:r>
              <a:rPr lang="en-US">
                <a:ea typeface="+mj-lt"/>
                <a:cs typeface="+mj-lt"/>
              </a:rPr>
              <a:t>– Unsupervised Learning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Grafik 8" descr="Ein Bild, das drinnen, Computer, Monitor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762836E0-013E-4E53-895D-9F735307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63" y="2241347"/>
            <a:ext cx="3331400" cy="3205832"/>
          </a:xfrm>
          <a:prstGeom prst="rect">
            <a:avLst/>
          </a:prstGeom>
        </p:spPr>
      </p:pic>
      <p:pic>
        <p:nvPicPr>
          <p:cNvPr id="18" name="Grafik 8" descr="Ein Bild, das drinnen, Computer, Monitor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2FDF10F8-A427-493D-A7EE-9F006F6F0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61" y="2315354"/>
            <a:ext cx="3331401" cy="3205832"/>
          </a:xfrm>
          <a:prstGeom prst="rect">
            <a:avLst/>
          </a:prstGeom>
        </p:spPr>
      </p:pic>
      <p:sp>
        <p:nvSpPr>
          <p:cNvPr id="8" name="Text Box 65">
            <a:extLst>
              <a:ext uri="{FF2B5EF4-FFF2-40B4-BE49-F238E27FC236}">
                <a16:creationId xmlns:a16="http://schemas.microsoft.com/office/drawing/2014/main" id="{93A9B7A4-68FD-46D6-8A67-A2E6D4A1B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517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 Box 65">
            <a:extLst>
              <a:ext uri="{FF2B5EF4-FFF2-40B4-BE49-F238E27FC236}">
                <a16:creationId xmlns:a16="http://schemas.microsoft.com/office/drawing/2014/main" id="{E5468768-8A08-4F91-AF4E-5549ACB98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215" y="5578464"/>
            <a:ext cx="22272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>
                <a:solidFill>
                  <a:schemeClr val="folHlink"/>
                </a:solidFill>
                <a:latin typeface="Arial"/>
                <a:cs typeface="Arial"/>
              </a:rPr>
              <a:t>Source: Produced by the author</a:t>
            </a:r>
            <a:endParaRPr lang="de-DE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B8A2773D-53D6-4E19-9585-281B78E6CE56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910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Background – Neural Networks Basics</a:t>
            </a:r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Box 65">
            <a:extLst>
              <a:ext uri="{FF2B5EF4-FFF2-40B4-BE49-F238E27FC236}">
                <a16:creationId xmlns:a16="http://schemas.microsoft.com/office/drawing/2014/main" id="{4D296615-F230-455D-AC95-D1388AF84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60" y="5224874"/>
            <a:ext cx="2227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"Biology 2e" OpenStax</a:t>
            </a:r>
            <a:endParaRPr lang="de-DE"/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Sec.35 .2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3EB9AD7-A7CB-4C7F-A1CB-F9CD1204796A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0258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Background – Neural Networks Basics</a:t>
            </a:r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Grafik 7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6E716EFA-BD89-43B4-859F-4714C5E5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73" y="2468391"/>
            <a:ext cx="4116444" cy="2751743"/>
          </a:xfrm>
          <a:prstGeom prst="rect">
            <a:avLst/>
          </a:prstGeom>
        </p:spPr>
      </p:pic>
      <p:sp>
        <p:nvSpPr>
          <p:cNvPr id="16" name="Text Box 65">
            <a:extLst>
              <a:ext uri="{FF2B5EF4-FFF2-40B4-BE49-F238E27FC236}">
                <a16:creationId xmlns:a16="http://schemas.microsoft.com/office/drawing/2014/main" id="{4D296615-F230-455D-AC95-D1388AF84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60" y="5224874"/>
            <a:ext cx="2227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"Biology 2e" OpenStax</a:t>
            </a:r>
            <a:endParaRPr lang="de-DE"/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Sec.35 .2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3EB9AD7-A7CB-4C7F-A1CB-F9CD1204796A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5871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Background – Neural Networks</a:t>
            </a:r>
            <a:endParaRPr lang="de-DE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Grafik 17" descr="Ein Bild, das Uhr enthält.&#10;&#10;Mit sehr hoher Zuverlässigkeit generierte Beschreibung">
            <a:extLst>
              <a:ext uri="{FF2B5EF4-FFF2-40B4-BE49-F238E27FC236}">
                <a16:creationId xmlns:a16="http://schemas.microsoft.com/office/drawing/2014/main" id="{E76DEE22-312B-4A1A-882D-913AF3BB5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566" y="2724157"/>
            <a:ext cx="2743200" cy="2231988"/>
          </a:xfrm>
          <a:prstGeom prst="rect">
            <a:avLst/>
          </a:prstGeom>
        </p:spPr>
      </p:pic>
      <p:pic>
        <p:nvPicPr>
          <p:cNvPr id="7" name="Grafik 7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6E716EFA-BD89-43B4-859F-4714C5E55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573" y="2468391"/>
            <a:ext cx="4116444" cy="2751743"/>
          </a:xfrm>
          <a:prstGeom prst="rect">
            <a:avLst/>
          </a:prstGeom>
        </p:spPr>
      </p:pic>
      <p:sp>
        <p:nvSpPr>
          <p:cNvPr id="16" name="Text Box 65">
            <a:extLst>
              <a:ext uri="{FF2B5EF4-FFF2-40B4-BE49-F238E27FC236}">
                <a16:creationId xmlns:a16="http://schemas.microsoft.com/office/drawing/2014/main" id="{4D296615-F230-455D-AC95-D1388AF84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60" y="5224874"/>
            <a:ext cx="2227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"Biology 2e" OpenStax</a:t>
            </a:r>
            <a:endParaRPr lang="de-DE"/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Sec.35 .2</a:t>
            </a:r>
          </a:p>
        </p:txBody>
      </p:sp>
      <p:sp>
        <p:nvSpPr>
          <p:cNvPr id="18" name="Text Box 65">
            <a:extLst>
              <a:ext uri="{FF2B5EF4-FFF2-40B4-BE49-F238E27FC236}">
                <a16:creationId xmlns:a16="http://schemas.microsoft.com/office/drawing/2014/main" id="{4D296615-F230-455D-AC95-D1388AF84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4579" y="5170396"/>
            <a:ext cx="2227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"Neural Networks Regularization Trough Representation Learning"</a:t>
            </a:r>
            <a:endParaRPr lang="de-DE" dirty="0">
              <a:solidFill>
                <a:schemeClr val="folHlink"/>
              </a:solidFill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p. 17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3354017-A0B9-4B8B-96F9-BDF0E2A55633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360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Background – Neural Networks Basics</a:t>
            </a:r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Grafik 17" descr="Ein Bild, das Uhr enthält.&#10;&#10;Mit sehr hoher Zuverlässigkeit generierte Beschreibung">
            <a:extLst>
              <a:ext uri="{FF2B5EF4-FFF2-40B4-BE49-F238E27FC236}">
                <a16:creationId xmlns:a16="http://schemas.microsoft.com/office/drawing/2014/main" id="{E76DEE22-312B-4A1A-882D-913AF3BB5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566" y="2724157"/>
            <a:ext cx="2743200" cy="2231988"/>
          </a:xfrm>
          <a:prstGeom prst="rect">
            <a:avLst/>
          </a:prstGeom>
        </p:spPr>
      </p:pic>
      <p:pic>
        <p:nvPicPr>
          <p:cNvPr id="7" name="Grafik 7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6E716EFA-BD89-43B4-859F-4714C5E55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573" y="2468391"/>
            <a:ext cx="4116444" cy="2751743"/>
          </a:xfrm>
          <a:prstGeom prst="rect">
            <a:avLst/>
          </a:prstGeom>
        </p:spPr>
      </p:pic>
      <p:sp>
        <p:nvSpPr>
          <p:cNvPr id="16" name="Text Box 65">
            <a:extLst>
              <a:ext uri="{FF2B5EF4-FFF2-40B4-BE49-F238E27FC236}">
                <a16:creationId xmlns:a16="http://schemas.microsoft.com/office/drawing/2014/main" id="{4D296615-F230-455D-AC95-D1388AF84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589" y="5224874"/>
            <a:ext cx="411859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</a:t>
            </a:r>
            <a:endParaRPr lang="de-DE">
              <a:solidFill>
                <a:schemeClr val="folHlink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https://openstax.org/resources/ee34862d28dde2838ca58b4ff73225a93afbee38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buClrTx/>
              <a:buSzTx/>
            </a:pPr>
            <a:endParaRPr lang="en-US" sz="800" dirty="0">
              <a:solidFill>
                <a:schemeClr val="folHlink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"Biology 2e" OpenStax</a:t>
            </a:r>
            <a:endParaRPr lang="de-DE" dirty="0">
              <a:solidFill>
                <a:schemeClr val="folHlink"/>
              </a:solidFill>
              <a:cs typeface="Arial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Sec.35 .2</a:t>
            </a:r>
          </a:p>
        </p:txBody>
      </p:sp>
      <p:sp>
        <p:nvSpPr>
          <p:cNvPr id="18" name="Text Box 65">
            <a:extLst>
              <a:ext uri="{FF2B5EF4-FFF2-40B4-BE49-F238E27FC236}">
                <a16:creationId xmlns:a16="http://schemas.microsoft.com/office/drawing/2014/main" id="{4D296615-F230-455D-AC95-D1388AF84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666" y="5170396"/>
            <a:ext cx="2745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</a:t>
            </a:r>
            <a:endParaRPr lang="de-DE" dirty="0">
              <a:solidFill>
                <a:schemeClr val="folHlink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https://www.researchgate.net/profile/Soufiane_Belharbi/publication/326439111/figure/fig2/AS:669487372181508@1536629636103/Perceptron-model-Notation-x-i-is-the-i-th-component-of-x-the-same-as-x-i-in</a:t>
            </a:r>
            <a:r>
              <a:rPr lang="en-US" sz="800" dirty="0">
                <a:latin typeface="Arial"/>
                <a:cs typeface="Arial"/>
              </a:rPr>
              <a:t>-Eq116.png</a:t>
            </a:r>
            <a:endParaRPr lang="en-US" dirty="0"/>
          </a:p>
          <a:p>
            <a:pPr>
              <a:lnSpc>
                <a:spcPct val="100000"/>
              </a:lnSpc>
              <a:buClrTx/>
              <a:buSzTx/>
            </a:pPr>
            <a:endParaRPr lang="en-US" sz="800" dirty="0">
              <a:solidFill>
                <a:schemeClr val="folHlink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"Neural Networks Regularization Trough Representation Learning"</a:t>
            </a:r>
            <a:endParaRPr lang="de-DE">
              <a:solidFill>
                <a:schemeClr val="folHlink"/>
              </a:solidFill>
              <a:cs typeface="Arial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p. 17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33BC1C8-B0D4-4A72-A2DB-59A079C5C529}"/>
              </a:ext>
            </a:extLst>
          </p:cNvPr>
          <p:cNvSpPr txBox="1"/>
          <p:nvPr/>
        </p:nvSpPr>
        <p:spPr>
          <a:xfrm>
            <a:off x="6045564" y="2164298"/>
            <a:ext cx="2743199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Arial"/>
                <a:cs typeface="Arial"/>
              </a:rPr>
              <a:t>Out = ϕ((</a:t>
            </a:r>
            <a:r>
              <a:rPr lang="de-DE" dirty="0" err="1">
                <a:solidFill>
                  <a:schemeClr val="tx1"/>
                </a:solidFill>
                <a:latin typeface="Arial"/>
                <a:cs typeface="Arial"/>
              </a:rPr>
              <a:t>Σ</a:t>
            </a:r>
            <a:r>
              <a:rPr lang="de-DE" baseline="-25000" dirty="0" err="1">
                <a:solidFill>
                  <a:schemeClr val="tx1"/>
                </a:solidFill>
                <a:latin typeface="Arial"/>
                <a:cs typeface="Arial"/>
              </a:rPr>
              <a:t>i</a:t>
            </a:r>
            <a:r>
              <a:rPr lang="de-DE" dirty="0" err="1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de-DE" baseline="-25000" dirty="0" err="1">
                <a:solidFill>
                  <a:schemeClr val="tx1"/>
                </a:solidFill>
                <a:latin typeface="Arial"/>
                <a:cs typeface="Arial"/>
              </a:rPr>
              <a:t>i</a:t>
            </a:r>
            <a:r>
              <a:rPr lang="de-DE" dirty="0">
                <a:solidFill>
                  <a:schemeClr val="tx1"/>
                </a:solidFill>
                <a:latin typeface="Arial"/>
                <a:cs typeface="Arial"/>
              </a:rPr>
              <a:t>) + b)</a:t>
            </a:r>
            <a:endParaRPr lang="de-DE" dirty="0" err="1">
              <a:solidFill>
                <a:schemeClr val="tx1"/>
              </a:solidFill>
              <a:cs typeface="Arial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BFD8FCF-A3D3-4F05-AD93-69155094E543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2386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6551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Background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9B7BC9E3-9C5C-4071-94E0-6684A8EDD3B2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663799" cy="480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 dirty="0">
                <a:cs typeface="Arial"/>
              </a:rPr>
              <a:t>Fully Connected Neural Network</a:t>
            </a:r>
            <a:endParaRPr lang="en-US" kern="0" dirty="0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5018110A-19EE-47DB-8A66-5F1C74B3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687" y="2168848"/>
            <a:ext cx="4272682" cy="3507067"/>
          </a:xfrm>
          <a:prstGeom prst="rect">
            <a:avLst/>
          </a:prstGeom>
        </p:spPr>
      </p:pic>
      <p:sp>
        <p:nvSpPr>
          <p:cNvPr id="10" name="Text Box 65">
            <a:extLst>
              <a:ext uri="{FF2B5EF4-FFF2-40B4-BE49-F238E27FC236}">
                <a16:creationId xmlns:a16="http://schemas.microsoft.com/office/drawing/2014/main" id="{EFDA862F-A9AE-44EE-B6E8-5C57EA7C9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028" y="5833378"/>
            <a:ext cx="43077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</a:t>
            </a:r>
            <a:endParaRPr lang="de-DE">
              <a:solidFill>
                <a:schemeClr val="folHlink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https://hackernoon.com/hn-images/1*Kdnux0Kw1yQ4D8dq__mYCA.png</a:t>
            </a:r>
            <a:endParaRPr lang="en-US" sz="800" dirty="0">
              <a:solidFill>
                <a:schemeClr val="folHlin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81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1733405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Introduction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1733266" cy="546401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Motivation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1730934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Background</a:t>
            </a:r>
            <a:endParaRPr 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1738207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Task Definition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1729002" cy="55479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 charset="0"/>
                <a:cs typeface="Arial"/>
              </a:rPr>
              <a:t>Progress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1729002" cy="554793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Outlook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1756D60-9339-4F3D-AB40-B8F7885F88E1}"/>
              </a:ext>
            </a:extLst>
          </p:cNvPr>
          <p:cNvCxnSpPr/>
          <p:nvPr/>
        </p:nvCxnSpPr>
        <p:spPr bwMode="auto">
          <a:xfrm flipV="1">
            <a:off x="310302" y="3844936"/>
            <a:ext cx="8494511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F12D73A3-B253-458E-9139-0952572F1778}"/>
              </a:ext>
            </a:extLst>
          </p:cNvPr>
          <p:cNvSpPr txBox="1"/>
          <p:nvPr/>
        </p:nvSpPr>
        <p:spPr>
          <a:xfrm>
            <a:off x="4359906" y="2420520"/>
            <a:ext cx="3246615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chemeClr val="tx1"/>
                </a:solidFill>
                <a:latin typeface="Arial"/>
                <a:cs typeface="Arial"/>
              </a:rPr>
              <a:t>Context of the thesis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B1C238-D9F5-441A-B2BF-E7F92390506C}"/>
              </a:ext>
            </a:extLst>
          </p:cNvPr>
          <p:cNvSpPr txBox="1"/>
          <p:nvPr/>
        </p:nvSpPr>
        <p:spPr>
          <a:xfrm>
            <a:off x="4359905" y="4921090"/>
            <a:ext cx="3353900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chemeClr val="tx1"/>
                </a:solidFill>
                <a:latin typeface="Arial"/>
                <a:cs typeface="Arial"/>
              </a:rPr>
              <a:t>Content of the thesis</a:t>
            </a:r>
            <a:endParaRPr lang="de-DE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6952810-9B1E-4174-B428-C2D39488C99D}"/>
              </a:ext>
            </a:extLst>
          </p:cNvPr>
          <p:cNvSpPr/>
          <p:nvPr/>
        </p:nvSpPr>
        <p:spPr bwMode="auto">
          <a:xfrm>
            <a:off x="2355912" y="3021237"/>
            <a:ext cx="1731272" cy="54654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Related</a:t>
            </a:r>
            <a:r>
              <a:rPr lang="de-DE" dirty="0">
                <a:latin typeface="Arial"/>
                <a:cs typeface="Arial"/>
              </a:rPr>
              <a:t> Work</a:t>
            </a:r>
            <a:endParaRPr 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7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Background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9B7BC9E3-9C5C-4071-94E0-6684A8EDD3B2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663799" cy="47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 dirty="0">
                <a:cs typeface="Arial"/>
              </a:rPr>
              <a:t>Convolution in Neural Networks</a:t>
            </a:r>
            <a:endParaRPr lang="en-US" kern="0" dirty="0"/>
          </a:p>
        </p:txBody>
      </p:sp>
      <p:pic>
        <p:nvPicPr>
          <p:cNvPr id="9" name="Grafik 9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B72EF68D-AE6C-4FE8-BD4E-29AB51FB2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64" y="2513813"/>
            <a:ext cx="5358120" cy="3211840"/>
          </a:xfrm>
          <a:prstGeom prst="rect">
            <a:avLst/>
          </a:prstGeom>
        </p:spPr>
      </p:pic>
      <p:sp>
        <p:nvSpPr>
          <p:cNvPr id="12" name="Text Box 65">
            <a:extLst>
              <a:ext uri="{FF2B5EF4-FFF2-40B4-BE49-F238E27FC236}">
                <a16:creationId xmlns:a16="http://schemas.microsoft.com/office/drawing/2014/main" id="{5AF129BE-075F-4D64-BD23-5C45C20E1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229" y="5800486"/>
            <a:ext cx="43077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</a:t>
            </a:r>
            <a:endParaRPr lang="de-DE">
              <a:solidFill>
                <a:schemeClr val="folHlink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https://miro.medium.com/proxy/0*dRD6PhKOnnCIhz15.jpg</a:t>
            </a:r>
            <a:endParaRPr lang="en-US" dirty="0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515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Background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9B7BC9E3-9C5C-4071-94E0-6684A8EDD3B2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663799" cy="47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 dirty="0">
                <a:cs typeface="Arial"/>
              </a:rPr>
              <a:t>Convolutional Neural Network Architecture (Lenet-5)</a:t>
            </a:r>
            <a:endParaRPr lang="en-US" kern="0" dirty="0"/>
          </a:p>
        </p:txBody>
      </p:sp>
      <p:sp>
        <p:nvSpPr>
          <p:cNvPr id="12" name="Text Box 65">
            <a:extLst>
              <a:ext uri="{FF2B5EF4-FFF2-40B4-BE49-F238E27FC236}">
                <a16:creationId xmlns:a16="http://schemas.microsoft.com/office/drawing/2014/main" id="{5AF129BE-075F-4D64-BD23-5C45C20E1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502" y="5298882"/>
            <a:ext cx="43077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</a:t>
            </a:r>
            <a:endParaRPr lang="de-DE">
              <a:solidFill>
                <a:schemeClr val="folHlink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https://api.intechopen.com/media/chapter/58989/media/F4.png</a:t>
            </a:r>
            <a:endParaRPr lang="en-US" dirty="0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  <p:pic>
        <p:nvPicPr>
          <p:cNvPr id="16" name="Grafik 17">
            <a:extLst>
              <a:ext uri="{FF2B5EF4-FFF2-40B4-BE49-F238E27FC236}">
                <a16:creationId xmlns:a16="http://schemas.microsoft.com/office/drawing/2014/main" id="{AAF271D5-A118-43F5-B6C3-FD2B0EB8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80" y="2683621"/>
            <a:ext cx="7167184" cy="231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88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Background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9B7BC9E3-9C5C-4071-94E0-6684A8EDD3B2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663799" cy="47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 dirty="0">
                <a:cs typeface="Arial"/>
              </a:rPr>
              <a:t>Language Models</a:t>
            </a:r>
            <a:endParaRPr lang="en-US" kern="0" dirty="0"/>
          </a:p>
        </p:txBody>
      </p:sp>
      <p:pic>
        <p:nvPicPr>
          <p:cNvPr id="8" name="Grafik 9" descr="Ein Bild, das Objekt, Computer, Laptop, Gruppe enthält.&#10;&#10;Mit sehr hoher Zuverlässigkeit generierte Beschreibung">
            <a:extLst>
              <a:ext uri="{FF2B5EF4-FFF2-40B4-BE49-F238E27FC236}">
                <a16:creationId xmlns:a16="http://schemas.microsoft.com/office/drawing/2014/main" id="{D71BC5A2-C673-4150-91C4-269D37C9D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33" y="2450675"/>
            <a:ext cx="6057077" cy="3181881"/>
          </a:xfrm>
          <a:prstGeom prst="rect">
            <a:avLst/>
          </a:prstGeom>
        </p:spPr>
      </p:pic>
      <p:sp>
        <p:nvSpPr>
          <p:cNvPr id="16" name="Text Box 65">
            <a:extLst>
              <a:ext uri="{FF2B5EF4-FFF2-40B4-BE49-F238E27FC236}">
                <a16:creationId xmlns:a16="http://schemas.microsoft.com/office/drawing/2014/main" id="{CBDAE78B-524F-4806-BABB-EAC73C928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229" y="5800486"/>
            <a:ext cx="43077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</a:t>
            </a:r>
            <a:endParaRPr lang="de-DE">
              <a:solidFill>
                <a:schemeClr val="folHlink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https://samyzaf.com/ML/nlp/word2vec2.png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8DC62F1-AEEF-45B1-8875-BD13B32F0AED}"/>
              </a:ext>
            </a:extLst>
          </p:cNvPr>
          <p:cNvSpPr/>
          <p:nvPr/>
        </p:nvSpPr>
        <p:spPr bwMode="auto">
          <a:xfrm>
            <a:off x="4147691" y="4238144"/>
            <a:ext cx="1317327" cy="116108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54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CNN in NLP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CF0F0095-A382-4902-BE82-7DB4A3B98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7692" y="1623879"/>
            <a:ext cx="7721360" cy="4583866"/>
          </a:xfrm>
        </p:spPr>
        <p:txBody>
          <a:bodyPr/>
          <a:lstStyle/>
          <a:p>
            <a:pPr marL="0" indent="0"/>
            <a:r>
              <a:rPr lang="en-US" dirty="0">
                <a:ea typeface="+mn-lt"/>
                <a:cs typeface="+mn-lt"/>
              </a:rPr>
              <a:t>"Convolutional Neural Networks for Sentence Classification"</a:t>
            </a:r>
            <a:endParaRPr lang="en-US" b="0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2014</a:t>
            </a:r>
          </a:p>
          <a:p>
            <a:pPr marL="513080" lvl="1" indent="-342900">
              <a:buFont typeface="Wingdings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Task: </a:t>
            </a:r>
          </a:p>
          <a:p>
            <a:pPr marL="701675" lvl="2" indent="-342900"/>
            <a:r>
              <a:rPr lang="en-US" dirty="0">
                <a:ea typeface="+mn-lt"/>
                <a:cs typeface="+mn-lt"/>
              </a:rPr>
              <a:t>Varying Classifications </a:t>
            </a:r>
          </a:p>
          <a:p>
            <a:pPr marL="701675" lvl="2" indent="-342900">
              <a:buFont typeface="Wingdings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Datasets:</a:t>
            </a:r>
          </a:p>
          <a:p>
            <a:pPr marL="701675" lvl="2" indent="-342900"/>
            <a:r>
              <a:rPr lang="en-US" dirty="0">
                <a:ea typeface="+mn-lt"/>
                <a:cs typeface="+mn-lt"/>
              </a:rPr>
              <a:t>Movie reviews</a:t>
            </a:r>
          </a:p>
          <a:p>
            <a:pPr marL="701675" lvl="2" indent="-342900"/>
            <a:r>
              <a:rPr lang="en-US" dirty="0">
                <a:ea typeface="+mn-lt"/>
                <a:cs typeface="+mn-lt"/>
              </a:rPr>
              <a:t>SST-1, SST-2</a:t>
            </a:r>
          </a:p>
          <a:p>
            <a:pPr marL="701675" lvl="2" indent="-342900"/>
            <a:r>
              <a:rPr lang="en-US" dirty="0">
                <a:ea typeface="+mn-lt"/>
                <a:cs typeface="+mn-lt"/>
              </a:rPr>
              <a:t>Subjectivity dataset</a:t>
            </a:r>
          </a:p>
          <a:p>
            <a:pPr marL="701675" lvl="2" indent="-342900"/>
            <a:r>
              <a:rPr lang="en-US" dirty="0">
                <a:ea typeface="+mn-lt"/>
                <a:cs typeface="+mn-lt"/>
              </a:rPr>
              <a:t>TREC question dataset</a:t>
            </a:r>
            <a:endParaRPr lang="en-US" sz="1800" dirty="0">
              <a:ea typeface="+mn-lt"/>
              <a:cs typeface="+mn-lt"/>
            </a:endParaRPr>
          </a:p>
          <a:p>
            <a:pPr marL="701675" lvl="2" indent="-342900"/>
            <a:r>
              <a:rPr lang="en-US" dirty="0">
                <a:cs typeface="Arial"/>
              </a:rPr>
              <a:t>Customer reviews</a:t>
            </a:r>
          </a:p>
          <a:p>
            <a:pPr marL="701675" lvl="2" indent="-342900"/>
            <a:r>
              <a:rPr lang="en-US" dirty="0">
                <a:ea typeface="+mn-ea"/>
                <a:cs typeface="Arial"/>
              </a:rPr>
              <a:t>MPQA</a:t>
            </a:r>
          </a:p>
        </p:txBody>
      </p:sp>
    </p:spTree>
    <p:extLst>
      <p:ext uri="{BB962C8B-B14F-4D97-AF65-F5344CB8AC3E}">
        <p14:creationId xmlns:p14="http://schemas.microsoft.com/office/powerpoint/2010/main" val="795221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CNN in NLP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CF0F0095-A382-4902-BE82-7DB4A3B98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7692" y="1623879"/>
            <a:ext cx="7721360" cy="549749"/>
          </a:xfrm>
        </p:spPr>
        <p:txBody>
          <a:bodyPr/>
          <a:lstStyle/>
          <a:p>
            <a:pPr marL="0" indent="0"/>
            <a:r>
              <a:rPr lang="en-US" dirty="0">
                <a:ea typeface="+mn-lt"/>
                <a:cs typeface="+mn-lt"/>
              </a:rPr>
              <a:t>"Convolutional Neural Networks for Sentence Classification"</a:t>
            </a:r>
            <a:endParaRPr lang="en-US" b="0" dirty="0">
              <a:ea typeface="+mn-lt"/>
              <a:cs typeface="+mn-lt"/>
            </a:endParaRPr>
          </a:p>
        </p:txBody>
      </p:sp>
      <p:pic>
        <p:nvPicPr>
          <p:cNvPr id="8" name="Grafik 8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F27D594B-9C67-442B-ACE3-4A625ED74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73" y="2436317"/>
            <a:ext cx="7372760" cy="2963905"/>
          </a:xfrm>
          <a:prstGeom prst="rect">
            <a:avLst/>
          </a:prstGeom>
        </p:spPr>
      </p:pic>
      <p:sp>
        <p:nvSpPr>
          <p:cNvPr id="12" name="Text Box 65">
            <a:extLst>
              <a:ext uri="{FF2B5EF4-FFF2-40B4-BE49-F238E27FC236}">
                <a16:creationId xmlns:a16="http://schemas.microsoft.com/office/drawing/2014/main" id="{4B3DF74B-3F4A-4468-8C2E-D3D6A73D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171" y="5627803"/>
            <a:ext cx="43077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folHlink"/>
                </a:solidFill>
                <a:latin typeface="Arial"/>
                <a:cs typeface="Arial"/>
              </a:rPr>
              <a:t>Source:  </a:t>
            </a:r>
            <a:endParaRPr lang="de-DE">
              <a:solidFill>
                <a:schemeClr val="folHlink"/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"Convolutional Neural Networks for Sentence Classification"</a:t>
            </a: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Figure 1</a:t>
            </a:r>
            <a:endParaRPr lang="en-US" sz="800" dirty="0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865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- Pruning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pic>
        <p:nvPicPr>
          <p:cNvPr id="8" name="Grafik 8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9D3E8999-6181-40E5-8CAC-83333E270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85" y="2071846"/>
            <a:ext cx="6221537" cy="3544833"/>
          </a:xfrm>
          <a:prstGeom prst="rect">
            <a:avLst/>
          </a:prstGeom>
        </p:spPr>
      </p:pic>
      <p:sp>
        <p:nvSpPr>
          <p:cNvPr id="10" name="Text Box 65">
            <a:extLst>
              <a:ext uri="{FF2B5EF4-FFF2-40B4-BE49-F238E27FC236}">
                <a16:creationId xmlns:a16="http://schemas.microsoft.com/office/drawing/2014/main" id="{250B90D2-9E40-4604-B02F-818477B2B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200" y="5652471"/>
            <a:ext cx="62248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Source:</a:t>
            </a:r>
            <a:endParaRPr lang="de-DE" dirty="0">
              <a:solidFill>
                <a:schemeClr val="bg1">
                  <a:lumMod val="7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  <a:buClrTx/>
              <a:buSzTx/>
              <a:buNone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https://www.mdpi.com/applsci/applsci-09-03169/article_deploy/html/images/applsci-09-03169-g001-550.jpg</a:t>
            </a:r>
            <a:endParaRPr lang="de-DE">
              <a:solidFill>
                <a:schemeClr val="bg1">
                  <a:lumMod val="7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  <a:buClrTx/>
              <a:buSzTx/>
            </a:pPr>
            <a:endParaRPr lang="en-US" sz="800" dirty="0">
              <a:solidFill>
                <a:schemeClr val="bg1">
                  <a:lumMod val="7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"Learning both Weights and Connections for Efficient Neural Networks" </a:t>
            </a:r>
            <a:endParaRPr lang="en-US" sz="800" dirty="0">
              <a:solidFill>
                <a:schemeClr val="bg1">
                  <a:lumMod val="7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Figure.3</a:t>
            </a:r>
            <a:endParaRPr lang="en-US" sz="800" dirty="0">
              <a:solidFill>
                <a:schemeClr val="bg1">
                  <a:lumMod val="7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2844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Pruning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A4B4D534-27A6-4846-B698-3451C1857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7692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"Learning both Weights and Connections for efficient Neural Networks"</a:t>
            </a:r>
          </a:p>
          <a:p>
            <a:pPr marL="513080" lvl="1" indent="-342900"/>
            <a:r>
              <a:rPr lang="en-US" dirty="0">
                <a:ea typeface="+mn-lt"/>
                <a:cs typeface="+mn-lt"/>
              </a:rPr>
              <a:t>2015</a:t>
            </a:r>
            <a:endParaRPr lang="en-US" dirty="0">
              <a:cs typeface="Arial"/>
            </a:endParaRPr>
          </a:p>
          <a:p>
            <a:pPr marL="513080" lvl="1" indent="-342900"/>
            <a:endParaRPr lang="en-US" dirty="0">
              <a:cs typeface="Arial"/>
            </a:endParaRPr>
          </a:p>
          <a:p>
            <a:pPr marL="513080" lvl="1" indent="-342900"/>
            <a:r>
              <a:rPr lang="en-US" dirty="0">
                <a:cs typeface="Arial"/>
              </a:rPr>
              <a:t>Task: </a:t>
            </a:r>
          </a:p>
          <a:p>
            <a:pPr marL="701675" lvl="2" indent="-342900"/>
            <a:r>
              <a:rPr lang="en-US" dirty="0">
                <a:cs typeface="Arial"/>
              </a:rPr>
              <a:t>Image Classification (ImageNet)</a:t>
            </a:r>
          </a:p>
          <a:p>
            <a:pPr marL="701675" lvl="2" indent="-342900"/>
            <a:endParaRPr lang="en-US" dirty="0">
              <a:cs typeface="Arial"/>
            </a:endParaRPr>
          </a:p>
          <a:p>
            <a:pPr marL="513080" lvl="1" indent="-342900"/>
            <a:r>
              <a:rPr lang="en-US" dirty="0">
                <a:cs typeface="Arial"/>
              </a:rPr>
              <a:t>Architectures:</a:t>
            </a:r>
          </a:p>
          <a:p>
            <a:pPr marL="701675" lvl="2" indent="-342900"/>
            <a:r>
              <a:rPr lang="en-US" dirty="0" err="1">
                <a:cs typeface="Arial"/>
              </a:rPr>
              <a:t>LeNet</a:t>
            </a:r>
            <a:r>
              <a:rPr lang="en-US" dirty="0">
                <a:cs typeface="Arial"/>
              </a:rPr>
              <a:t> (300-100-FC, 5-CNN)</a:t>
            </a:r>
          </a:p>
          <a:p>
            <a:pPr marL="701675" lvl="2" indent="-342900"/>
            <a:r>
              <a:rPr lang="en-US" dirty="0" err="1">
                <a:cs typeface="Arial"/>
              </a:rPr>
              <a:t>AlexNet</a:t>
            </a:r>
            <a:endParaRPr lang="en-US">
              <a:cs typeface="Arial"/>
            </a:endParaRPr>
          </a:p>
          <a:p>
            <a:pPr marL="701675" lvl="2" indent="-342900"/>
            <a:r>
              <a:rPr lang="en-US" dirty="0">
                <a:cs typeface="Arial"/>
              </a:rPr>
              <a:t>VGG-16</a:t>
            </a:r>
          </a:p>
          <a:p>
            <a:pPr marL="513080" lvl="1" indent="-342900"/>
            <a:endParaRPr lang="en-US" dirty="0">
              <a:cs typeface="Arial"/>
            </a:endParaRPr>
          </a:p>
          <a:p>
            <a:pPr marL="513080" lvl="1" indent="-342900"/>
            <a:r>
              <a:rPr lang="en-US" dirty="0">
                <a:cs typeface="Arial"/>
              </a:rPr>
              <a:t>Compression: </a:t>
            </a:r>
          </a:p>
          <a:p>
            <a:pPr marL="701675" lvl="2" indent="-342900"/>
            <a:r>
              <a:rPr lang="en-US" dirty="0">
                <a:cs typeface="Arial"/>
              </a:rPr>
              <a:t>9x to 13x</a:t>
            </a:r>
          </a:p>
          <a:p>
            <a:pPr marL="179070" indent="-179070">
              <a:buNone/>
            </a:pPr>
            <a:endParaRPr lang="en-US" sz="2000" dirty="0">
              <a:cs typeface="Arial"/>
            </a:endParaRPr>
          </a:p>
          <a:p>
            <a:pPr marL="179070" indent="-17907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0A898D5-54E3-4989-9ADC-7564C1549838}"/>
              </a:ext>
            </a:extLst>
          </p:cNvPr>
          <p:cNvSpPr/>
          <p:nvPr/>
        </p:nvSpPr>
        <p:spPr bwMode="auto">
          <a:xfrm>
            <a:off x="1976813" y="5932087"/>
            <a:ext cx="1078860" cy="34701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0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Pruning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A4B4D534-27A6-4846-B698-3451C1857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7692" y="1623879"/>
            <a:ext cx="7721360" cy="4583866"/>
          </a:xfrm>
        </p:spPr>
        <p:txBody>
          <a:bodyPr/>
          <a:lstStyle/>
          <a:p>
            <a:pPr marL="0" indent="0"/>
            <a:r>
              <a:rPr lang="en-US" dirty="0">
                <a:ea typeface="+mn-lt"/>
                <a:cs typeface="+mn-lt"/>
              </a:rPr>
              <a:t>"</a:t>
            </a:r>
            <a:r>
              <a:rPr lang="en-US" dirty="0" err="1">
                <a:ea typeface="+mn-lt"/>
                <a:cs typeface="+mn-lt"/>
              </a:rPr>
              <a:t>ThiNet</a:t>
            </a:r>
            <a:r>
              <a:rPr lang="en-US" dirty="0">
                <a:ea typeface="+mn-lt"/>
                <a:cs typeface="+mn-lt"/>
              </a:rPr>
              <a:t>: A Filter Level Pruning Method for Deep Neural Network Compression"</a:t>
            </a:r>
            <a:endParaRPr lang="en-US" b="0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2017</a:t>
            </a:r>
          </a:p>
          <a:p>
            <a:pPr marL="513080" lvl="1" indent="-342900">
              <a:buFont typeface="Wingdings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Task: </a:t>
            </a:r>
          </a:p>
          <a:p>
            <a:pPr marL="701675" lvl="2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Image Classification (ImageNet)</a:t>
            </a:r>
          </a:p>
          <a:p>
            <a:pPr marL="701675" lvl="2" indent="-342900">
              <a:buFont typeface="Wingdings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Architectures:</a:t>
            </a:r>
          </a:p>
          <a:p>
            <a:pPr marL="701675" lvl="2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VGG-16</a:t>
            </a:r>
          </a:p>
          <a:p>
            <a:pPr marL="701675" lvl="2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ResNet-50</a:t>
            </a:r>
          </a:p>
          <a:p>
            <a:pPr marL="701675" lvl="2" indent="-342900">
              <a:buFont typeface="Wingdings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Compression: </a:t>
            </a:r>
          </a:p>
          <a:p>
            <a:pPr marL="701675" lvl="2" indent="-342900"/>
            <a:r>
              <a:rPr lang="en-US" dirty="0">
                <a:ea typeface="+mn-lt"/>
                <a:cs typeface="+mn-lt"/>
              </a:rPr>
              <a:t>Up to ~17x</a:t>
            </a:r>
            <a:endParaRPr lang="en-US" dirty="0"/>
          </a:p>
          <a:p>
            <a:pPr marL="179070" indent="-179070"/>
            <a:endParaRPr lang="en-US" sz="1800" dirty="0">
              <a:cs typeface="Arial"/>
            </a:endParaRPr>
          </a:p>
          <a:p>
            <a:pPr marL="179070" indent="-17907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08AA27-8D8D-492C-A815-3D2A5549D4B4}"/>
              </a:ext>
            </a:extLst>
          </p:cNvPr>
          <p:cNvSpPr/>
          <p:nvPr/>
        </p:nvSpPr>
        <p:spPr bwMode="auto">
          <a:xfrm>
            <a:off x="1985036" y="5594943"/>
            <a:ext cx="1259766" cy="33056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56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Pruning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A4B4D534-27A6-4846-B698-3451C1857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7692" y="1623879"/>
            <a:ext cx="7721360" cy="4583866"/>
          </a:xfrm>
        </p:spPr>
        <p:txBody>
          <a:bodyPr/>
          <a:lstStyle/>
          <a:p>
            <a:pPr marL="0" indent="0"/>
            <a:r>
              <a:rPr lang="en-US" dirty="0">
                <a:ea typeface="+mn-lt"/>
                <a:cs typeface="+mn-lt"/>
              </a:rPr>
              <a:t>"The Lottery Ticket Hypothesis: Finding Sparse, Trainable Neural Networks"</a:t>
            </a:r>
            <a:endParaRPr lang="en-US" b="0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2019</a:t>
            </a:r>
          </a:p>
          <a:p>
            <a:pPr marL="513080" lvl="1" indent="-342900">
              <a:buFont typeface="Wingdings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Task: </a:t>
            </a:r>
          </a:p>
          <a:p>
            <a:pPr marL="701675" lvl="2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Image Classification (MNIST)</a:t>
            </a:r>
          </a:p>
          <a:p>
            <a:pPr marL="701675" lvl="2" indent="-342900">
              <a:buFont typeface="Wingdings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Architectures:</a:t>
            </a:r>
          </a:p>
          <a:p>
            <a:pPr marL="701675" lvl="2" indent="-342900"/>
            <a:r>
              <a:rPr lang="en-US" dirty="0" err="1">
                <a:ea typeface="+mn-lt"/>
                <a:cs typeface="+mn-lt"/>
              </a:rPr>
              <a:t>Lenet</a:t>
            </a:r>
            <a:r>
              <a:rPr lang="en-US" dirty="0">
                <a:ea typeface="+mn-lt"/>
                <a:cs typeface="+mn-lt"/>
              </a:rPr>
              <a:t> (300-100-FC, Conv-2, Conv-4, Conv-6)</a:t>
            </a:r>
          </a:p>
          <a:p>
            <a:pPr marL="701675" lvl="2" indent="-342900"/>
            <a:r>
              <a:rPr lang="en-US" dirty="0">
                <a:ea typeface="+mn-lt"/>
                <a:cs typeface="+mn-lt"/>
              </a:rPr>
              <a:t>VGG-19</a:t>
            </a:r>
          </a:p>
          <a:p>
            <a:pPr marL="701675" lvl="2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ResNet-18</a:t>
            </a:r>
          </a:p>
          <a:p>
            <a:pPr marL="701675" lvl="2" indent="-342900">
              <a:buFont typeface="Wingdings" pitchFamily="2" charset="2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" pitchFamily="2" charset="2"/>
              <a:buChar char="§"/>
            </a:pPr>
            <a:r>
              <a:rPr lang="en-US" dirty="0">
                <a:ea typeface="+mn-lt"/>
                <a:cs typeface="+mn-lt"/>
              </a:rPr>
              <a:t>Compression: </a:t>
            </a:r>
          </a:p>
          <a:p>
            <a:pPr marL="701675" lvl="2" indent="-342900"/>
            <a:r>
              <a:rPr lang="en-US" dirty="0">
                <a:ea typeface="+mn-lt"/>
                <a:cs typeface="+mn-lt"/>
              </a:rPr>
              <a:t>~20x to ~50x</a:t>
            </a:r>
            <a:endParaRPr lang="en-US" dirty="0">
              <a:cs typeface="Arial"/>
            </a:endParaRPr>
          </a:p>
          <a:p>
            <a:pPr marL="179070" indent="-179070"/>
            <a:endParaRPr lang="en-US" sz="1800" dirty="0">
              <a:cs typeface="Arial"/>
            </a:endParaRPr>
          </a:p>
          <a:p>
            <a:pPr marL="179070" indent="-17907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0AAD033-03F7-423D-930F-BE9B780CF97F}"/>
              </a:ext>
            </a:extLst>
          </p:cNvPr>
          <p:cNvSpPr/>
          <p:nvPr/>
        </p:nvSpPr>
        <p:spPr bwMode="auto">
          <a:xfrm>
            <a:off x="1993259" y="5932087"/>
            <a:ext cx="1465341" cy="33056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69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Early Pruning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96B95046-67D8-48C0-8632-9E53430801DF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721360" cy="458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ClrTx/>
              <a:buSzTx/>
            </a:pPr>
            <a:r>
              <a:rPr lang="en-US" kern="0" dirty="0">
                <a:ea typeface="+mn-lt"/>
                <a:cs typeface="+mn-lt"/>
              </a:rPr>
              <a:t>"Really should we pruning after model be totally trained? Pruning based on a small amount of training"</a:t>
            </a:r>
            <a:endParaRPr lang="de-DE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</a:pPr>
            <a:r>
              <a:rPr lang="en-US" kern="0" dirty="0">
                <a:cs typeface="Arial"/>
              </a:rPr>
              <a:t>2019</a:t>
            </a:r>
            <a:endParaRPr lang="en-US" kern="0" dirty="0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</a:pPr>
            <a:endParaRPr lang="en-US" kern="0" dirty="0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</a:pPr>
            <a:r>
              <a:rPr lang="en-US" kern="0" dirty="0">
                <a:cs typeface="Arial"/>
              </a:rPr>
              <a:t>Task: </a:t>
            </a:r>
            <a:endParaRPr lang="en-US" kern="0" dirty="0">
              <a:ea typeface="+mn-lt"/>
              <a:cs typeface="+mn-lt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</a:pPr>
            <a:r>
              <a:rPr lang="en-US" kern="0" dirty="0">
                <a:cs typeface="Arial"/>
              </a:rPr>
              <a:t>Image Classification (MNIST, CIFAR-10)</a:t>
            </a:r>
            <a:endParaRPr lang="en-US" kern="0" dirty="0">
              <a:ea typeface="+mn-lt"/>
              <a:cs typeface="+mn-lt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Architectures:</a:t>
            </a:r>
            <a:endParaRPr lang="en-US" kern="0" dirty="0">
              <a:ea typeface="+mn-lt"/>
              <a:cs typeface="+mn-lt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Unspecified CNN</a:t>
            </a:r>
            <a:endParaRPr lang="en-US" kern="0" dirty="0">
              <a:ea typeface="+mn-lt"/>
              <a:cs typeface="+mn-lt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VGG-19</a:t>
            </a:r>
            <a:endParaRPr lang="en-US" kern="0" dirty="0">
              <a:ea typeface="+mn-lt"/>
              <a:cs typeface="+mn-lt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Compression ---  Training Speed-Up: </a:t>
            </a:r>
            <a:endParaRPr lang="en-US" kern="0" dirty="0">
              <a:ea typeface="+mn-lt"/>
              <a:cs typeface="+mn-lt"/>
            </a:endParaRP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~10x --- 10x</a:t>
            </a:r>
            <a:endParaRPr lang="en-US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sz="2000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sz="1800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sz="1800" b="0" kern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kern="0" dirty="0"/>
          </a:p>
          <a:p>
            <a:pPr lvl="1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81F9FA-D674-4EC8-99C4-3870118D9175}"/>
              </a:ext>
            </a:extLst>
          </p:cNvPr>
          <p:cNvSpPr/>
          <p:nvPr/>
        </p:nvSpPr>
        <p:spPr bwMode="auto">
          <a:xfrm>
            <a:off x="3572079" y="5233130"/>
            <a:ext cx="2131406" cy="34701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A8C0D86-0ED8-4CD0-BA4F-52F706475930}"/>
              </a:ext>
            </a:extLst>
          </p:cNvPr>
          <p:cNvSpPr/>
          <p:nvPr/>
        </p:nvSpPr>
        <p:spPr bwMode="auto">
          <a:xfrm>
            <a:off x="2864899" y="5570274"/>
            <a:ext cx="486802" cy="33056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04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Introduction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04E5F0F-C714-4C00-BFC6-4CEDFBF93F7D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Initial Thoughts</a:t>
            </a:r>
          </a:p>
          <a:p>
            <a:pPr marL="0" indent="0"/>
            <a:endParaRPr lang="en-US" dirty="0">
              <a:cs typeface="Arial"/>
            </a:endParaRPr>
          </a:p>
          <a:p>
            <a:pPr marL="474345" lvl="2" indent="-285750"/>
            <a:r>
              <a:rPr lang="en-US" dirty="0">
                <a:cs typeface="Arial"/>
              </a:rPr>
              <a:t>Many good reasons to initialize &amp; train neural networks with many parameters</a:t>
            </a:r>
            <a:br>
              <a:rPr lang="en-US" dirty="0">
                <a:cs typeface="Arial"/>
              </a:rPr>
            </a:br>
            <a:endParaRPr lang="en-US" b="0" dirty="0">
              <a:cs typeface="Arial"/>
            </a:endParaRPr>
          </a:p>
          <a:p>
            <a:pPr marL="455930" lvl="1" indent="-285750"/>
            <a:r>
              <a:rPr lang="en-US" dirty="0">
                <a:cs typeface="Arial"/>
              </a:rPr>
              <a:t>Empirical evidence that many networks can be reduced after training while maintaining performance</a:t>
            </a:r>
          </a:p>
          <a:p>
            <a:pPr marL="644525" lvl="2" indent="-285750"/>
            <a:r>
              <a:rPr lang="en-US" dirty="0">
                <a:cs typeface="Arial"/>
              </a:rPr>
              <a:t>aka. "Pruning" </a:t>
            </a:r>
          </a:p>
          <a:p>
            <a:pPr marL="644525" lvl="2" indent="-285750"/>
            <a:r>
              <a:rPr lang="en-US" dirty="0">
                <a:cs typeface="Arial"/>
              </a:rPr>
              <a:t>Desirable due to bias towards small models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(Ockham's razor)</a:t>
            </a:r>
          </a:p>
          <a:p>
            <a:pPr marL="644525" lvl="2" indent="-285750"/>
            <a:endParaRPr lang="en-US" dirty="0">
              <a:cs typeface="Arial"/>
            </a:endParaRPr>
          </a:p>
          <a:p>
            <a:pPr marL="455930" lvl="1" indent="-28575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684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Network Architecture Search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96B95046-67D8-48C0-8632-9E53430801DF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721360" cy="458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 dirty="0">
                <a:ea typeface="+mn-lt"/>
                <a:cs typeface="+mn-lt"/>
              </a:rPr>
              <a:t>"Rethinking the Value of Network Pruning"</a:t>
            </a:r>
            <a:endParaRPr lang="de-DE" dirty="0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</a:pPr>
            <a:r>
              <a:rPr lang="en-US" kern="0" dirty="0">
                <a:cs typeface="Arial"/>
              </a:rPr>
              <a:t>2018</a:t>
            </a: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Observation: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Randomizing weights does not worsen a pruned network </a:t>
            </a: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Weights are not essential to the quality of pruned network</a:t>
            </a:r>
          </a:p>
          <a:p>
            <a:pPr marL="701675" lvl="2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Pruning at its core is about finding suitable network architectures</a:t>
            </a: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sz="1800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sz="1800" b="0" kern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kern="0" dirty="0"/>
          </a:p>
          <a:p>
            <a:pPr lvl="1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824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Related Work – Network Architecture Search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B749F48-8F3E-44D3-83D4-7268AF94B0AF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Rel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96B95046-67D8-48C0-8632-9E53430801DF}"/>
              </a:ext>
            </a:extLst>
          </p:cNvPr>
          <p:cNvSpPr txBox="1">
            <a:spLocks/>
          </p:cNvSpPr>
          <p:nvPr/>
        </p:nvSpPr>
        <p:spPr bwMode="auto">
          <a:xfrm>
            <a:off x="1267692" y="1623879"/>
            <a:ext cx="7721360" cy="458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0000"/>
              </a:lnSpc>
              <a:buClrTx/>
              <a:buSzTx/>
            </a:pPr>
            <a:r>
              <a:rPr lang="en-US" kern="0" dirty="0">
                <a:ea typeface="+mn-lt"/>
                <a:cs typeface="+mn-lt"/>
              </a:rPr>
              <a:t>"Network Architecture Search: A Survey"</a:t>
            </a:r>
            <a:endParaRPr lang="de-DE" dirty="0">
              <a:ea typeface="+mn-lt"/>
              <a:cs typeface="+mn-lt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</a:pPr>
            <a:r>
              <a:rPr lang="en-US" kern="0" dirty="0">
                <a:cs typeface="Arial"/>
              </a:rPr>
              <a:t>2019</a:t>
            </a: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r>
              <a:rPr lang="en-US" kern="0" dirty="0">
                <a:cs typeface="Arial"/>
              </a:rPr>
              <a:t>[...]</a:t>
            </a: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513080" lvl="1" indent="-342900" defTabSz="914400">
              <a:lnSpc>
                <a:spcPct val="100000"/>
              </a:lnSpc>
              <a:buClrTx/>
              <a:buSzTx/>
              <a:buFont typeface="Wingdings,Sans-Serif" pitchFamily="2" charset="2"/>
              <a:buChar char="§"/>
            </a:pPr>
            <a:endParaRPr lang="en-US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sz="1800" kern="0" dirty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179070" indent="0" defTabSz="914400">
              <a:lnSpc>
                <a:spcPct val="100000"/>
              </a:lnSpc>
              <a:buClrTx/>
              <a:buSzTx/>
            </a:pPr>
            <a:endParaRPr lang="en-US" b="0" kern="0" dirty="0">
              <a:cs typeface="Arial"/>
            </a:endParaRPr>
          </a:p>
          <a:p>
            <a:pPr marL="0" indent="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sz="1800" b="0" kern="0">
              <a:cs typeface="Arial"/>
            </a:endParaRPr>
          </a:p>
          <a:p>
            <a:pPr marL="179070" indent="-179070" defTabSz="914400">
              <a:lnSpc>
                <a:spcPct val="100000"/>
              </a:lnSpc>
              <a:buClrTx/>
              <a:buSzTx/>
            </a:pPr>
            <a:br>
              <a:rPr lang="en-US" kern="0" dirty="0"/>
            </a:br>
            <a:endParaRPr lang="en-US" kern="0" dirty="0"/>
          </a:p>
          <a:p>
            <a:pPr lvl="1" defTabSz="914400">
              <a:lnSpc>
                <a:spcPct val="100000"/>
              </a:lnSpc>
              <a:buClrTx/>
              <a:buSzTx/>
            </a:pPr>
            <a:endParaRPr lang="en-US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153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Task I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 Reproduction</a:t>
            </a:r>
          </a:p>
          <a:p>
            <a:pPr marL="0" indent="0"/>
            <a:endParaRPr lang="en-US" dirty="0">
              <a:ea typeface="+mn-lt"/>
              <a:cs typeface="+mn-lt"/>
            </a:endParaRPr>
          </a:p>
          <a:p>
            <a:pPr marL="513080" lvl="1" indent="-342900"/>
            <a:r>
              <a:rPr lang="en-US" sz="2000" dirty="0">
                <a:ea typeface="+mn-lt"/>
                <a:cs typeface="+mn-lt"/>
              </a:rPr>
              <a:t>No source-code available</a:t>
            </a:r>
            <a:endParaRPr lang="en-US" sz="2000" dirty="0">
              <a:cs typeface="Arial"/>
            </a:endParaRPr>
          </a:p>
          <a:p>
            <a:pPr marL="701675" lvl="2" indent="-285750"/>
            <a:r>
              <a:rPr lang="en-US" dirty="0">
                <a:cs typeface="Arial"/>
              </a:rPr>
              <a:t>Produce own source-code for the experiments in the paper</a:t>
            </a:r>
          </a:p>
          <a:p>
            <a:pPr marL="701675" lvl="2" indent="-285750"/>
            <a:endParaRPr lang="en-US" dirty="0">
              <a:cs typeface="Arial"/>
            </a:endParaRPr>
          </a:p>
          <a:p>
            <a:pPr marL="513080" lvl="1" indent="-342900"/>
            <a:r>
              <a:rPr lang="en-US" sz="2000" dirty="0">
                <a:cs typeface="Arial"/>
              </a:rPr>
              <a:t>Verify source-code by running experiments</a:t>
            </a:r>
          </a:p>
          <a:p>
            <a:pPr marL="179070" indent="-179070">
              <a:buNone/>
            </a:pPr>
            <a:endParaRPr lang="en-US" dirty="0">
              <a:cs typeface="Arial"/>
            </a:endParaRPr>
          </a:p>
          <a:p>
            <a:pPr marL="179070" indent="-179070"/>
            <a:endParaRPr lang="en-US" b="0" dirty="0">
              <a:ea typeface="+mn-lt"/>
              <a:cs typeface="+mn-lt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9861FC0-E2BA-4D85-B867-D72F55D5AB54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8009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Task II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179070" indent="-179070"/>
            <a:r>
              <a:rPr lang="en-US" dirty="0">
                <a:ea typeface="+mn-lt"/>
                <a:cs typeface="+mn-lt"/>
              </a:rPr>
              <a:t>Transfer to NLP</a:t>
            </a:r>
            <a:endParaRPr lang="en-US" b="0" dirty="0">
              <a:ea typeface="+mn-lt"/>
              <a:cs typeface="+mn-lt"/>
            </a:endParaRPr>
          </a:p>
          <a:p>
            <a:pPr marL="179070" indent="-179070"/>
            <a:endParaRPr lang="en-US" sz="1800" dirty="0">
              <a:cs typeface="Arial"/>
            </a:endParaRPr>
          </a:p>
          <a:p>
            <a:pPr marL="513080" lvl="1" indent="-342900">
              <a:buFont typeface="Wingdings"/>
            </a:pPr>
            <a:r>
              <a:rPr lang="en-US" dirty="0">
                <a:cs typeface="Arial"/>
              </a:rPr>
              <a:t>Original context for the paper</a:t>
            </a:r>
          </a:p>
          <a:p>
            <a:pPr marL="701675" lvl="2" indent="-285750">
              <a:buFont typeface="Wingdings"/>
            </a:pPr>
            <a:r>
              <a:rPr lang="en-US" dirty="0">
                <a:cs typeface="Arial"/>
              </a:rPr>
              <a:t>Task:      Image Classification </a:t>
            </a:r>
          </a:p>
          <a:p>
            <a:pPr marL="701675" lvl="2" indent="-285750">
              <a:buFont typeface="Wingdings"/>
            </a:pPr>
            <a:r>
              <a:rPr lang="en-US" dirty="0">
                <a:cs typeface="Arial"/>
              </a:rPr>
              <a:t>Dataset:  "MNIST"</a:t>
            </a:r>
            <a:endParaRPr lang="en-US" dirty="0">
              <a:ea typeface="+mn-lt"/>
              <a:cs typeface="+mn-lt"/>
            </a:endParaRPr>
          </a:p>
          <a:p>
            <a:pPr marL="701675" lvl="2" indent="-285750">
              <a:buFont typeface="Wingdings"/>
              <a:buChar char="§"/>
            </a:pPr>
            <a:r>
              <a:rPr lang="en-US" dirty="0">
                <a:cs typeface="Arial"/>
              </a:rPr>
              <a:t>Model:    Varying FCNN and CNN</a:t>
            </a:r>
          </a:p>
          <a:p>
            <a:pPr marL="513080" lvl="1" indent="-342900">
              <a:buFont typeface="Wingdings"/>
            </a:pPr>
            <a:endParaRPr lang="en-US" dirty="0">
              <a:cs typeface="Arial"/>
            </a:endParaRPr>
          </a:p>
          <a:p>
            <a:pPr marL="513080" lvl="1" indent="-342900">
              <a:buFont typeface="Wingdings,Sans-Serif"/>
            </a:pPr>
            <a:r>
              <a:rPr lang="en-US" dirty="0">
                <a:cs typeface="Arial"/>
              </a:rPr>
              <a:t>Find comparable context in NLP</a:t>
            </a:r>
          </a:p>
          <a:p>
            <a:pPr marL="701675" lvl="2" indent="-285750">
              <a:buFont typeface="Wingdings,Sans-Serif"/>
            </a:pPr>
            <a:r>
              <a:rPr lang="en-US" dirty="0">
                <a:cs typeface="Arial"/>
              </a:rPr>
              <a:t>Task:      Topic Classification</a:t>
            </a:r>
          </a:p>
          <a:p>
            <a:pPr marL="701675" lvl="2" indent="-285750">
              <a:buFont typeface="Wingdings,Sans-Serif"/>
            </a:pPr>
            <a:r>
              <a:rPr lang="en-US" dirty="0">
                <a:cs typeface="Arial"/>
              </a:rPr>
              <a:t>Dataset: "Reuters-21578"</a:t>
            </a:r>
          </a:p>
          <a:p>
            <a:pPr marL="701675" lvl="2" indent="-285750">
              <a:buFont typeface="Wingdings,Sans-Serif"/>
            </a:pPr>
            <a:r>
              <a:rPr lang="en-US" dirty="0">
                <a:cs typeface="Arial"/>
              </a:rPr>
              <a:t>Model:    TBD</a:t>
            </a:r>
          </a:p>
          <a:p>
            <a:pPr marL="701675" lvl="2" indent="-285750">
              <a:buFont typeface="Wingdings,Sans-Serif"/>
              <a:buChar char="§"/>
            </a:pPr>
            <a:endParaRPr lang="en-US" dirty="0">
              <a:cs typeface="Arial"/>
            </a:endParaRPr>
          </a:p>
          <a:p>
            <a:pPr marL="513080" lvl="1" indent="-342900">
              <a:buFont typeface="Wingdings,Sans-Serif"/>
              <a:buChar char="§"/>
            </a:pPr>
            <a:r>
              <a:rPr lang="en-US" dirty="0">
                <a:cs typeface="Arial"/>
              </a:rPr>
              <a:t>Check if the Lottery-Ticket-Hypothesis holds</a:t>
            </a:r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179070" indent="-17907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9861FC0-E2BA-4D85-B867-D72F55D5AB54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028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Task III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179070" indent="-179070"/>
            <a:r>
              <a:rPr lang="en-US" dirty="0">
                <a:ea typeface="+mn-lt"/>
                <a:cs typeface="+mn-lt"/>
              </a:rPr>
              <a:t>Early Retrieval of Lottery Tickets</a:t>
            </a:r>
          </a:p>
          <a:p>
            <a:pPr marL="179070" indent="-179070"/>
            <a:endParaRPr lang="en-US" dirty="0">
              <a:cs typeface="Arial"/>
            </a:endParaRPr>
          </a:p>
          <a:p>
            <a:pPr marL="513080" lvl="1" indent="-342900">
              <a:buFont typeface="Wingdings"/>
            </a:pPr>
            <a:r>
              <a:rPr lang="en-US" dirty="0">
                <a:cs typeface="Arial"/>
              </a:rPr>
              <a:t>Original method</a:t>
            </a:r>
          </a:p>
          <a:p>
            <a:pPr marL="701675" lvl="2" indent="-285750">
              <a:buFont typeface="Wingdings"/>
            </a:pPr>
            <a:r>
              <a:rPr lang="en-US" dirty="0">
                <a:cs typeface="Arial"/>
              </a:rPr>
              <a:t>"Select" all weights of the "fully trained" network over a certain percentile</a:t>
            </a:r>
          </a:p>
          <a:p>
            <a:pPr marL="701675" lvl="2" indent="-285750">
              <a:buFont typeface="Wingdings"/>
            </a:pPr>
            <a:r>
              <a:rPr lang="en-US" dirty="0">
                <a:cs typeface="Arial"/>
              </a:rPr>
              <a:t>Reset weights to original </a:t>
            </a:r>
            <a:r>
              <a:rPr lang="en-US" dirty="0" err="1">
                <a:cs typeface="Arial"/>
              </a:rPr>
              <a:t>intial</a:t>
            </a:r>
            <a:r>
              <a:rPr lang="en-US" dirty="0">
                <a:cs typeface="Arial"/>
              </a:rPr>
              <a:t> value</a:t>
            </a:r>
          </a:p>
          <a:p>
            <a:pPr marL="701675" lvl="2" indent="-285750">
              <a:buFont typeface="Wingdings"/>
            </a:pPr>
            <a:r>
              <a:rPr lang="en-US" dirty="0">
                <a:cs typeface="Arial"/>
              </a:rPr>
              <a:t>Retrain network</a:t>
            </a:r>
          </a:p>
          <a:p>
            <a:pPr marL="701675" lvl="2" indent="-285750">
              <a:buFont typeface="Wingdings"/>
            </a:pPr>
            <a:r>
              <a:rPr lang="en-US" dirty="0">
                <a:cs typeface="Arial"/>
              </a:rPr>
              <a:t>Repeat </a:t>
            </a:r>
            <a:r>
              <a:rPr lang="en-US" dirty="0">
                <a:ea typeface="+mn-lt"/>
                <a:cs typeface="+mn-lt"/>
              </a:rPr>
              <a:t>(Optional)</a:t>
            </a:r>
            <a:endParaRPr lang="en-US">
              <a:ea typeface="+mn-lt"/>
              <a:cs typeface="+mn-lt"/>
            </a:endParaRPr>
          </a:p>
          <a:p>
            <a:pPr marL="513080" lvl="1" indent="-342900">
              <a:buFont typeface="Wingdings"/>
            </a:pPr>
            <a:endParaRPr lang="en-US" dirty="0">
              <a:cs typeface="Arial"/>
            </a:endParaRPr>
          </a:p>
          <a:p>
            <a:pPr marL="513080" lvl="1" indent="-342900">
              <a:buFont typeface="Wingdings,Sans-Serif"/>
            </a:pPr>
            <a:r>
              <a:rPr lang="en-US" dirty="0">
                <a:cs typeface="Arial"/>
              </a:rPr>
              <a:t>Adaptation</a:t>
            </a:r>
          </a:p>
          <a:p>
            <a:pPr marL="701675" lvl="2" indent="-285750">
              <a:buFont typeface="Wingdings,Sans-Serif"/>
            </a:pPr>
            <a:r>
              <a:rPr lang="en-US" dirty="0">
                <a:cs typeface="Arial"/>
              </a:rPr>
              <a:t>"Select" weights earlier / develop early stopping criteria</a:t>
            </a:r>
          </a:p>
          <a:p>
            <a:pPr marL="701675" lvl="2" indent="-285750">
              <a:buFont typeface="Wingdings,Sans-Serif"/>
            </a:pPr>
            <a:r>
              <a:rPr lang="en-US" dirty="0">
                <a:cs typeface="Arial"/>
              </a:rPr>
              <a:t>"Select" weights based on other metrics (Optional)</a:t>
            </a:r>
          </a:p>
          <a:p>
            <a:pPr marL="179070" indent="-179070">
              <a:buNone/>
            </a:pPr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9861FC0-E2BA-4D85-B867-D72F55D5AB54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161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Progress – Python-project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4885072-8093-45EE-AD2A-AF46A76FDF78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1891F6C-197C-4AF8-AC8A-97140A87A0A5}"/>
              </a:ext>
            </a:extLst>
          </p:cNvPr>
          <p:cNvSpPr/>
          <p:nvPr/>
        </p:nvSpPr>
        <p:spPr bwMode="auto">
          <a:xfrm>
            <a:off x="1265474" y="1632414"/>
            <a:ext cx="5650860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Experiments</a:t>
            </a:r>
          </a:p>
        </p:txBody>
      </p:sp>
      <p:sp>
        <p:nvSpPr>
          <p:cNvPr id="74" name="Rechteck: abgerundete Ecken 73">
            <a:extLst>
              <a:ext uri="{FF2B5EF4-FFF2-40B4-BE49-F238E27FC236}">
                <a16:creationId xmlns:a16="http://schemas.microsoft.com/office/drawing/2014/main" id="{78AB695D-9286-4E93-BB5A-522CE23DCB08}"/>
              </a:ext>
            </a:extLst>
          </p:cNvPr>
          <p:cNvSpPr/>
          <p:nvPr/>
        </p:nvSpPr>
        <p:spPr bwMode="auto">
          <a:xfrm>
            <a:off x="3469050" y="2647329"/>
            <a:ext cx="1391335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Masking</a:t>
            </a:r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2821C71D-DADA-46BB-A9B0-44606DC82D3D}"/>
              </a:ext>
            </a:extLst>
          </p:cNvPr>
          <p:cNvSpPr/>
          <p:nvPr/>
        </p:nvSpPr>
        <p:spPr bwMode="auto">
          <a:xfrm>
            <a:off x="2679640" y="3579528"/>
            <a:ext cx="3061768" cy="549588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Network Wrapper</a:t>
            </a:r>
          </a:p>
        </p:txBody>
      </p: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80307C70-253F-4AF1-83D7-9418DB421ACE}"/>
              </a:ext>
            </a:extLst>
          </p:cNvPr>
          <p:cNvSpPr/>
          <p:nvPr/>
        </p:nvSpPr>
        <p:spPr bwMode="auto">
          <a:xfrm>
            <a:off x="1263345" y="2644136"/>
            <a:ext cx="1416005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Dataset-I/O</a:t>
            </a:r>
          </a:p>
        </p:txBody>
      </p: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E1753ECC-58AB-4C63-AA97-F8E37C0257B1}"/>
              </a:ext>
            </a:extLst>
          </p:cNvPr>
          <p:cNvSpPr/>
          <p:nvPr/>
        </p:nvSpPr>
        <p:spPr bwMode="auto">
          <a:xfrm>
            <a:off x="7119878" y="4604115"/>
            <a:ext cx="1786040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Visualization</a:t>
            </a:r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EADB6733-1989-4D01-9714-E6DA000E6441}"/>
              </a:ext>
            </a:extLst>
          </p:cNvPr>
          <p:cNvSpPr/>
          <p:nvPr/>
        </p:nvSpPr>
        <p:spPr bwMode="auto">
          <a:xfrm>
            <a:off x="5868236" y="3581560"/>
            <a:ext cx="2090291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Results</a:t>
            </a:r>
            <a:r>
              <a:rPr lang="de-DE" dirty="0">
                <a:latin typeface="Arial"/>
                <a:cs typeface="Arial"/>
              </a:rPr>
              <a:t>-I/O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5D5139F5-D3D0-476B-B350-E15AA5876E76}"/>
              </a:ext>
            </a:extLst>
          </p:cNvPr>
          <p:cNvCxnSpPr/>
          <p:nvPr/>
        </p:nvCxnSpPr>
        <p:spPr bwMode="auto">
          <a:xfrm>
            <a:off x="1420732" y="2185472"/>
            <a:ext cx="1644" cy="46213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F8F3109C-8D9E-46EC-A42E-58787D0BABE0}"/>
              </a:ext>
            </a:extLst>
          </p:cNvPr>
          <p:cNvSpPr txBox="1"/>
          <p:nvPr/>
        </p:nvSpPr>
        <p:spPr>
          <a:xfrm>
            <a:off x="1463285" y="2277364"/>
            <a:ext cx="1024589" cy="2722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 err="1">
                <a:solidFill>
                  <a:schemeClr val="tx1"/>
                </a:solidFill>
                <a:latin typeface="Arial"/>
                <a:cs typeface="Arial"/>
              </a:rPr>
              <a:t>datapoints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353AA58-7166-4C82-9386-E4A3C806D79B}"/>
              </a:ext>
            </a:extLst>
          </p:cNvPr>
          <p:cNvCxnSpPr>
            <a:cxnSpLocks/>
          </p:cNvCxnSpPr>
          <p:nvPr/>
        </p:nvCxnSpPr>
        <p:spPr bwMode="auto">
          <a:xfrm flipV="1">
            <a:off x="2530840" y="2178893"/>
            <a:ext cx="1644" cy="46706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FEA6AB20-BD31-47CA-AA64-1D3429F51CC2}"/>
              </a:ext>
            </a:extLst>
          </p:cNvPr>
          <p:cNvCxnSpPr>
            <a:cxnSpLocks/>
          </p:cNvCxnSpPr>
          <p:nvPr/>
        </p:nvCxnSpPr>
        <p:spPr bwMode="auto">
          <a:xfrm>
            <a:off x="3591609" y="2185472"/>
            <a:ext cx="1644" cy="46213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D0571D2C-2831-4601-A38C-B67F58718D78}"/>
              </a:ext>
            </a:extLst>
          </p:cNvPr>
          <p:cNvSpPr txBox="1"/>
          <p:nvPr/>
        </p:nvSpPr>
        <p:spPr>
          <a:xfrm>
            <a:off x="3609493" y="2277364"/>
            <a:ext cx="1106819" cy="264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 err="1">
                <a:solidFill>
                  <a:schemeClr val="tx1"/>
                </a:solidFill>
                <a:latin typeface="Arial"/>
                <a:cs typeface="Arial"/>
              </a:rPr>
              <a:t>mask</a:t>
            </a:r>
            <a:r>
              <a:rPr lang="de-DE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/>
                <a:cs typeface="Arial"/>
              </a:rPr>
              <a:t>weights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F6C2494C-50BB-4F90-B67B-F8FEB4629F0E}"/>
              </a:ext>
            </a:extLst>
          </p:cNvPr>
          <p:cNvCxnSpPr>
            <a:cxnSpLocks/>
          </p:cNvCxnSpPr>
          <p:nvPr/>
        </p:nvCxnSpPr>
        <p:spPr bwMode="auto">
          <a:xfrm flipV="1">
            <a:off x="4701717" y="2178893"/>
            <a:ext cx="1644" cy="46706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B0C8010A-9384-4DB0-8E76-FB924C9FA8F4}"/>
              </a:ext>
            </a:extLst>
          </p:cNvPr>
          <p:cNvCxnSpPr>
            <a:cxnSpLocks/>
          </p:cNvCxnSpPr>
          <p:nvPr/>
        </p:nvCxnSpPr>
        <p:spPr bwMode="auto">
          <a:xfrm>
            <a:off x="2761084" y="2185472"/>
            <a:ext cx="1644" cy="1399557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8A7A4405-7044-4378-8B23-8A288B2EBE2E}"/>
              </a:ext>
            </a:extLst>
          </p:cNvPr>
          <p:cNvCxnSpPr>
            <a:cxnSpLocks/>
          </p:cNvCxnSpPr>
          <p:nvPr/>
        </p:nvCxnSpPr>
        <p:spPr bwMode="auto">
          <a:xfrm flipV="1">
            <a:off x="3336695" y="2178892"/>
            <a:ext cx="9867" cy="139627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EAA1ABE6-9BF7-4D09-B31F-82DFAD4A36D4}"/>
              </a:ext>
            </a:extLst>
          </p:cNvPr>
          <p:cNvSpPr txBox="1"/>
          <p:nvPr/>
        </p:nvSpPr>
        <p:spPr>
          <a:xfrm>
            <a:off x="2795414" y="2573392"/>
            <a:ext cx="522985" cy="6074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 err="1">
                <a:solidFill>
                  <a:schemeClr val="tx1"/>
                </a:solidFill>
                <a:latin typeface="Arial"/>
                <a:cs typeface="Arial"/>
              </a:rPr>
              <a:t>build</a:t>
            </a:r>
            <a:endParaRPr lang="de-DE" dirty="0" err="1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/>
                <a:cs typeface="Arial"/>
              </a:rPr>
              <a:t>&amp;</a:t>
            </a:r>
          </a:p>
          <a:p>
            <a:r>
              <a:rPr lang="de-DE" sz="1200" dirty="0" err="1">
                <a:solidFill>
                  <a:schemeClr val="tx1"/>
                </a:solidFill>
                <a:latin typeface="Arial"/>
                <a:cs typeface="Arial"/>
              </a:rPr>
              <a:t>train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891E9D5-C607-4BBD-BF80-2F89319385C1}"/>
              </a:ext>
            </a:extLst>
          </p:cNvPr>
          <p:cNvCxnSpPr>
            <a:cxnSpLocks/>
          </p:cNvCxnSpPr>
          <p:nvPr/>
        </p:nvCxnSpPr>
        <p:spPr bwMode="auto">
          <a:xfrm>
            <a:off x="4981299" y="2185472"/>
            <a:ext cx="1644" cy="1399557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75CD2842-FD5E-4A01-A027-CB6F4CCF6D75}"/>
              </a:ext>
            </a:extLst>
          </p:cNvPr>
          <p:cNvCxnSpPr>
            <a:cxnSpLocks/>
          </p:cNvCxnSpPr>
          <p:nvPr/>
        </p:nvCxnSpPr>
        <p:spPr bwMode="auto">
          <a:xfrm flipV="1">
            <a:off x="5556910" y="2178892"/>
            <a:ext cx="9867" cy="139627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99E2AEEC-67DD-4757-97B8-E99D618D4236}"/>
              </a:ext>
            </a:extLst>
          </p:cNvPr>
          <p:cNvSpPr txBox="1"/>
          <p:nvPr/>
        </p:nvSpPr>
        <p:spPr>
          <a:xfrm>
            <a:off x="5015629" y="2573392"/>
            <a:ext cx="522985" cy="6074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 err="1">
                <a:solidFill>
                  <a:schemeClr val="tx1"/>
                </a:solidFill>
                <a:latin typeface="Arial"/>
                <a:cs typeface="Arial"/>
              </a:rPr>
              <a:t>build</a:t>
            </a:r>
            <a:endParaRPr lang="de-DE" dirty="0" err="1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/>
                <a:cs typeface="Arial"/>
              </a:rPr>
              <a:t>&amp;</a:t>
            </a:r>
          </a:p>
          <a:p>
            <a:r>
              <a:rPr lang="de-DE" sz="1200" dirty="0" err="1">
                <a:solidFill>
                  <a:schemeClr val="tx1"/>
                </a:solidFill>
                <a:latin typeface="Arial"/>
                <a:cs typeface="Arial"/>
              </a:rPr>
              <a:t>train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35063EA2-294D-4643-BC97-5F102FFCC38C}"/>
              </a:ext>
            </a:extLst>
          </p:cNvPr>
          <p:cNvCxnSpPr>
            <a:cxnSpLocks/>
          </p:cNvCxnSpPr>
          <p:nvPr/>
        </p:nvCxnSpPr>
        <p:spPr bwMode="auto">
          <a:xfrm>
            <a:off x="6042069" y="2193695"/>
            <a:ext cx="1644" cy="1399557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85A0110D-AB53-404F-8846-D8AC07D1B53C}"/>
              </a:ext>
            </a:extLst>
          </p:cNvPr>
          <p:cNvCxnSpPr>
            <a:cxnSpLocks/>
          </p:cNvCxnSpPr>
          <p:nvPr/>
        </p:nvCxnSpPr>
        <p:spPr bwMode="auto">
          <a:xfrm flipV="1">
            <a:off x="6617680" y="2187115"/>
            <a:ext cx="9867" cy="139627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8EB0F400-3A33-441E-9D7A-2A7AE07D65A0}"/>
              </a:ext>
            </a:extLst>
          </p:cNvPr>
          <p:cNvSpPr txBox="1"/>
          <p:nvPr/>
        </p:nvSpPr>
        <p:spPr>
          <a:xfrm>
            <a:off x="6076399" y="2581615"/>
            <a:ext cx="522985" cy="43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2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/>
                <a:cs typeface="Arial"/>
              </a:rPr>
              <a:t>save</a:t>
            </a:r>
            <a:endParaRPr lang="de-DE" dirty="0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086FEE4A-B0FF-4A8C-A8A1-C9B94985D7A6}"/>
              </a:ext>
            </a:extLst>
          </p:cNvPr>
          <p:cNvCxnSpPr>
            <a:cxnSpLocks/>
          </p:cNvCxnSpPr>
          <p:nvPr/>
        </p:nvCxnSpPr>
        <p:spPr bwMode="auto">
          <a:xfrm>
            <a:off x="7291969" y="4142551"/>
            <a:ext cx="1644" cy="46213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98DAED2-B572-4D8F-9E40-D2DEEDC6C6B1}"/>
              </a:ext>
            </a:extLst>
          </p:cNvPr>
          <p:cNvSpPr txBox="1"/>
          <p:nvPr/>
        </p:nvSpPr>
        <p:spPr>
          <a:xfrm>
            <a:off x="7334522" y="4234443"/>
            <a:ext cx="498316" cy="264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 err="1">
                <a:solidFill>
                  <a:schemeClr val="tx1"/>
                </a:solidFill>
                <a:latin typeface="Arial"/>
                <a:cs typeface="Arial"/>
              </a:rPr>
              <a:t>plot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BAD3D302-D1B8-426D-B611-D65A1745C807}"/>
              </a:ext>
            </a:extLst>
          </p:cNvPr>
          <p:cNvCxnSpPr>
            <a:cxnSpLocks/>
          </p:cNvCxnSpPr>
          <p:nvPr/>
        </p:nvCxnSpPr>
        <p:spPr bwMode="auto">
          <a:xfrm flipV="1">
            <a:off x="7834689" y="4135972"/>
            <a:ext cx="1644" cy="46706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Rechteck: abgerundete Ecken 97">
            <a:extLst>
              <a:ext uri="{FF2B5EF4-FFF2-40B4-BE49-F238E27FC236}">
                <a16:creationId xmlns:a16="http://schemas.microsoft.com/office/drawing/2014/main" id="{75B7F798-14D9-4E77-ABE1-BB28AEC73496}"/>
              </a:ext>
            </a:extLst>
          </p:cNvPr>
          <p:cNvSpPr/>
          <p:nvPr/>
        </p:nvSpPr>
        <p:spPr bwMode="auto">
          <a:xfrm>
            <a:off x="3888230" y="4604115"/>
            <a:ext cx="1851824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Custom-</a:t>
            </a:r>
            <a:r>
              <a:rPr lang="de-DE" dirty="0" err="1">
                <a:latin typeface="Arial"/>
                <a:cs typeface="Arial"/>
              </a:rPr>
              <a:t>Layers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84C092C-E847-4BFD-B268-ADD7C64C5A81}"/>
              </a:ext>
            </a:extLst>
          </p:cNvPr>
          <p:cNvCxnSpPr>
            <a:cxnSpLocks/>
          </p:cNvCxnSpPr>
          <p:nvPr/>
        </p:nvCxnSpPr>
        <p:spPr bwMode="auto">
          <a:xfrm>
            <a:off x="5071753" y="4134328"/>
            <a:ext cx="1644" cy="46213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7ACBC425-DD2D-4003-92DB-3A0BE29087FF}"/>
              </a:ext>
            </a:extLst>
          </p:cNvPr>
          <p:cNvCxnSpPr>
            <a:cxnSpLocks/>
          </p:cNvCxnSpPr>
          <p:nvPr/>
        </p:nvCxnSpPr>
        <p:spPr bwMode="auto">
          <a:xfrm flipV="1">
            <a:off x="5441790" y="4127749"/>
            <a:ext cx="1644" cy="46706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797698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Progress – Backend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4885072-8093-45EE-AD2A-AF46A76FDF78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1891F6C-197C-4AF8-AC8A-97140A87A0A5}"/>
              </a:ext>
            </a:extLst>
          </p:cNvPr>
          <p:cNvSpPr/>
          <p:nvPr/>
        </p:nvSpPr>
        <p:spPr bwMode="auto">
          <a:xfrm>
            <a:off x="1265474" y="1632414"/>
            <a:ext cx="5650860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Experiments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AF517A1-6599-48D3-B30E-82A124E3EA59}"/>
              </a:ext>
            </a:extLst>
          </p:cNvPr>
          <p:cNvSpPr/>
          <p:nvPr/>
        </p:nvSpPr>
        <p:spPr bwMode="auto">
          <a:xfrm>
            <a:off x="3477273" y="2639105"/>
            <a:ext cx="1391335" cy="552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Masking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0045BA7-1869-433A-B0FC-4EBA5A65150F}"/>
              </a:ext>
            </a:extLst>
          </p:cNvPr>
          <p:cNvSpPr/>
          <p:nvPr/>
        </p:nvSpPr>
        <p:spPr bwMode="auto">
          <a:xfrm>
            <a:off x="2687863" y="3571304"/>
            <a:ext cx="3061768" cy="5495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Network Wrapper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A6B176E-81AA-4B80-A62B-4E34C534BCFD}"/>
              </a:ext>
            </a:extLst>
          </p:cNvPr>
          <p:cNvSpPr/>
          <p:nvPr/>
        </p:nvSpPr>
        <p:spPr bwMode="auto">
          <a:xfrm>
            <a:off x="1271568" y="2635912"/>
            <a:ext cx="1416005" cy="552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Dataset-I/O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8115ED2-3185-467A-91BB-502F5468BECA}"/>
              </a:ext>
            </a:extLst>
          </p:cNvPr>
          <p:cNvSpPr/>
          <p:nvPr/>
        </p:nvSpPr>
        <p:spPr bwMode="auto">
          <a:xfrm>
            <a:off x="7128101" y="4595891"/>
            <a:ext cx="1786040" cy="552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Visualization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DD02B7F-C755-48FA-B032-B032EF7E0D1E}"/>
              </a:ext>
            </a:extLst>
          </p:cNvPr>
          <p:cNvSpPr/>
          <p:nvPr/>
        </p:nvSpPr>
        <p:spPr bwMode="auto">
          <a:xfrm>
            <a:off x="5876459" y="3573336"/>
            <a:ext cx="2090291" cy="552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err="1">
                <a:latin typeface="Arial"/>
                <a:cs typeface="Arial"/>
              </a:rPr>
              <a:t>Results</a:t>
            </a:r>
            <a:r>
              <a:rPr lang="de-DE" dirty="0">
                <a:latin typeface="Arial"/>
                <a:cs typeface="Arial"/>
              </a:rPr>
              <a:t>-I/O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6756925-E558-44A9-B5B7-513DD39E49BD}"/>
              </a:ext>
            </a:extLst>
          </p:cNvPr>
          <p:cNvSpPr/>
          <p:nvPr/>
        </p:nvSpPr>
        <p:spPr bwMode="auto">
          <a:xfrm>
            <a:off x="3896453" y="4595891"/>
            <a:ext cx="1851824" cy="5525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latin typeface="Arial"/>
                <a:cs typeface="Arial"/>
              </a:rPr>
              <a:t>Custom-</a:t>
            </a:r>
            <a:r>
              <a:rPr lang="de-DE" dirty="0" err="1">
                <a:latin typeface="Arial"/>
                <a:cs typeface="Arial"/>
              </a:rPr>
              <a:t>Layers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901BCBD-739B-468B-948A-D6408398DA43}"/>
              </a:ext>
            </a:extLst>
          </p:cNvPr>
          <p:cNvSpPr/>
          <p:nvPr/>
        </p:nvSpPr>
        <p:spPr bwMode="auto">
          <a:xfrm>
            <a:off x="2455683" y="5661984"/>
            <a:ext cx="856840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Pickle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759779CB-A62E-428F-8AA8-FFCFB7156A09}"/>
              </a:ext>
            </a:extLst>
          </p:cNvPr>
          <p:cNvSpPr/>
          <p:nvPr/>
        </p:nvSpPr>
        <p:spPr bwMode="auto">
          <a:xfrm>
            <a:off x="3425999" y="5661984"/>
            <a:ext cx="2320536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Tensorflow</a:t>
            </a:r>
            <a:r>
              <a:rPr lang="de-DE" dirty="0">
                <a:latin typeface="Arial"/>
                <a:cs typeface="Arial"/>
              </a:rPr>
              <a:t> 2.0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9BDD6EEB-D848-4082-B11E-197797060441}"/>
              </a:ext>
            </a:extLst>
          </p:cNvPr>
          <p:cNvSpPr/>
          <p:nvPr/>
        </p:nvSpPr>
        <p:spPr bwMode="auto">
          <a:xfrm>
            <a:off x="1271567" y="5661983"/>
            <a:ext cx="1045969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Gensim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FE8C429C-7530-4E47-A203-1D19F88D6046}"/>
              </a:ext>
            </a:extLst>
          </p:cNvPr>
          <p:cNvSpPr/>
          <p:nvPr/>
        </p:nvSpPr>
        <p:spPr bwMode="auto">
          <a:xfrm>
            <a:off x="5876460" y="5661984"/>
            <a:ext cx="856840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Pickle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4412DBA1-C161-401A-8CAB-66EF15847D7B}"/>
              </a:ext>
            </a:extLst>
          </p:cNvPr>
          <p:cNvSpPr/>
          <p:nvPr/>
        </p:nvSpPr>
        <p:spPr bwMode="auto">
          <a:xfrm>
            <a:off x="7126359" y="5661984"/>
            <a:ext cx="947293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Arial"/>
                <a:cs typeface="Arial"/>
              </a:rPr>
              <a:t>Pyplot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4BB764D4-B3F9-4142-BD4D-7288DA9AB703}"/>
              </a:ext>
            </a:extLst>
          </p:cNvPr>
          <p:cNvSpPr/>
          <p:nvPr/>
        </p:nvSpPr>
        <p:spPr bwMode="auto">
          <a:xfrm>
            <a:off x="1690942" y="5028811"/>
            <a:ext cx="626596" cy="552587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de-DE" dirty="0" err="1">
                <a:latin typeface="Arial"/>
                <a:cs typeface="Arial"/>
              </a:rPr>
              <a:t>nltk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BCCD482-F7BE-44F6-AE25-4BC8F852BB7E}"/>
              </a:ext>
            </a:extLst>
          </p:cNvPr>
          <p:cNvCxnSpPr>
            <a:cxnSpLocks/>
          </p:cNvCxnSpPr>
          <p:nvPr/>
        </p:nvCxnSpPr>
        <p:spPr bwMode="auto">
          <a:xfrm>
            <a:off x="1470069" y="3188679"/>
            <a:ext cx="1644" cy="247677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3CB27D0-B0B9-4FA1-A389-DBFA5DB0CB8A}"/>
              </a:ext>
            </a:extLst>
          </p:cNvPr>
          <p:cNvCxnSpPr>
            <a:cxnSpLocks/>
          </p:cNvCxnSpPr>
          <p:nvPr/>
        </p:nvCxnSpPr>
        <p:spPr bwMode="auto">
          <a:xfrm>
            <a:off x="2539061" y="3188679"/>
            <a:ext cx="1644" cy="247677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35DF1AE-449F-494E-8AFA-B686B2C83ED2}"/>
              </a:ext>
            </a:extLst>
          </p:cNvPr>
          <p:cNvCxnSpPr>
            <a:cxnSpLocks/>
          </p:cNvCxnSpPr>
          <p:nvPr/>
        </p:nvCxnSpPr>
        <p:spPr bwMode="auto">
          <a:xfrm>
            <a:off x="1988119" y="3188678"/>
            <a:ext cx="1644" cy="1843601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9031687-BB4A-4C42-B8C0-5591A5A9631B}"/>
              </a:ext>
            </a:extLst>
          </p:cNvPr>
          <p:cNvCxnSpPr>
            <a:cxnSpLocks/>
          </p:cNvCxnSpPr>
          <p:nvPr/>
        </p:nvCxnSpPr>
        <p:spPr bwMode="auto">
          <a:xfrm>
            <a:off x="3690284" y="4126102"/>
            <a:ext cx="1644" cy="15393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A86CEBA-5CD3-4B30-80DF-BEF9207A8245}"/>
              </a:ext>
            </a:extLst>
          </p:cNvPr>
          <p:cNvCxnSpPr>
            <a:cxnSpLocks/>
          </p:cNvCxnSpPr>
          <p:nvPr/>
        </p:nvCxnSpPr>
        <p:spPr bwMode="auto">
          <a:xfrm>
            <a:off x="4825061" y="5145756"/>
            <a:ext cx="1644" cy="51969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5294C33-A0B2-4CD7-BE7C-FD59BA3EEDE1}"/>
              </a:ext>
            </a:extLst>
          </p:cNvPr>
          <p:cNvCxnSpPr>
            <a:cxnSpLocks/>
          </p:cNvCxnSpPr>
          <p:nvPr/>
        </p:nvCxnSpPr>
        <p:spPr bwMode="auto">
          <a:xfrm>
            <a:off x="6313427" y="4134324"/>
            <a:ext cx="1644" cy="1531127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5318BE0-1C81-474B-BEDA-97E6ECE48148}"/>
              </a:ext>
            </a:extLst>
          </p:cNvPr>
          <p:cNvCxnSpPr>
            <a:cxnSpLocks/>
          </p:cNvCxnSpPr>
          <p:nvPr/>
        </p:nvCxnSpPr>
        <p:spPr bwMode="auto">
          <a:xfrm>
            <a:off x="7637334" y="5145756"/>
            <a:ext cx="1644" cy="51969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7145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Progress – Experiment(s)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4885072-8093-45EE-AD2A-AF46A76FDF78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5608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Remaining Work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179070" indent="-179070"/>
            <a:r>
              <a:rPr lang="en-US" dirty="0">
                <a:ea typeface="+mn-lt"/>
                <a:cs typeface="+mn-lt"/>
              </a:rPr>
              <a:t>Remaining parts of the framework</a:t>
            </a:r>
            <a:endParaRPr lang="de-DE" b="0" dirty="0">
              <a:ea typeface="+mn-lt"/>
              <a:cs typeface="+mn-lt"/>
            </a:endParaRPr>
          </a:p>
          <a:p>
            <a:pPr marL="513080" lvl="1" indent="-342900">
              <a:buFont typeface="Wingdings,Sans-Serif"/>
              <a:buChar char="§"/>
            </a:pPr>
            <a:r>
              <a:rPr lang="en-US" dirty="0">
                <a:ea typeface="+mn-lt"/>
                <a:cs typeface="+mn-lt"/>
              </a:rPr>
              <a:t>Custom Convolutional Layer</a:t>
            </a:r>
          </a:p>
          <a:p>
            <a:pPr marL="513080" lvl="1" indent="-342900">
              <a:buFont typeface="Wingdings"/>
              <a:buChar char="§"/>
            </a:pPr>
            <a:endParaRPr lang="en-US" dirty="0">
              <a:ea typeface="+mn-lt"/>
              <a:cs typeface="+mn-lt"/>
            </a:endParaRPr>
          </a:p>
          <a:p>
            <a:pPr marL="513080" lvl="1" indent="-342900">
              <a:buFont typeface="Wingdings,Sans-Serif"/>
              <a:buChar char="§"/>
            </a:pPr>
            <a:r>
              <a:rPr lang="en-US" dirty="0">
                <a:ea typeface="+mn-lt"/>
                <a:cs typeface="+mn-lt"/>
              </a:rPr>
              <a:t>Support for iterative Pruning</a:t>
            </a:r>
          </a:p>
          <a:p>
            <a:pPr marL="179070" indent="-179070"/>
            <a:endParaRPr lang="en-US" dirty="0">
              <a:ea typeface="+mn-lt"/>
              <a:cs typeface="+mn-lt"/>
            </a:endParaRPr>
          </a:p>
          <a:p>
            <a:pPr marL="179070" indent="-179070"/>
            <a:r>
              <a:rPr lang="en-US" dirty="0">
                <a:ea typeface="+mn-lt"/>
                <a:cs typeface="+mn-lt"/>
              </a:rPr>
              <a:t>More experiments</a:t>
            </a:r>
            <a:endParaRPr lang="de-DE" dirty="0">
              <a:cs typeface="Arial"/>
            </a:endParaRPr>
          </a:p>
          <a:p>
            <a:pPr marL="513080" lvl="1" indent="-34290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MNIST / Lenet-CNN-6</a:t>
            </a:r>
          </a:p>
          <a:p>
            <a:pPr marL="513080" lvl="1" indent="-342900">
              <a:buFont typeface="Wingdings"/>
              <a:buChar char="§"/>
            </a:pPr>
            <a:endParaRPr lang="en-US" b="0" dirty="0">
              <a:ea typeface="+mn-lt"/>
              <a:cs typeface="+mn-lt"/>
            </a:endParaRPr>
          </a:p>
          <a:p>
            <a:pPr marL="513080" lvl="1" indent="-34290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MNIST / VGG-18</a:t>
            </a:r>
            <a:endParaRPr lang="en-US" b="0" dirty="0">
              <a:ea typeface="+mn-lt"/>
              <a:cs typeface="+mn-lt"/>
            </a:endParaRPr>
          </a:p>
          <a:p>
            <a:pPr marL="513080" lvl="1" indent="-342900">
              <a:buFont typeface="Wingdings"/>
              <a:buChar char="§"/>
            </a:pPr>
            <a:endParaRPr lang="en-US" b="0" dirty="0">
              <a:cs typeface="Arial"/>
            </a:endParaRPr>
          </a:p>
          <a:p>
            <a:pPr marL="513080" lvl="1" indent="-342900">
              <a:buFont typeface="Wingdings"/>
              <a:buChar char="§"/>
            </a:pPr>
            <a:r>
              <a:rPr lang="en-US" dirty="0">
                <a:cs typeface="Arial"/>
              </a:rPr>
              <a:t>Reuters / TBD</a:t>
            </a:r>
            <a:endParaRPr lang="en-US" b="0" dirty="0">
              <a:cs typeface="Arial"/>
            </a:endParaRPr>
          </a:p>
          <a:p>
            <a:pPr marL="513080" lvl="1" indent="-342900">
              <a:buFont typeface="Wingdings"/>
              <a:buChar char="§"/>
            </a:pPr>
            <a:endParaRPr lang="en-US" b="0" dirty="0">
              <a:cs typeface="Arial"/>
            </a:endParaRPr>
          </a:p>
          <a:p>
            <a:pPr marL="513080" lvl="1" indent="-342900">
              <a:buFont typeface="Wingdings"/>
              <a:buChar char="§"/>
            </a:pPr>
            <a:r>
              <a:rPr lang="en-US" dirty="0">
                <a:cs typeface="Arial"/>
              </a:rPr>
              <a:t>MNIST / </a:t>
            </a:r>
            <a:r>
              <a:rPr lang="en-US" dirty="0" err="1">
                <a:cs typeface="Arial"/>
              </a:rPr>
              <a:t>Lenet</a:t>
            </a:r>
            <a:r>
              <a:rPr lang="en-US" dirty="0">
                <a:cs typeface="Arial"/>
              </a:rPr>
              <a:t>-FCN / Early Pruning</a:t>
            </a:r>
            <a:endParaRPr lang="en-US" b="0" dirty="0">
              <a:cs typeface="Arial"/>
            </a:endParaRPr>
          </a:p>
          <a:p>
            <a:pPr marL="513080" lvl="1" indent="-342900">
              <a:buFont typeface="Wingdings"/>
              <a:buChar char="§"/>
            </a:pPr>
            <a:endParaRPr lang="en-US" b="0" dirty="0">
              <a:cs typeface="Arial"/>
            </a:endParaRPr>
          </a:p>
          <a:p>
            <a:pPr marL="513080" lvl="1" indent="-342900">
              <a:buFont typeface="Wingdings"/>
              <a:buChar char="§"/>
            </a:pPr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179070" indent="0"/>
            <a:endParaRPr lang="en-US" b="0" dirty="0">
              <a:cs typeface="Arial"/>
            </a:endParaRPr>
          </a:p>
          <a:p>
            <a:pPr marL="0" indent="0"/>
            <a:br>
              <a:rPr lang="en-US" dirty="0"/>
            </a:br>
            <a:endParaRPr lang="en-US" sz="1800" b="0">
              <a:cs typeface="Arial"/>
            </a:endParaRPr>
          </a:p>
          <a:p>
            <a:pPr marL="179070" indent="-179070"/>
            <a:br>
              <a:rPr lang="en-US" dirty="0"/>
            </a:br>
            <a:endParaRPr lang="en-US" dirty="0"/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E6ABF2E-5FE3-4554-9733-9FD68FB93270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23797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Introduction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Initial Thoughts</a:t>
            </a:r>
          </a:p>
          <a:p>
            <a:pPr marL="0" indent="0"/>
            <a:endParaRPr lang="en-US" dirty="0">
              <a:cs typeface="Arial"/>
            </a:endParaRPr>
          </a:p>
          <a:p>
            <a:pPr marL="474345" lvl="2" indent="-285750"/>
            <a:r>
              <a:rPr lang="en-US" dirty="0">
                <a:cs typeface="Arial"/>
              </a:rPr>
              <a:t>Many good reasons to initialize &amp; train neural networks with many parameters</a:t>
            </a:r>
            <a:br>
              <a:rPr lang="en-US" dirty="0">
                <a:cs typeface="Arial"/>
              </a:rPr>
            </a:br>
            <a:endParaRPr lang="en-US" b="0" dirty="0">
              <a:cs typeface="Arial"/>
            </a:endParaRPr>
          </a:p>
          <a:p>
            <a:pPr marL="455930" lvl="1" indent="-285750"/>
            <a:r>
              <a:rPr lang="en-US" dirty="0">
                <a:cs typeface="Arial"/>
              </a:rPr>
              <a:t>Empirical evidence that many networks can be reduced after training while maintaining performance</a:t>
            </a:r>
          </a:p>
          <a:p>
            <a:pPr marL="644525" lvl="2" indent="-285750"/>
            <a:r>
              <a:rPr lang="en-US" dirty="0">
                <a:cs typeface="Arial"/>
              </a:rPr>
              <a:t>aka. "Pruning" </a:t>
            </a:r>
          </a:p>
          <a:p>
            <a:pPr marL="644525" lvl="2" indent="-285750"/>
            <a:r>
              <a:rPr lang="en-US" dirty="0">
                <a:cs typeface="Arial"/>
              </a:rPr>
              <a:t>Desirable due to bias towards small models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(Ockham's razor)</a:t>
            </a:r>
          </a:p>
          <a:p>
            <a:pPr marL="358775" lvl="2" indent="0">
              <a:buNone/>
            </a:pPr>
            <a:endParaRPr lang="en-US" dirty="0">
              <a:cs typeface="Arial"/>
            </a:endParaRPr>
          </a:p>
          <a:p>
            <a:pPr marL="170180" lvl="1">
              <a:buNone/>
            </a:pPr>
            <a:endParaRPr lang="en-US" dirty="0">
              <a:cs typeface="Arial"/>
            </a:endParaRPr>
          </a:p>
          <a:p>
            <a:pPr marL="455930" lvl="1" indent="-285750"/>
            <a:r>
              <a:rPr lang="en-US" dirty="0">
                <a:cs typeface="Arial"/>
              </a:rPr>
              <a:t>Main Question:</a:t>
            </a:r>
            <a:endParaRPr lang="en-US" dirty="0">
              <a:ea typeface="+mn-lt"/>
              <a:cs typeface="Arial"/>
            </a:endParaRPr>
          </a:p>
          <a:p>
            <a:pPr marL="644525" lvl="2" indent="-285750"/>
            <a:r>
              <a:rPr lang="en-US" dirty="0">
                <a:cs typeface="Arial"/>
              </a:rPr>
              <a:t>"How important are the pruned weights during training?"</a:t>
            </a:r>
          </a:p>
          <a:p>
            <a:pPr lvl="1"/>
            <a:endParaRPr lang="en-US" dirty="0">
              <a:cs typeface="Arial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6429235-9A0B-4547-9700-6A770167BBB5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64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Introduction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Lottery Ticket Hypothesis</a:t>
            </a:r>
            <a:endParaRPr lang="en-US" sz="1800" b="0" dirty="0">
              <a:cs typeface="Arial"/>
            </a:endParaRPr>
          </a:p>
          <a:p>
            <a:pPr marL="0" indent="0"/>
            <a:endParaRPr lang="en-US" dirty="0">
              <a:cs typeface="Arial"/>
            </a:endParaRPr>
          </a:p>
          <a:p>
            <a:pPr marL="474345" lvl="2" indent="-285750"/>
            <a:r>
              <a:rPr lang="en-US" dirty="0">
                <a:ea typeface="+mn-lt"/>
                <a:cs typeface="Arial"/>
              </a:rPr>
              <a:t>Due to the sheer number of "small" subnetworks in a "huge" network at least one such subnetwork has been initialized favorably for the given task</a:t>
            </a:r>
            <a:endParaRPr lang="en-US" sz="3400" dirty="0">
              <a:ea typeface="+mn-lt"/>
              <a:cs typeface="Arial"/>
            </a:endParaRPr>
          </a:p>
          <a:p>
            <a:pPr marL="654050" lvl="3" indent="-172720"/>
            <a:r>
              <a:rPr lang="en-US" sz="1800" dirty="0">
                <a:ea typeface="+mn-lt"/>
                <a:cs typeface="Arial"/>
              </a:rPr>
              <a:t>Name said subnetwork "lottery-ticket"</a:t>
            </a:r>
            <a:endParaRPr lang="en-US" dirty="0">
              <a:cs typeface="Arial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81C9260-196F-4B4E-8D91-D7A2F7907CC0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353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Introduction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Lottery Ticket Hypothesis</a:t>
            </a:r>
            <a:endParaRPr lang="en-US" sz="1800" b="0" dirty="0">
              <a:cs typeface="Arial"/>
            </a:endParaRPr>
          </a:p>
          <a:p>
            <a:pPr marL="0" indent="0"/>
            <a:endParaRPr lang="en-US" dirty="0">
              <a:cs typeface="Arial"/>
            </a:endParaRPr>
          </a:p>
          <a:p>
            <a:pPr marL="474345" lvl="2" indent="-285750"/>
            <a:r>
              <a:rPr lang="en-US" dirty="0">
                <a:ea typeface="+mn-lt"/>
                <a:cs typeface="Arial"/>
              </a:rPr>
              <a:t>Due to the sheer number of "small" subnetworks in a "huge" network at least one such subnetwork has been initialized favorably for the given task</a:t>
            </a:r>
            <a:endParaRPr lang="en-US" sz="3400" dirty="0">
              <a:ea typeface="+mn-lt"/>
              <a:cs typeface="Arial"/>
            </a:endParaRPr>
          </a:p>
          <a:p>
            <a:pPr marL="654050" lvl="3" indent="-172720"/>
            <a:r>
              <a:rPr lang="en-US" sz="1800" dirty="0">
                <a:ea typeface="+mn-lt"/>
                <a:cs typeface="Arial"/>
              </a:rPr>
              <a:t>Name said subnetwork "lottery-ticket"</a:t>
            </a:r>
          </a:p>
          <a:p>
            <a:pPr marL="481330" lvl="3" indent="0">
              <a:buNone/>
            </a:pPr>
            <a:endParaRPr lang="en-US" dirty="0">
              <a:ea typeface="+mn-lt"/>
              <a:cs typeface="Arial"/>
            </a:endParaRPr>
          </a:p>
          <a:p>
            <a:pPr marL="474345" lvl="2" indent="-285750"/>
            <a:r>
              <a:rPr lang="en-US" dirty="0">
                <a:ea typeface="+mn-lt"/>
                <a:cs typeface="Arial"/>
              </a:rPr>
              <a:t>The lottery-ticket can be trained as a standalone-network achieving a similar performance to the original</a:t>
            </a:r>
            <a:br>
              <a:rPr lang="en-US" dirty="0">
                <a:cs typeface="Arial"/>
              </a:rPr>
            </a:br>
            <a:endParaRPr lang="en-US" dirty="0">
              <a:cs typeface="Arial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0688228-A257-4F1F-A333-FC8E9022F820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222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Introduction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F5C2DC8-4813-4FF1-A53F-638AD692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5" y="1623879"/>
            <a:ext cx="7663799" cy="4583866"/>
          </a:xfrm>
        </p:spPr>
        <p:txBody>
          <a:bodyPr/>
          <a:lstStyle/>
          <a:p>
            <a:pPr marL="0" indent="0"/>
            <a:r>
              <a:rPr lang="en-US" dirty="0">
                <a:cs typeface="Arial"/>
              </a:rPr>
              <a:t>Lottery Ticket Hypothesis</a:t>
            </a:r>
            <a:endParaRPr lang="en-US" sz="1800" b="0" dirty="0">
              <a:cs typeface="Arial"/>
            </a:endParaRPr>
          </a:p>
          <a:p>
            <a:pPr marL="0" indent="0"/>
            <a:endParaRPr lang="en-US" dirty="0">
              <a:cs typeface="Arial"/>
            </a:endParaRPr>
          </a:p>
          <a:p>
            <a:pPr marL="474345" lvl="2" indent="-285750"/>
            <a:r>
              <a:rPr lang="en-US" dirty="0">
                <a:ea typeface="+mn-lt"/>
                <a:cs typeface="Arial"/>
              </a:rPr>
              <a:t>Due to the sheer number of "small" subnetworks in a "huge" network at least one such subnetwork has been initialized favorably for the given task</a:t>
            </a:r>
            <a:endParaRPr lang="en-US" sz="3400" dirty="0">
              <a:ea typeface="+mn-lt"/>
              <a:cs typeface="Arial"/>
            </a:endParaRPr>
          </a:p>
          <a:p>
            <a:pPr marL="654050" lvl="3" indent="-172720"/>
            <a:r>
              <a:rPr lang="en-US" sz="1800" dirty="0">
                <a:ea typeface="+mn-lt"/>
                <a:cs typeface="Arial"/>
              </a:rPr>
              <a:t>Name said subnetwork "lottery-ticket"</a:t>
            </a:r>
          </a:p>
          <a:p>
            <a:pPr marL="481330" lvl="3" indent="0">
              <a:buNone/>
            </a:pPr>
            <a:endParaRPr lang="en-US" dirty="0">
              <a:ea typeface="+mn-lt"/>
              <a:cs typeface="Arial"/>
            </a:endParaRPr>
          </a:p>
          <a:p>
            <a:pPr marL="474345" lvl="2" indent="-285750"/>
            <a:r>
              <a:rPr lang="en-US" dirty="0">
                <a:ea typeface="+mn-lt"/>
                <a:cs typeface="Arial"/>
              </a:rPr>
              <a:t>The lottery-ticket can be trained as a standalone-network achieving a similar performance to the original</a:t>
            </a:r>
            <a:br>
              <a:rPr lang="en-US" dirty="0">
                <a:cs typeface="Arial"/>
              </a:rPr>
            </a:br>
            <a:endParaRPr lang="en-US" b="0">
              <a:cs typeface="Arial"/>
            </a:endParaRPr>
          </a:p>
          <a:p>
            <a:pPr marL="455930" lvl="1" indent="-285750"/>
            <a:r>
              <a:rPr lang="en-US" dirty="0">
                <a:cs typeface="Arial"/>
              </a:rPr>
              <a:t>A lottery-ticket can be identified by analysis of the fully trained original network</a:t>
            </a:r>
          </a:p>
          <a:p>
            <a:pPr marL="644525" lvl="2" indent="-285750"/>
            <a:r>
              <a:rPr lang="en-US" dirty="0">
                <a:cs typeface="Arial"/>
              </a:rPr>
              <a:t>e.g. keeping only the weights of the largest magnitude finds a lottery ticket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9689A61-FF01-4744-B59F-A7C8130629C6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913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Motivation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6F9F1D7-5867-484C-81EF-E31F5D55F722}"/>
              </a:ext>
            </a:extLst>
          </p:cNvPr>
          <p:cNvSpPr/>
          <p:nvPr/>
        </p:nvSpPr>
        <p:spPr bwMode="auto">
          <a:xfrm>
            <a:off x="425640" y="1619819"/>
            <a:ext cx="611037" cy="5468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Int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5CCFCE9-B7D5-46EC-8F1A-0A4D9ECD91FB}"/>
              </a:ext>
            </a:extLst>
          </p:cNvPr>
          <p:cNvSpPr/>
          <p:nvPr/>
        </p:nvSpPr>
        <p:spPr bwMode="auto">
          <a:xfrm>
            <a:off x="421652" y="2322869"/>
            <a:ext cx="610898" cy="546401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Mot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8C542FF-8FB8-44AF-84C1-1AE6A6326950}"/>
              </a:ext>
            </a:extLst>
          </p:cNvPr>
          <p:cNvSpPr/>
          <p:nvPr/>
        </p:nvSpPr>
        <p:spPr bwMode="auto">
          <a:xfrm>
            <a:off x="425917" y="4115879"/>
            <a:ext cx="602569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Arial"/>
                <a:cs typeface="Arial"/>
              </a:rPr>
              <a:t>Task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F3D045F-F08A-40C3-8DF5-7395802E384D}"/>
              </a:ext>
            </a:extLst>
          </p:cNvPr>
          <p:cNvSpPr/>
          <p:nvPr/>
        </p:nvSpPr>
        <p:spPr bwMode="auto">
          <a:xfrm>
            <a:off x="429764" y="4818513"/>
            <a:ext cx="606634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Pro</a:t>
            </a:r>
            <a:endParaRPr lang="de-DE" dirty="0">
              <a:latin typeface="Arial" charset="0"/>
              <a:cs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CA8401E-F416-4694-80C9-13FD0BD74AFE}"/>
              </a:ext>
            </a:extLst>
          </p:cNvPr>
          <p:cNvSpPr/>
          <p:nvPr/>
        </p:nvSpPr>
        <p:spPr bwMode="auto">
          <a:xfrm>
            <a:off x="421787" y="5525274"/>
            <a:ext cx="614887" cy="5547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>
                <a:latin typeface="Arial"/>
                <a:cs typeface="Arial"/>
              </a:rPr>
              <a:t>Out</a:t>
            </a:r>
            <a:endParaRPr lang="de-DE" dirty="0">
              <a:latin typeface="Arial" charset="0"/>
              <a:cs typeface="Arial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F1A532A-7997-40B5-A73C-28ED39C9866D}"/>
              </a:ext>
            </a:extLst>
          </p:cNvPr>
          <p:cNvCxnSpPr/>
          <p:nvPr/>
        </p:nvCxnSpPr>
        <p:spPr bwMode="auto">
          <a:xfrm flipH="1">
            <a:off x="1109165" y="1511071"/>
            <a:ext cx="14028" cy="482205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52B892-F5AD-4830-A4AF-EC12BAB966C0}"/>
              </a:ext>
            </a:extLst>
          </p:cNvPr>
          <p:cNvCxnSpPr/>
          <p:nvPr/>
        </p:nvCxnSpPr>
        <p:spPr bwMode="auto">
          <a:xfrm flipV="1">
            <a:off x="417587" y="3844936"/>
            <a:ext cx="609050" cy="16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7D40F98-65D5-412E-87B2-6F9895FB7301}"/>
              </a:ext>
            </a:extLst>
          </p:cNvPr>
          <p:cNvSpPr/>
          <p:nvPr/>
        </p:nvSpPr>
        <p:spPr bwMode="auto">
          <a:xfrm>
            <a:off x="421788" y="3021239"/>
            <a:ext cx="614887" cy="546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Arial"/>
                <a:cs typeface="Arial"/>
              </a:rPr>
              <a:t>Back</a:t>
            </a:r>
            <a:endParaRPr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057797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</Words>
  <Application>Microsoft Office PowerPoint</Application>
  <PresentationFormat>Bildschirmpräsentation (4:3)</PresentationFormat>
  <Paragraphs>22</Paragraphs>
  <Slides>49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0" baseType="lpstr">
      <vt:lpstr>1_H0</vt:lpstr>
      <vt:lpstr>Application of the Lottery Ticket Hypothesis in NLP and Early Pruning</vt:lpstr>
      <vt:lpstr>Structure</vt:lpstr>
      <vt:lpstr>Structure</vt:lpstr>
      <vt:lpstr>Introduction</vt:lpstr>
      <vt:lpstr>Introduction</vt:lpstr>
      <vt:lpstr>Introduction</vt:lpstr>
      <vt:lpstr>Introduction</vt:lpstr>
      <vt:lpstr>Introduction</vt:lpstr>
      <vt:lpstr>Motivation</vt:lpstr>
      <vt:lpstr>Motivation</vt:lpstr>
      <vt:lpstr>Motivation</vt:lpstr>
      <vt:lpstr>Background – Unsupervised Learning</vt:lpstr>
      <vt:lpstr>Background – Unsupervised Learning</vt:lpstr>
      <vt:lpstr>Background – Unsupervised Learning</vt:lpstr>
      <vt:lpstr>Background – Unsupervised Learning</vt:lpstr>
      <vt:lpstr>Background – Unsupervised Learning</vt:lpstr>
      <vt:lpstr>Background – Unsupervised Learning</vt:lpstr>
      <vt:lpstr>Background – Unsupervised Learning</vt:lpstr>
      <vt:lpstr>Background – Unsupervised Learning</vt:lpstr>
      <vt:lpstr>Background – Unsupervised Learning</vt:lpstr>
      <vt:lpstr>Background – Unsupervised Learning</vt:lpstr>
      <vt:lpstr>Background – Unsupervised Learning</vt:lpstr>
      <vt:lpstr>Background – Unsupervised Learning</vt:lpstr>
      <vt:lpstr>Background – Neural Networks Basics</vt:lpstr>
      <vt:lpstr>Background – Neural Networks Basics</vt:lpstr>
      <vt:lpstr>Background – Neural Networks</vt:lpstr>
      <vt:lpstr>Background – Neural Networks Basics</vt:lpstr>
      <vt:lpstr>Related Work</vt:lpstr>
      <vt:lpstr>Related Work – Background</vt:lpstr>
      <vt:lpstr>Related Work – Background</vt:lpstr>
      <vt:lpstr>Related Work – Background</vt:lpstr>
      <vt:lpstr>Related Work – Background</vt:lpstr>
      <vt:lpstr>Related Work – CNN in NLP</vt:lpstr>
      <vt:lpstr>Related Work – CNN in NLP</vt:lpstr>
      <vt:lpstr>Related Work - Pruning</vt:lpstr>
      <vt:lpstr>Related Work – Pruning</vt:lpstr>
      <vt:lpstr>Related Work – Pruning</vt:lpstr>
      <vt:lpstr>Related Work – Pruning</vt:lpstr>
      <vt:lpstr>Related Work – Early Pruning</vt:lpstr>
      <vt:lpstr>Related Work – Network Architecture Search</vt:lpstr>
      <vt:lpstr>Related Work – Network Architecture Search</vt:lpstr>
      <vt:lpstr>Task I </vt:lpstr>
      <vt:lpstr>Task II </vt:lpstr>
      <vt:lpstr>Task III</vt:lpstr>
      <vt:lpstr>Progress – Python-project</vt:lpstr>
      <vt:lpstr>Progress – Backend</vt:lpstr>
      <vt:lpstr>Progress – Experiment(s)</vt:lpstr>
      <vt:lpstr>Remaining Work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CGR</cp:lastModifiedBy>
  <cp:revision>2776</cp:revision>
  <dcterms:modified xsi:type="dcterms:W3CDTF">2019-11-14T21:13:44Z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