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62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6E01E-892A-4ABE-B63F-4CF75D9AB5E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56ECD-3A55-4D49-BC79-94359D5CF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83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6CC6F-3FF3-1140-413B-DA148164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9BD66A-627D-5574-B98C-302F63D85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66331-B07D-A589-ADAF-0BEE3F47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AF97-7158-477F-B766-FC658F76EB89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A3533-2F7A-917D-C3C5-48DCC4D8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1898E-4D09-AE33-8672-EF53454B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7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2682-AA19-364F-6081-260FD4DD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CDB1C2-7AF5-B255-4027-2BAF48C52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05306-46CB-20C4-8558-1E712690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388C-21B6-4802-804C-E4546F0EBAE9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5BA01-FD11-7EBE-5699-5539D995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5AA7A-2470-B95C-86D1-056C2CCE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4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B09DCE-77BA-81DA-1539-4BB02D1E7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4C225F-651A-F55F-B09B-56474E25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38D86-7958-D7C3-01AE-63C7EAAB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3CEB-D5B0-4B74-B9CD-D9D111036D6F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A94EB-52E5-E9CE-B04F-F99035B5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1391A-EA44-F404-0D0B-AB19CC5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6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82E7-16E4-A2DA-C196-3765C7D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B91C2B-0909-EF5F-6EAB-EEC84516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581E-D81D-AB41-F98A-4E42851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8CE1E-1FC1-46CD-6D6C-0932708A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E43D0-DB63-7867-04A0-EF6F7867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93ED6-5EAF-E788-723B-250E6CE4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D6ED4-8951-356E-941D-7D72ADAD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6C15D-4496-588B-DD15-C1DB1D04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E342-76F3-4AE8-BC6F-5300264DD114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93478-2231-61A7-3A3F-B3579C7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6DF0F-2854-1E56-637F-57BB3D56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6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C3C7B-D798-6C1F-DFB9-7239C333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86A3A-7943-C7E8-30BB-C68F65D06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988B2D-945F-C079-23D5-B577FCC60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A7574-B636-5AED-775A-242914A0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EF1F-1130-4514-9DFD-44EDFCB3BF17}" type="datetime1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7B05-3BE9-6FD4-01FC-3980F6FD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0F069-6AC4-9FDC-9B5B-AC9FD546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9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E25E7-34A0-E44C-692C-03F0C122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8A3B1-D4F2-6D34-F117-515E5B5D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97F6C8-DF37-5B60-255F-CE7748F0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37827A-2117-453C-692C-039AEBF43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DDDD44-F98E-85F4-07B2-BCB56B82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164CA5-82FB-E04C-0F6A-5897E40C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6E88-60AA-4F48-934A-19E217970B0A}" type="datetime1">
              <a:rPr lang="de-DE" smtClean="0"/>
              <a:t>28.01.2024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C085D-3A30-9851-D55B-70C61E0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4CAE1A-D1B4-B481-7917-5A07E609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08809-8CBF-0D35-AC1A-DB4C4B0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861E7F-9963-387A-4039-AFE670EA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1FB2-E109-4AC6-8FD7-C95C42318D75}" type="datetime1">
              <a:rPr lang="de-DE" smtClean="0"/>
              <a:t>28.01.2024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1A702-7598-9A73-037C-6A7F0F81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BB2A60-A097-A6F6-031B-382F8BC1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7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E86E15-49CE-80EC-0D8E-5734CD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158-CCCB-47E7-9A56-281C27478CB0}" type="datetime1">
              <a:rPr lang="de-DE" smtClean="0"/>
              <a:t>28.01.2024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922255-12B8-CC47-462A-85B4D0FB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25CDE-7F25-9E48-2B13-4BD43D2C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05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CD30E-76AA-9F53-DC9B-11224DD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D816B-40F7-C119-D9BB-A024F901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D61BA0-C1F1-CF47-1BFF-DB9390AC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DF58BD-3C47-FB09-9A31-BFC3D1F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1F0C-6363-4ACA-95F5-3D47B5E7C081}" type="datetime1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EF781C-E0EC-456F-51C3-BDB357C2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A1BAB-6575-4DCC-929F-C4B494DC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6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B097E-FA34-DB5D-42C1-3E1D40EC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8DA7C-1EE7-BAB3-AAE5-C88844089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5FA12A-5509-96FA-6BD0-D4D80FE8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07FA5-A430-B53F-2CBB-3B9F502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9D0-795A-4DB7-AAC1-413CD955EEA5}" type="datetime1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3E87EF-3EE9-B567-FB0A-CD4B5A0D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C24DA5-C5B0-A971-9E9B-809CB26D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22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48FD7C-FEFB-DC76-439D-2930D2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A4E4A7-7346-2700-0C9A-4886E3818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13A24-8832-355F-C5D7-CA280F3E6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B0D9B-6D07-4160-8954-90926B657733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FD1B7-365F-238A-FF59-AC6BD1A57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3FE69-78F2-109E-6D6E-175EEF235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4E8C6-5E00-49F1-BF6F-BD3A7106C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12114-93CC-DA47-95DB-D21D0ECD7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575" y="573903"/>
            <a:ext cx="6198054" cy="3381240"/>
          </a:xfrm>
        </p:spPr>
        <p:txBody>
          <a:bodyPr anchor="b">
            <a:normAutofit/>
          </a:bodyPr>
          <a:lstStyle/>
          <a:p>
            <a:pPr algn="l"/>
            <a:r>
              <a:rPr lang="de-DE" sz="9600" dirty="0"/>
              <a:t>Data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BED8FE-54EE-0750-6EF7-A01B6640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19" y="4188207"/>
            <a:ext cx="5925987" cy="1312657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Tim Vieth, 29.01.2024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1856BD-7EE2-0905-08A0-42197535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71" y="2788176"/>
            <a:ext cx="4856964" cy="31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9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76385-C2E4-BE31-7991-4FDB3BF1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A773F-0E0F-DB09-118A-15C391C4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 1 – Modellierung</a:t>
            </a:r>
          </a:p>
          <a:p>
            <a:pPr lvl="1"/>
            <a:r>
              <a:rPr lang="de-DE" dirty="0"/>
              <a:t>Beschreibung des Vorgehens</a:t>
            </a:r>
          </a:p>
          <a:p>
            <a:pPr lvl="1"/>
            <a:r>
              <a:rPr lang="de-DE" dirty="0"/>
              <a:t>Betrachtung der Ergebnisse anhand des Codes</a:t>
            </a:r>
          </a:p>
          <a:p>
            <a:pPr lvl="1"/>
            <a:endParaRPr lang="de-DE" dirty="0"/>
          </a:p>
          <a:p>
            <a:r>
              <a:rPr lang="de-DE" dirty="0"/>
              <a:t>Teil 2 – Tarifkalkulation / Produktentwicklung</a:t>
            </a:r>
          </a:p>
          <a:p>
            <a:pPr lvl="1"/>
            <a:r>
              <a:rPr lang="de-DE" dirty="0"/>
              <a:t>Qualitative Beurteilung des Modells</a:t>
            </a:r>
          </a:p>
          <a:p>
            <a:pPr lvl="1"/>
            <a:r>
              <a:rPr lang="de-DE" dirty="0"/>
              <a:t>Überführung des Schadenbedarfs in einen Tarif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50F21-8369-6ABF-B0B9-1A5C674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3D250-C794-0B85-82B8-BECF7A7B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1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DBCAC-C799-0024-74D2-FFABF6C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63" y="164599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Teil 1 – 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4E6C7-91D5-E69B-55B8-E6BD13B4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Prüfen der Datenqualität von Policentabelle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Plotten von Histogramm pro Merkmal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Prüfen der Datenqualität von Schadentabelle</a:t>
            </a:r>
          </a:p>
          <a:p>
            <a:pPr lvl="1"/>
            <a:r>
              <a:rPr lang="de-DE" sz="2000" dirty="0"/>
              <a:t>Bestimme weiteren Umgang mit fehlenden Schadendaten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Anspielen der Schadendaten an die Policentabelle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Plotten von Schadensumme und Exposure pro Merkmal, um potenzielle Tarifmerkmale zu finden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Modellierung des Schadenbedarfs (Erläuterung des gewählten Modells)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Validierung von Schadenmodell und tatsächlichen Schäden</a:t>
            </a:r>
          </a:p>
          <a:p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0B450-AF2D-FBB2-454D-241EA0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C1A8BD-19DE-3362-C1FD-38169DD5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Tim Vieth - Data challenge AXA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F617A5-44B3-C121-675A-BC08AAAF4021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404105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12CC3-99B5-13B6-286B-414D6A9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ADBB7-5431-7867-F175-09FFEEB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A2ADDB-B803-CD3C-303B-38B88F87BE8A}"/>
              </a:ext>
            </a:extLst>
          </p:cNvPr>
          <p:cNvSpPr txBox="1">
            <a:spLocks/>
          </p:cNvSpPr>
          <p:nvPr/>
        </p:nvSpPr>
        <p:spPr>
          <a:xfrm>
            <a:off x="557463" y="164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accent1"/>
                </a:solidFill>
              </a:rPr>
              <a:t>Teil 2  - Tarifkalkulation / Produktentwicklung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A0738D-F46E-C0F7-7658-FF5B0E1F4A1E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Qualitative Beurteilung des Modells</a:t>
            </a:r>
            <a:endParaRPr lang="de-DE" sz="2400" dirty="0">
              <a:solidFill>
                <a:srgbClr val="FF33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2623B4BC-1CE0-EBB7-C757-4E30A6248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1472"/>
              </p:ext>
            </p:extLst>
          </p:nvPr>
        </p:nvGraphicFramePr>
        <p:xfrm>
          <a:off x="828843" y="3317241"/>
          <a:ext cx="8128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41356344"/>
                    </a:ext>
                  </a:extLst>
                </a:gridCol>
                <a:gridCol w="1655010">
                  <a:extLst>
                    <a:ext uri="{9D8B030D-6E8A-4147-A177-3AD203B41FA5}">
                      <a16:colId xmlns:a16="http://schemas.microsoft.com/office/drawing/2014/main" val="4134395643"/>
                    </a:ext>
                  </a:extLst>
                </a:gridCol>
                <a:gridCol w="1997242">
                  <a:extLst>
                    <a:ext uri="{9D8B030D-6E8A-4147-A177-3AD203B41FA5}">
                      <a16:colId xmlns:a16="http://schemas.microsoft.com/office/drawing/2014/main" val="230588179"/>
                    </a:ext>
                  </a:extLst>
                </a:gridCol>
                <a:gridCol w="2443748">
                  <a:extLst>
                    <a:ext uri="{9D8B030D-6E8A-4147-A177-3AD203B41FA5}">
                      <a16:colId xmlns:a16="http://schemas.microsoft.com/office/drawing/2014/main" val="1701196649"/>
                    </a:ext>
                  </a:extLst>
                </a:gridCol>
              </a:tblGrid>
              <a:tr h="2723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Tarifmerkmal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Durchschnittswert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 -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53005"/>
                  </a:ext>
                </a:extLst>
              </a:tr>
              <a:tr h="364780">
                <a:tc>
                  <a:txBody>
                    <a:bodyPr/>
                    <a:lstStyle/>
                    <a:p>
                      <a:r>
                        <a:rPr lang="de-DE" dirty="0"/>
                        <a:t>Gebiet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0,82 – 1,14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Fahrzeugleistung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0,54 – 1,41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4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Fahreralter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0,92 – 2,57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SF-Klasse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0,74 - 4,03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75489"/>
                  </a:ext>
                </a:extLst>
              </a:tr>
            </a:tbl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32C405B5-BB8B-8B9E-981D-0788B62879B9}"/>
              </a:ext>
            </a:extLst>
          </p:cNvPr>
          <p:cNvSpPr txBox="1"/>
          <p:nvPr/>
        </p:nvSpPr>
        <p:spPr>
          <a:xfrm>
            <a:off x="786063" y="1941095"/>
            <a:ext cx="8109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Gewählte Tariffaktoren: Gebiet, Fahrzeugalter, Fahreralter, SF-Klasse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Betrachtung der Zu- /Abschläge der Tariffaktoren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Bei Beschränkung auf 2 Tarifmerkmale – Fahreralter, SF-Klasse</a:t>
            </a:r>
          </a:p>
        </p:txBody>
      </p:sp>
    </p:spTree>
    <p:extLst>
      <p:ext uri="{BB962C8B-B14F-4D97-AF65-F5344CB8AC3E}">
        <p14:creationId xmlns:p14="http://schemas.microsoft.com/office/powerpoint/2010/main" val="282948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12CC3-99B5-13B6-286B-414D6A9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ADBB7-5431-7867-F175-09FFEEB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A2ADDB-B803-CD3C-303B-38B88F87BE8A}"/>
              </a:ext>
            </a:extLst>
          </p:cNvPr>
          <p:cNvSpPr txBox="1">
            <a:spLocks/>
          </p:cNvSpPr>
          <p:nvPr/>
        </p:nvSpPr>
        <p:spPr>
          <a:xfrm>
            <a:off x="557463" y="164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accent1"/>
                </a:solidFill>
              </a:rPr>
              <a:t>Teil 2  - Tarifkalkulation / Produktentwicklung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A0738D-F46E-C0F7-7658-FF5B0E1F4A1E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Überführung des Schadenbedarfs in einen Tarif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2C405B5-BB8B-8B9E-981D-0788B62879B9}"/>
              </a:ext>
            </a:extLst>
          </p:cNvPr>
          <p:cNvSpPr txBox="1"/>
          <p:nvPr/>
        </p:nvSpPr>
        <p:spPr>
          <a:xfrm>
            <a:off x="786063" y="1941095"/>
            <a:ext cx="810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Weitere Bestandteile des Tarifs und deren Berücksichtigung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9EB5167-8784-9E33-8A39-C9B023B21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88468"/>
              </p:ext>
            </p:extLst>
          </p:nvPr>
        </p:nvGraphicFramePr>
        <p:xfrm>
          <a:off x="870858" y="2425095"/>
          <a:ext cx="8127999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6887589"/>
                    </a:ext>
                  </a:extLst>
                </a:gridCol>
                <a:gridCol w="3125410">
                  <a:extLst>
                    <a:ext uri="{9D8B030D-6E8A-4147-A177-3AD203B41FA5}">
                      <a16:colId xmlns:a16="http://schemas.microsoft.com/office/drawing/2014/main" val="3546617749"/>
                    </a:ext>
                  </a:extLst>
                </a:gridCol>
                <a:gridCol w="2293256">
                  <a:extLst>
                    <a:ext uri="{9D8B030D-6E8A-4147-A177-3AD203B41FA5}">
                      <a16:colId xmlns:a16="http://schemas.microsoft.com/office/drawing/2014/main" val="346204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Fixer Prozentsatz vom 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variabler Prozentsatz vom SB, abhängig von Schadenfrequenz</a:t>
                      </a:r>
                    </a:p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Anrechnung abseits des Tarifs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09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Verwaltungskosten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Schadenregulierungskosten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Implementierungskosten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5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Risikozuschlag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Investitionskosten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Gewinnmarge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Rückversicherungskosten Großschaden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4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3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12CC3-99B5-13B6-286B-414D6A9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ADBB7-5431-7867-F175-09FFEEB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 Vieth - Data challenge AXA</a:t>
            </a:r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A2ADDB-B803-CD3C-303B-38B88F87BE8A}"/>
              </a:ext>
            </a:extLst>
          </p:cNvPr>
          <p:cNvSpPr txBox="1">
            <a:spLocks/>
          </p:cNvSpPr>
          <p:nvPr/>
        </p:nvSpPr>
        <p:spPr>
          <a:xfrm>
            <a:off x="557463" y="164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Teil 2  - Tarifkalkulation / Produktentwicklung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A0738D-F46E-C0F7-7658-FF5B0E1F4A1E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Chancen und Risiken Direktvertrieb gegen Agenturvertrieb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B252D20-5E14-4C53-0624-63D3868C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7006"/>
              </p:ext>
            </p:extLst>
          </p:nvPr>
        </p:nvGraphicFramePr>
        <p:xfrm>
          <a:off x="770022" y="2077453"/>
          <a:ext cx="8620722" cy="39626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4508">
                  <a:extLst>
                    <a:ext uri="{9D8B030D-6E8A-4147-A177-3AD203B41FA5}">
                      <a16:colId xmlns:a16="http://schemas.microsoft.com/office/drawing/2014/main" val="4250987213"/>
                    </a:ext>
                  </a:extLst>
                </a:gridCol>
                <a:gridCol w="3224691">
                  <a:extLst>
                    <a:ext uri="{9D8B030D-6E8A-4147-A177-3AD203B41FA5}">
                      <a16:colId xmlns:a16="http://schemas.microsoft.com/office/drawing/2014/main" val="1261960935"/>
                    </a:ext>
                  </a:extLst>
                </a:gridCol>
                <a:gridCol w="3591523">
                  <a:extLst>
                    <a:ext uri="{9D8B030D-6E8A-4147-A177-3AD203B41FA5}">
                      <a16:colId xmlns:a16="http://schemas.microsoft.com/office/drawing/2014/main" val="213957237"/>
                    </a:ext>
                  </a:extLst>
                </a:gridCol>
              </a:tblGrid>
              <a:tr h="661796"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Direktvertrieb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Agenturvertrieb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606809"/>
                  </a:ext>
                </a:extLst>
              </a:tr>
              <a:tr h="1535972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Chancen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Erweiterung des Kundenprofils Unkomplizierte Tarifanpassung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Keine Maklerprovision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Effiziente, günstige Prozesse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Zielgruppengerechtes Online-Marketing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Etabliertes Netzwerk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Loyale Kundenbasis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Direkte Präsentation des Tarifumfangs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96082"/>
                  </a:ext>
                </a:extLst>
              </a:tr>
              <a:tr h="1746371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Risiken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Wartungsintensive Onlinepräsenz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Starker Preiskampf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Anderes Kundenprofil (wechselwillig, schlechte SF-Klasse, viele junge Fahrer)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Große Abhängigkeit von Maklern und deren Verkaufstalent/Professionalität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Altmodische Abschlussmethode, Zukunftsfähigkeit kritisch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Ortsabhängigkeit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03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80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12CC3-99B5-13B6-286B-414D6A9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0CE-1E5E-45FD-8391-D209CE27020D}" type="datetime1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ADBB7-5431-7867-F175-09FFEEB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Tim Vieth - Data challenge AXA</a:t>
            </a: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2A2ADDB-B803-CD3C-303B-38B88F87BE8A}"/>
              </a:ext>
            </a:extLst>
          </p:cNvPr>
          <p:cNvSpPr txBox="1">
            <a:spLocks/>
          </p:cNvSpPr>
          <p:nvPr/>
        </p:nvSpPr>
        <p:spPr>
          <a:xfrm>
            <a:off x="557463" y="164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Teil 2  - Tarifkalkulation / Produktentwicklung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A0738D-F46E-C0F7-7658-FF5B0E1F4A1E}"/>
              </a:ext>
            </a:extLst>
          </p:cNvPr>
          <p:cNvSpPr txBox="1"/>
          <p:nvPr/>
        </p:nvSpPr>
        <p:spPr>
          <a:xfrm>
            <a:off x="665746" y="1090862"/>
            <a:ext cx="841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Preisdifferenzierung Direktmarkt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82AF4-5264-4317-656B-B3515E379B41}"/>
              </a:ext>
            </a:extLst>
          </p:cNvPr>
          <p:cNvSpPr txBox="1">
            <a:spLocks/>
          </p:cNvSpPr>
          <p:nvPr/>
        </p:nvSpPr>
        <p:spPr>
          <a:xfrm>
            <a:off x="6083968" y="1745414"/>
            <a:ext cx="475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AB70834-880F-66AB-9D6A-087007D7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36678"/>
              </p:ext>
            </p:extLst>
          </p:nvPr>
        </p:nvGraphicFramePr>
        <p:xfrm>
          <a:off x="753979" y="1898760"/>
          <a:ext cx="4772526" cy="41113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72526">
                  <a:extLst>
                    <a:ext uri="{9D8B030D-6E8A-4147-A177-3AD203B41FA5}">
                      <a16:colId xmlns:a16="http://schemas.microsoft.com/office/drawing/2014/main" val="4243238629"/>
                    </a:ext>
                  </a:extLst>
                </a:gridCol>
              </a:tblGrid>
              <a:tr h="1106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/>
                        <a:t>Einführung von niedrigeren Beiträgen im Direktgeschäft bei angepasstem Leistungsumfang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29202"/>
                  </a:ext>
                </a:extLst>
              </a:tr>
              <a:tr h="29226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1800" i="1" dirty="0"/>
                        <a:t>Begründung</a:t>
                      </a:r>
                      <a:r>
                        <a:rPr lang="de-DE" sz="180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Etablierung am Markt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Harter Preiskampf im Direktgeschäft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Geringere VK und SRK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Entfallen von Provisionskosten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Erschließung eines neuen Kundenprofils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Zielgruppengerechtes Onlinemarketing möglich (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Media, Influencer)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2916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E52F34A6-7ADA-1F47-23B8-4FF1707C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1794"/>
              </p:ext>
            </p:extLst>
          </p:nvPr>
        </p:nvGraphicFramePr>
        <p:xfrm>
          <a:off x="5882104" y="1898761"/>
          <a:ext cx="4874128" cy="41210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128">
                  <a:extLst>
                    <a:ext uri="{9D8B030D-6E8A-4147-A177-3AD203B41FA5}">
                      <a16:colId xmlns:a16="http://schemas.microsoft.com/office/drawing/2014/main" val="4243238629"/>
                    </a:ext>
                  </a:extLst>
                </a:gridCol>
              </a:tblGrid>
              <a:tr h="1185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Maßnahmen zur Sicherstellung eines langfristig rentablem Kundenportfolios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29202"/>
                  </a:ext>
                </a:extLst>
              </a:tr>
              <a:tr h="29355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Stärkere Kundenselektion (Risikokunden von Online-Geschäft ausschließen)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Begrenzung der Leistungen im Onlinetarif, um Preissenkung entgegenzuwirken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Auslagerung Premiumtarif in klassischen Vertrieb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6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</Words>
  <Application>Microsoft Office PowerPoint</Application>
  <PresentationFormat>Breitbild</PresentationFormat>
  <Paragraphs>105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Data challenge</vt:lpstr>
      <vt:lpstr>Agenda</vt:lpstr>
      <vt:lpstr>Teil 1 – Modellierung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</dc:title>
  <dc:creator>Tim Vieth</dc:creator>
  <cp:lastModifiedBy>Tim Vieth</cp:lastModifiedBy>
  <cp:revision>2</cp:revision>
  <dcterms:created xsi:type="dcterms:W3CDTF">2024-01-26T15:42:46Z</dcterms:created>
  <dcterms:modified xsi:type="dcterms:W3CDTF">2024-01-28T15:22:13Z</dcterms:modified>
</cp:coreProperties>
</file>