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sldIdLst>
    <p:sldId id="256" r:id="rId2"/>
    <p:sldId id="263" r:id="rId3"/>
    <p:sldId id="261" r:id="rId4"/>
    <p:sldId id="262" r:id="rId5"/>
    <p:sldId id="264" r:id="rId6"/>
    <p:sldId id="266" r:id="rId7"/>
    <p:sldId id="267" r:id="rId8"/>
    <p:sldId id="269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08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C6E01E-892A-4ABE-B63F-4CF75D9AB5ED}" type="datetimeFigureOut">
              <a:rPr lang="de-DE" smtClean="0"/>
              <a:t>28.01.2024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E56ECD-3A55-4D49-BC79-94359D5CF5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58383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A6CC6F-3FF3-1140-413B-DA148164EF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19BD66A-627D-5574-B98C-302F63D859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266331-B07D-A589-ADAF-0BEE3F47E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9AF97-7158-477F-B766-FC658F76EB89}" type="datetime1">
              <a:rPr lang="de-DE" smtClean="0"/>
              <a:t>28.01.2024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D6A3533-2F7A-917D-C3C5-48DCC4D88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Tim Vieth - Data challenge AXA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5F1898E-4D09-AE33-8672-EF53454B9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E8C6-5E00-49F1-BF6F-BD3A7106C01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4077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712682-AA19-364F-6081-260FD4DDB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1CDB1C2-7AF5-B255-4027-2BAF48C525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2F05306-46CB-20C4-8558-1E7126901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A388C-21B6-4802-804C-E4546F0EBAE9}" type="datetime1">
              <a:rPr lang="de-DE" smtClean="0"/>
              <a:t>28.01.2024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085BA01-FD11-7EBE-5699-5539D995C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Tim Vieth - Data challenge AXA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605AA7A-2470-B95C-86D1-056C2CCE6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E8C6-5E00-49F1-BF6F-BD3A7106C01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0492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6B09DCE-77BA-81DA-1539-4BB02D1E7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D4C225F-651A-F55F-B09B-56474E2534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0838D86-7958-D7C3-01AE-63C7EAABE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C3CEB-D5B0-4B74-B9CD-D9D111036D6F}" type="datetime1">
              <a:rPr lang="de-DE" smtClean="0"/>
              <a:t>28.01.2024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9EA94EB-52E5-E9CE-B04F-F99035B5E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Tim Vieth - Data challenge AXA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171391A-EA44-F404-0D0B-AB19CC53D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E8C6-5E00-49F1-BF6F-BD3A7106C01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5469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7482E7-16E4-A2DA-C196-3765C7DFB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FB91C2B-0909-EF5F-6EAB-EEC845169F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063581E-D81D-AB41-F98A-4E428515A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2F0CE-1E5E-45FD-8391-D209CE27020D}" type="datetime1">
              <a:rPr lang="de-DE" smtClean="0"/>
              <a:t>28.01.2024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8C8CE1E-1FC1-46CD-6D6C-0932708AB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Tim Vieth - Data challenge AXA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83E43D0-DB63-7867-04A0-EF6F78679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E8C6-5E00-49F1-BF6F-BD3A7106C01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179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093ED6-5EAF-E788-723B-250E6CE4B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12D6ED4-8951-356E-941D-7D72ADAD83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A76C15D-4496-588B-DD15-C1DB1D042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DE342-76F3-4AE8-BC6F-5300264DD114}" type="datetime1">
              <a:rPr lang="de-DE" smtClean="0"/>
              <a:t>28.01.2024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6C93478-2231-61A7-3A3F-B3579C7FE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Tim Vieth - Data challenge AXA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AD6DF0F-2854-1E56-637F-57BB3D566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E8C6-5E00-49F1-BF6F-BD3A7106C01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1666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2C3C7B-D798-6C1F-DFB9-7239C3337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9186A3A-7943-C7E8-30BB-C68F65D061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F988B2D-945F-C079-23D5-B577FCC604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FCA7574-B636-5AED-775A-242914A0F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FEF1F-1130-4514-9DFD-44EDFCB3BF17}" type="datetime1">
              <a:rPr lang="de-DE" smtClean="0"/>
              <a:t>28.01.2024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8687B05-3BE9-6FD4-01FC-3980F6FD0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Tim Vieth - Data challenge AXA</a:t>
            </a:r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BC0F069-6AC4-9FDC-9B5B-AC9FD5460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E8C6-5E00-49F1-BF6F-BD3A7106C01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7915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EE25E7-34A0-E44C-692C-03F0C1220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EC8A3B1-D4F2-6D34-F117-515E5B5D2F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997F6C8-DF37-5B60-255F-CE7748F061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537827A-2117-453C-692C-039AEBF432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DDDDD44-F98E-85F4-07B2-BCB56B82F3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D164CA5-82FB-E04C-0F6A-5897E40C6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46E88-60AA-4F48-934A-19E217970B0A}" type="datetime1">
              <a:rPr lang="de-DE" smtClean="0"/>
              <a:t>28.01.2024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BEC085D-3A30-9851-D55B-70C61E024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Tim Vieth - Data challenge AXA</a:t>
            </a:r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44CAE1A-D1B4-B481-7917-5A07E6099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E8C6-5E00-49F1-BF6F-BD3A7106C01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7647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308809-8CBF-0D35-AC1A-DB4C4B06F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A861E7F-9963-387A-4039-AFE670EA6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21FB2-E109-4AC6-8FD7-C95C42318D75}" type="datetime1">
              <a:rPr lang="de-DE" smtClean="0"/>
              <a:t>28.01.2024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1D1A702-7598-9A73-037C-6A7F0F81D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Tim Vieth - Data challenge AXA</a:t>
            </a:r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ABB2A60-A097-A6F6-031B-382F8BC15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E8C6-5E00-49F1-BF6F-BD3A7106C01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6764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FE86E15-49CE-80EC-0D8E-5734CDA0A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94158-CCCB-47E7-9A56-281C27478CB0}" type="datetime1">
              <a:rPr lang="de-DE" smtClean="0"/>
              <a:t>28.01.2024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7922255-12B8-CC47-462A-85B4D0FB6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Tim Vieth - Data challenge AXA</a:t>
            </a:r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4F25CDE-7F25-9E48-2B13-4BD43D2C6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E8C6-5E00-49F1-BF6F-BD3A7106C01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5050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7CD30E-76AA-9F53-DC9B-11224DD2B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75D816B-40F7-C119-D9BB-A024F90154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7D61BA0-C1F1-CF47-1BFF-DB9390AC85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9DF58BD-3C47-FB09-9A31-BFC3D1FD7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E1F0C-6363-4ACA-95F5-3D47B5E7C081}" type="datetime1">
              <a:rPr lang="de-DE" smtClean="0"/>
              <a:t>28.01.2024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5EF781C-E0EC-456F-51C3-BDB357C23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Tim Vieth - Data challenge AXA</a:t>
            </a:r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D6A1BAB-6575-4DCC-929F-C4B494DC5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E8C6-5E00-49F1-BF6F-BD3A7106C01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4642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3B097E-FA34-DB5D-42C1-3E1D40ECB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348DA7C-1EE7-BAB3-AAE5-C888440895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55FA12A-5509-96FA-6BD0-D4D80FE8A1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4307FA5-A430-B53F-2CBB-3B9F502F9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019D0-795A-4DB7-AAC1-413CD955EEA5}" type="datetime1">
              <a:rPr lang="de-DE" smtClean="0"/>
              <a:t>28.01.2024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B3E87EF-3EE9-B567-FB0A-CD4B5A0DB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Tim Vieth - Data challenge AXA</a:t>
            </a:r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BC24DA5-C5B0-A971-9E9B-809CB26D2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E8C6-5E00-49F1-BF6F-BD3A7106C01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3226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548FD7C-FEFB-DC76-439D-2930D2E65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7A4E4A7-7346-2700-0C9A-4886E3818B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A813A24-8832-355F-C5D7-CA280F3E64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F5B0D9B-6D07-4160-8954-90926B657733}" type="datetime1">
              <a:rPr lang="de-DE" smtClean="0"/>
              <a:t>28.01.2024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83FD1B7-365F-238A-FF59-AC6BD1A570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/>
              <a:t>Tim Vieth - Data challenge AXA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B73FE69-78F2-109E-6D6E-175EEF235E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884E8C6-5E00-49F1-BF6F-BD3A7106C01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2113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B12114-93CC-DA47-95DB-D21D0ECD70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6575" y="573903"/>
            <a:ext cx="6198054" cy="3381240"/>
          </a:xfrm>
        </p:spPr>
        <p:txBody>
          <a:bodyPr anchor="b">
            <a:normAutofit/>
          </a:bodyPr>
          <a:lstStyle/>
          <a:p>
            <a:pPr algn="l"/>
            <a:r>
              <a:rPr lang="de-DE" sz="9600" dirty="0"/>
              <a:t>Data challenge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0BED8FE-54EE-0750-6EF7-A01B66409E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1719" y="4188207"/>
            <a:ext cx="5925987" cy="1312657"/>
          </a:xfrm>
        </p:spPr>
        <p:txBody>
          <a:bodyPr anchor="t">
            <a:normAutofit/>
          </a:bodyPr>
          <a:lstStyle/>
          <a:p>
            <a:pPr algn="l"/>
            <a:r>
              <a:rPr lang="de-DE" dirty="0"/>
              <a:t>Tim Vieth, 29.01.2024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5D1856BD-7EE2-0905-08A0-42197535A1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0571" y="2788176"/>
            <a:ext cx="4856964" cy="3193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097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776385-C2E4-BE31-7991-4FDB3BF16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1"/>
                </a:solidFill>
              </a:rPr>
              <a:t>Agenda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71A773F-0E0F-DB09-118A-15C391C47F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Teil 1 – Modellierung</a:t>
            </a:r>
          </a:p>
          <a:p>
            <a:pPr lvl="1"/>
            <a:r>
              <a:rPr lang="de-DE" dirty="0"/>
              <a:t>Beschreibung des Vorgehens</a:t>
            </a:r>
          </a:p>
          <a:p>
            <a:pPr lvl="1"/>
            <a:r>
              <a:rPr lang="de-DE" dirty="0"/>
              <a:t>Betrachtung der Ergebnisse anhand des Codes</a:t>
            </a:r>
          </a:p>
          <a:p>
            <a:pPr lvl="1"/>
            <a:endParaRPr lang="de-DE" dirty="0"/>
          </a:p>
          <a:p>
            <a:r>
              <a:rPr lang="de-DE" dirty="0"/>
              <a:t>Teil 2 – Tarifkalkulation / Produktentwicklung</a:t>
            </a:r>
          </a:p>
          <a:p>
            <a:pPr lvl="1"/>
            <a:r>
              <a:rPr lang="de-DE" dirty="0"/>
              <a:t>Qualitative Beurteilung des Modells</a:t>
            </a:r>
          </a:p>
          <a:p>
            <a:pPr lvl="1"/>
            <a:r>
              <a:rPr lang="de-DE" dirty="0"/>
              <a:t>Überführung des Schadenbedarfs in einen Tarif </a:t>
            </a:r>
          </a:p>
          <a:p>
            <a:pPr lvl="1"/>
            <a:r>
              <a:rPr lang="de-DE" dirty="0"/>
              <a:t>Chancen und Risiken Direktvertrieb gegen Agenturvertrieb</a:t>
            </a:r>
          </a:p>
          <a:p>
            <a:pPr lvl="1"/>
            <a:r>
              <a:rPr lang="de-DE" dirty="0"/>
              <a:t>Preisdifferenzierung Direktmarkt</a:t>
            </a:r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3050F21-8369-6ABF-B0B9-1A5C674ED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2F0CE-1E5E-45FD-8391-D209CE27020D}" type="datetime1">
              <a:rPr lang="de-DE" smtClean="0"/>
              <a:t>28.01.2024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173D250-C794-0B85-82B8-BECF7A7BE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Tim Vieth - Data challenge AXA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4115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9DBCAC-C799-0024-74D2-FFABF6C48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463" y="164599"/>
            <a:ext cx="10515600" cy="1325563"/>
          </a:xfrm>
        </p:spPr>
        <p:txBody>
          <a:bodyPr/>
          <a:lstStyle/>
          <a:p>
            <a:r>
              <a:rPr lang="de-DE" dirty="0">
                <a:solidFill>
                  <a:schemeClr val="accent1"/>
                </a:solidFill>
              </a:rPr>
              <a:t>Teil 1 – Modellierung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3F4E6C7-91D5-E69B-55B8-E6BD13B4AB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de-DE" sz="2400" dirty="0"/>
              <a:t>Prüfen der Datenqualität von Policentabelle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2400" dirty="0"/>
              <a:t>Plotten von Histogramm pro Merkmal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2400" dirty="0"/>
              <a:t>Prüfen der Datenqualität von Schadentabelle</a:t>
            </a:r>
          </a:p>
          <a:p>
            <a:pPr lvl="1"/>
            <a:r>
              <a:rPr lang="de-DE" sz="2000" dirty="0"/>
              <a:t>Bestimme weiteren Umgang mit fehlenden Schadendaten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2400" dirty="0"/>
              <a:t>Anspielen der Schadendaten an die Policentabelle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2400" dirty="0"/>
              <a:t>Plotten von Schadensumme und Exposure pro Merkmal, um potenzielle Tarifmerkmale zu finden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2400" dirty="0"/>
              <a:t>Modellierung des Schadenbedarfs (Erläuterung des gewählten Modells)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2400" dirty="0"/>
              <a:t>Validierung von Schadenmodell und tatsächlichen Schäden</a:t>
            </a:r>
          </a:p>
          <a:p>
            <a:endParaRPr lang="de-DE" sz="1800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900B450-AF2D-FBB2-454D-241EA0604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2F0CE-1E5E-45FD-8391-D209CE27020D}" type="datetime1">
              <a:rPr lang="de-DE" smtClean="0"/>
              <a:t>28.01.2024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BC1A8BD-19DE-3362-C1FD-38169DD59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Tim Vieth - Data challenge AXA</a:t>
            </a:r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FF617A5-44B3-C121-675A-BC08AAAF4021}"/>
              </a:ext>
            </a:extLst>
          </p:cNvPr>
          <p:cNvSpPr txBox="1"/>
          <p:nvPr/>
        </p:nvSpPr>
        <p:spPr>
          <a:xfrm>
            <a:off x="665746" y="1090862"/>
            <a:ext cx="84140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solidFill>
                  <a:srgbClr val="FF3300"/>
                </a:solidFill>
                <a:latin typeface="+mj-lt"/>
                <a:ea typeface="+mj-ea"/>
                <a:cs typeface="+mj-cs"/>
              </a:rPr>
              <a:t>Vorgehen</a:t>
            </a:r>
          </a:p>
        </p:txBody>
      </p:sp>
    </p:spTree>
    <p:extLst>
      <p:ext uri="{BB962C8B-B14F-4D97-AF65-F5344CB8AC3E}">
        <p14:creationId xmlns:p14="http://schemas.microsoft.com/office/powerpoint/2010/main" val="4041059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3312CC3-99B5-13B6-286B-414D6A9DA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2F0CE-1E5E-45FD-8391-D209CE27020D}" type="datetime1">
              <a:rPr lang="de-DE" smtClean="0"/>
              <a:t>28.01.2024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86ADBB7-5431-7867-F175-09FFEEB78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Tim Vieth - Data challenge AXA</a:t>
            </a:r>
            <a:endParaRPr lang="de-DE"/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72A2ADDB-B803-CD3C-303B-38B88F87BE8A}"/>
              </a:ext>
            </a:extLst>
          </p:cNvPr>
          <p:cNvSpPr txBox="1">
            <a:spLocks/>
          </p:cNvSpPr>
          <p:nvPr/>
        </p:nvSpPr>
        <p:spPr>
          <a:xfrm>
            <a:off x="557463" y="16459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>
                <a:solidFill>
                  <a:schemeClr val="accent1"/>
                </a:solidFill>
              </a:rPr>
              <a:t>Teil 2  - Tarifkalkulation / Produktentwicklung</a:t>
            </a:r>
            <a:endParaRPr lang="de-DE" dirty="0">
              <a:solidFill>
                <a:schemeClr val="accent1"/>
              </a:solidFill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04A0738D-F46E-C0F7-7658-FF5B0E1F4A1E}"/>
              </a:ext>
            </a:extLst>
          </p:cNvPr>
          <p:cNvSpPr txBox="1"/>
          <p:nvPr/>
        </p:nvSpPr>
        <p:spPr>
          <a:xfrm>
            <a:off x="665746" y="1090862"/>
            <a:ext cx="84140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>
                <a:solidFill>
                  <a:srgbClr val="FF3300"/>
                </a:solidFill>
                <a:latin typeface="+mj-lt"/>
                <a:ea typeface="+mj-ea"/>
                <a:cs typeface="+mj-cs"/>
              </a:rPr>
              <a:t>Qualitative Beurteilung des Modells</a:t>
            </a:r>
            <a:endParaRPr lang="de-DE" sz="2400" dirty="0">
              <a:solidFill>
                <a:srgbClr val="FF3300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30" name="Tabelle 29">
            <a:extLst>
              <a:ext uri="{FF2B5EF4-FFF2-40B4-BE49-F238E27FC236}">
                <a16:creationId xmlns:a16="http://schemas.microsoft.com/office/drawing/2014/main" id="{2623B4BC-1CE0-EBB7-C757-4E30A62487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681472"/>
              </p:ext>
            </p:extLst>
          </p:nvPr>
        </p:nvGraphicFramePr>
        <p:xfrm>
          <a:off x="828843" y="3317241"/>
          <a:ext cx="8128000" cy="2118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841356344"/>
                    </a:ext>
                  </a:extLst>
                </a:gridCol>
                <a:gridCol w="1655010">
                  <a:extLst>
                    <a:ext uri="{9D8B030D-6E8A-4147-A177-3AD203B41FA5}">
                      <a16:colId xmlns:a16="http://schemas.microsoft.com/office/drawing/2014/main" val="4134395643"/>
                    </a:ext>
                  </a:extLst>
                </a:gridCol>
                <a:gridCol w="1997242">
                  <a:extLst>
                    <a:ext uri="{9D8B030D-6E8A-4147-A177-3AD203B41FA5}">
                      <a16:colId xmlns:a16="http://schemas.microsoft.com/office/drawing/2014/main" val="230588179"/>
                    </a:ext>
                  </a:extLst>
                </a:gridCol>
                <a:gridCol w="2443748">
                  <a:extLst>
                    <a:ext uri="{9D8B030D-6E8A-4147-A177-3AD203B41FA5}">
                      <a16:colId xmlns:a16="http://schemas.microsoft.com/office/drawing/2014/main" val="1701196649"/>
                    </a:ext>
                  </a:extLst>
                </a:gridCol>
              </a:tblGrid>
              <a:tr h="272359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Tarifmerkmal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Durchschnittswert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Standardabweichung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Min - Max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6453005"/>
                  </a:ext>
                </a:extLst>
              </a:tr>
              <a:tr h="364780">
                <a:tc>
                  <a:txBody>
                    <a:bodyPr/>
                    <a:lstStyle/>
                    <a:p>
                      <a:r>
                        <a:rPr lang="de-DE" dirty="0"/>
                        <a:t>Gebiet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0,97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0,12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0,82 – 1,14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1070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Fahrzeugleistung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0,19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0,54 – 1,41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66432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Fahreralter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1,51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0,66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0,92 – 2,57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9791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SF-Klasse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1,57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0,95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0,74 - 4,03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3575489"/>
                  </a:ext>
                </a:extLst>
              </a:tr>
            </a:tbl>
          </a:graphicData>
        </a:graphic>
      </p:graphicFrame>
      <p:sp>
        <p:nvSpPr>
          <p:cNvPr id="31" name="Textfeld 30">
            <a:extLst>
              <a:ext uri="{FF2B5EF4-FFF2-40B4-BE49-F238E27FC236}">
                <a16:creationId xmlns:a16="http://schemas.microsoft.com/office/drawing/2014/main" id="{32C405B5-BB8B-8B9E-981D-0788B62879B9}"/>
              </a:ext>
            </a:extLst>
          </p:cNvPr>
          <p:cNvSpPr txBox="1"/>
          <p:nvPr/>
        </p:nvSpPr>
        <p:spPr>
          <a:xfrm>
            <a:off x="786063" y="1941095"/>
            <a:ext cx="81092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/>
              <a:t>Gewählte Tariffaktoren: Gebiet, Fahrzeugalter, Fahreralter, SF-Klasse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/>
              <a:t>Betrachtung der Zu- /Abschläge der Tariffaktoren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/>
              <a:t>Bei Beschränkung auf 2 Tarifmerkmale – Fahreralter, SF-Klasse</a:t>
            </a:r>
          </a:p>
        </p:txBody>
      </p:sp>
    </p:spTree>
    <p:extLst>
      <p:ext uri="{BB962C8B-B14F-4D97-AF65-F5344CB8AC3E}">
        <p14:creationId xmlns:p14="http://schemas.microsoft.com/office/powerpoint/2010/main" val="2829480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3312CC3-99B5-13B6-286B-414D6A9DA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2F0CE-1E5E-45FD-8391-D209CE27020D}" type="datetime1">
              <a:rPr lang="de-DE" smtClean="0"/>
              <a:t>28.01.2024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86ADBB7-5431-7867-F175-09FFEEB78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Tim Vieth - Data challenge AXA</a:t>
            </a:r>
            <a:endParaRPr lang="de-DE"/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72A2ADDB-B803-CD3C-303B-38B88F87BE8A}"/>
              </a:ext>
            </a:extLst>
          </p:cNvPr>
          <p:cNvSpPr txBox="1">
            <a:spLocks/>
          </p:cNvSpPr>
          <p:nvPr/>
        </p:nvSpPr>
        <p:spPr>
          <a:xfrm>
            <a:off x="557463" y="16459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>
                <a:solidFill>
                  <a:schemeClr val="accent1"/>
                </a:solidFill>
              </a:rPr>
              <a:t>Teil 2  - Tarifkalkulation / Produktentwicklung</a:t>
            </a:r>
            <a:endParaRPr lang="de-DE" dirty="0">
              <a:solidFill>
                <a:schemeClr val="accent1"/>
              </a:solidFill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04A0738D-F46E-C0F7-7658-FF5B0E1F4A1E}"/>
              </a:ext>
            </a:extLst>
          </p:cNvPr>
          <p:cNvSpPr txBox="1"/>
          <p:nvPr/>
        </p:nvSpPr>
        <p:spPr>
          <a:xfrm>
            <a:off x="665746" y="1090862"/>
            <a:ext cx="84140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solidFill>
                  <a:srgbClr val="FF3300"/>
                </a:solidFill>
                <a:latin typeface="+mj-lt"/>
                <a:ea typeface="+mj-ea"/>
                <a:cs typeface="+mj-cs"/>
              </a:rPr>
              <a:t>Überführung des Schadenbedarfs in einen Tarif 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32C405B5-BB8B-8B9E-981D-0788B62879B9}"/>
              </a:ext>
            </a:extLst>
          </p:cNvPr>
          <p:cNvSpPr txBox="1"/>
          <p:nvPr/>
        </p:nvSpPr>
        <p:spPr>
          <a:xfrm>
            <a:off x="786063" y="1941095"/>
            <a:ext cx="8109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Weitere Bestandteile des Tarifs und deren Berücksichtigung</a:t>
            </a:r>
          </a:p>
        </p:txBody>
      </p:sp>
      <p:graphicFrame>
        <p:nvGraphicFramePr>
          <p:cNvPr id="2" name="Tabelle 1">
            <a:extLst>
              <a:ext uri="{FF2B5EF4-FFF2-40B4-BE49-F238E27FC236}">
                <a16:creationId xmlns:a16="http://schemas.microsoft.com/office/drawing/2014/main" id="{39EB5167-8784-9E33-8A39-C9B023B210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3488468"/>
              </p:ext>
            </p:extLst>
          </p:nvPr>
        </p:nvGraphicFramePr>
        <p:xfrm>
          <a:off x="870858" y="2425095"/>
          <a:ext cx="8127999" cy="283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716887589"/>
                    </a:ext>
                  </a:extLst>
                </a:gridCol>
                <a:gridCol w="3125410">
                  <a:extLst>
                    <a:ext uri="{9D8B030D-6E8A-4147-A177-3AD203B41FA5}">
                      <a16:colId xmlns:a16="http://schemas.microsoft.com/office/drawing/2014/main" val="3546617749"/>
                    </a:ext>
                  </a:extLst>
                </a:gridCol>
                <a:gridCol w="2293256">
                  <a:extLst>
                    <a:ext uri="{9D8B030D-6E8A-4147-A177-3AD203B41FA5}">
                      <a16:colId xmlns:a16="http://schemas.microsoft.com/office/drawing/2014/main" val="34620448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Fixer Prozentsatz vom SB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variabler Prozentsatz vom SB, abhängig von Schadenfrequenz</a:t>
                      </a:r>
                    </a:p>
                    <a:p>
                      <a:pPr algn="ctr"/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Anrechnung abseits des Tarifs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4093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Verwaltungskosten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Schadenregulierungskosten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Implementierungskosten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4550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Risikozuschlag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Investitionskosten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4580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Gewinnmarge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Rückversicherungskosten Großschaden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66431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435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3312CC3-99B5-13B6-286B-414D6A9DA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2F0CE-1E5E-45FD-8391-D209CE27020D}" type="datetime1">
              <a:rPr lang="de-DE" smtClean="0"/>
              <a:t>28.01.2024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86ADBB7-5431-7867-F175-09FFEEB78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Tim Vieth - Data challenge AXA</a:t>
            </a:r>
            <a:endParaRPr lang="de-DE"/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72A2ADDB-B803-CD3C-303B-38B88F87BE8A}"/>
              </a:ext>
            </a:extLst>
          </p:cNvPr>
          <p:cNvSpPr txBox="1">
            <a:spLocks/>
          </p:cNvSpPr>
          <p:nvPr/>
        </p:nvSpPr>
        <p:spPr>
          <a:xfrm>
            <a:off x="557463" y="16459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>
                <a:solidFill>
                  <a:schemeClr val="accent1"/>
                </a:solidFill>
              </a:rPr>
              <a:t>Teil 2  - Tarifkalkulation / Produktentwicklung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04A0738D-F46E-C0F7-7658-FF5B0E1F4A1E}"/>
              </a:ext>
            </a:extLst>
          </p:cNvPr>
          <p:cNvSpPr txBox="1"/>
          <p:nvPr/>
        </p:nvSpPr>
        <p:spPr>
          <a:xfrm>
            <a:off x="665746" y="1090862"/>
            <a:ext cx="84140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solidFill>
                  <a:srgbClr val="FF3300"/>
                </a:solidFill>
                <a:latin typeface="+mj-lt"/>
                <a:ea typeface="+mj-ea"/>
                <a:cs typeface="+mj-cs"/>
              </a:rPr>
              <a:t>Chancen und Risiken Direktvertrieb gegen Agenturvertrieb</a:t>
            </a:r>
          </a:p>
        </p:txBody>
      </p:sp>
      <p:graphicFrame>
        <p:nvGraphicFramePr>
          <p:cNvPr id="10" name="Tabelle 9">
            <a:extLst>
              <a:ext uri="{FF2B5EF4-FFF2-40B4-BE49-F238E27FC236}">
                <a16:creationId xmlns:a16="http://schemas.microsoft.com/office/drawing/2014/main" id="{3B252D20-5E14-4C53-0624-63D3868CC9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167006"/>
              </p:ext>
            </p:extLst>
          </p:nvPr>
        </p:nvGraphicFramePr>
        <p:xfrm>
          <a:off x="770022" y="2077453"/>
          <a:ext cx="8620722" cy="3962647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804508">
                  <a:extLst>
                    <a:ext uri="{9D8B030D-6E8A-4147-A177-3AD203B41FA5}">
                      <a16:colId xmlns:a16="http://schemas.microsoft.com/office/drawing/2014/main" val="4250987213"/>
                    </a:ext>
                  </a:extLst>
                </a:gridCol>
                <a:gridCol w="3224691">
                  <a:extLst>
                    <a:ext uri="{9D8B030D-6E8A-4147-A177-3AD203B41FA5}">
                      <a16:colId xmlns:a16="http://schemas.microsoft.com/office/drawing/2014/main" val="1261960935"/>
                    </a:ext>
                  </a:extLst>
                </a:gridCol>
                <a:gridCol w="3591523">
                  <a:extLst>
                    <a:ext uri="{9D8B030D-6E8A-4147-A177-3AD203B41FA5}">
                      <a16:colId xmlns:a16="http://schemas.microsoft.com/office/drawing/2014/main" val="213957237"/>
                    </a:ext>
                  </a:extLst>
                </a:gridCol>
              </a:tblGrid>
              <a:tr h="661796">
                <a:tc>
                  <a:txBody>
                    <a:bodyPr/>
                    <a:lstStyle/>
                    <a:p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>
                          <a:solidFill>
                            <a:schemeClr val="bg1"/>
                          </a:solidFill>
                        </a:rPr>
                        <a:t>Direktvertrieb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>
                          <a:solidFill>
                            <a:schemeClr val="bg1"/>
                          </a:solidFill>
                        </a:rPr>
                        <a:t>Agenturvertrieb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1606809"/>
                  </a:ext>
                </a:extLst>
              </a:tr>
              <a:tr h="1535972">
                <a:tc>
                  <a:txBody>
                    <a:bodyPr/>
                    <a:lstStyle/>
                    <a:p>
                      <a:r>
                        <a:rPr lang="de-DE" b="1" dirty="0">
                          <a:solidFill>
                            <a:schemeClr val="bg1"/>
                          </a:solidFill>
                        </a:rPr>
                        <a:t>Chancen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600" dirty="0"/>
                        <a:t>Erweiterung des Kundenprofils Unkomplizierte Tarifanpassung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600" dirty="0"/>
                        <a:t>Keine Maklerprovision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600" dirty="0"/>
                        <a:t>Effiziente, günstige Prozesse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600" dirty="0"/>
                        <a:t>Zielgruppengerechtes Online-Marketing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600" dirty="0"/>
                        <a:t>Etabliertes Netzwerk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600" dirty="0"/>
                        <a:t>Loyale Kundenbasis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600" dirty="0"/>
                        <a:t>Direkte Präsentation des Tarifumfangs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196082"/>
                  </a:ext>
                </a:extLst>
              </a:tr>
              <a:tr h="1746371">
                <a:tc>
                  <a:txBody>
                    <a:bodyPr/>
                    <a:lstStyle/>
                    <a:p>
                      <a:r>
                        <a:rPr lang="de-DE" b="1" dirty="0">
                          <a:solidFill>
                            <a:schemeClr val="bg1"/>
                          </a:solidFill>
                        </a:rPr>
                        <a:t>Risiken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600" dirty="0"/>
                        <a:t>Wartungsintensive Onlinepräsenz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600" dirty="0"/>
                        <a:t>Starker Preiskampf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600" dirty="0"/>
                        <a:t>Anderes Kundenprofil (wechselwillig, schlechte SF-Klasse, viele junge Fahrer)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600" dirty="0"/>
                        <a:t>Große Abhängigkeit von Maklern und deren Verkaufstalent/Professionalität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600" dirty="0"/>
                        <a:t>Altmodische Abschlussmethode, Zukunftsfähigkeit kritisch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600" dirty="0"/>
                        <a:t>Ortsabhängigkeit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90346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0803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3312CC3-99B5-13B6-286B-414D6A9DA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2F0CE-1E5E-45FD-8391-D209CE27020D}" type="datetime1">
              <a:rPr lang="de-DE" smtClean="0"/>
              <a:t>28.01.2024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86ADBB7-5431-7867-F175-09FFEEB78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Tim Vieth - Data challenge AXA</a:t>
            </a:r>
            <a:endParaRPr lang="de-DE" dirty="0"/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72A2ADDB-B803-CD3C-303B-38B88F87BE8A}"/>
              </a:ext>
            </a:extLst>
          </p:cNvPr>
          <p:cNvSpPr txBox="1">
            <a:spLocks/>
          </p:cNvSpPr>
          <p:nvPr/>
        </p:nvSpPr>
        <p:spPr>
          <a:xfrm>
            <a:off x="557463" y="16459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>
                <a:solidFill>
                  <a:schemeClr val="accent1"/>
                </a:solidFill>
              </a:rPr>
              <a:t>Teil 2  - Tarifkalkulation / Produktentwicklung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04A0738D-F46E-C0F7-7658-FF5B0E1F4A1E}"/>
              </a:ext>
            </a:extLst>
          </p:cNvPr>
          <p:cNvSpPr txBox="1"/>
          <p:nvPr/>
        </p:nvSpPr>
        <p:spPr>
          <a:xfrm>
            <a:off x="665746" y="1090862"/>
            <a:ext cx="84140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solidFill>
                  <a:srgbClr val="FF3300"/>
                </a:solidFill>
                <a:latin typeface="+mj-lt"/>
                <a:ea typeface="+mj-ea"/>
                <a:cs typeface="+mj-cs"/>
              </a:rPr>
              <a:t>Preisdifferenzierung Direktmarkt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5182AF4-5264-4317-656B-B3515E379B41}"/>
              </a:ext>
            </a:extLst>
          </p:cNvPr>
          <p:cNvSpPr txBox="1">
            <a:spLocks/>
          </p:cNvSpPr>
          <p:nvPr/>
        </p:nvSpPr>
        <p:spPr>
          <a:xfrm>
            <a:off x="6083968" y="1745414"/>
            <a:ext cx="475247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sz="2400" dirty="0"/>
          </a:p>
          <a:p>
            <a:endParaRPr lang="de-DE" sz="2400" dirty="0"/>
          </a:p>
          <a:p>
            <a:endParaRPr lang="de-DE" sz="2400" dirty="0"/>
          </a:p>
          <a:p>
            <a:pPr marL="0" indent="0">
              <a:buFont typeface="Arial" panose="020B0604020202020204" pitchFamily="34" charset="0"/>
              <a:buNone/>
            </a:pPr>
            <a:endParaRPr lang="de-DE" sz="2400" dirty="0"/>
          </a:p>
        </p:txBody>
      </p:sp>
      <p:graphicFrame>
        <p:nvGraphicFramePr>
          <p:cNvPr id="8" name="Tabelle 7">
            <a:extLst>
              <a:ext uri="{FF2B5EF4-FFF2-40B4-BE49-F238E27FC236}">
                <a16:creationId xmlns:a16="http://schemas.microsoft.com/office/drawing/2014/main" id="{AAB70834-880F-66AB-9D6A-087007D7D8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1436678"/>
              </p:ext>
            </p:extLst>
          </p:nvPr>
        </p:nvGraphicFramePr>
        <p:xfrm>
          <a:off x="753979" y="1898760"/>
          <a:ext cx="4772526" cy="411133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772526">
                  <a:extLst>
                    <a:ext uri="{9D8B030D-6E8A-4147-A177-3AD203B41FA5}">
                      <a16:colId xmlns:a16="http://schemas.microsoft.com/office/drawing/2014/main" val="4243238629"/>
                    </a:ext>
                  </a:extLst>
                </a:gridCol>
              </a:tblGrid>
              <a:tr h="11061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b="1" dirty="0"/>
                        <a:t>Einführung von niedrigeren Beiträgen im Direktgeschäft bei angepasstem Leistungsumfang</a:t>
                      </a:r>
                    </a:p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6229202"/>
                  </a:ext>
                </a:extLst>
              </a:tr>
              <a:tr h="2922615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de-DE" sz="1800" i="1" dirty="0"/>
                        <a:t>Begründung</a:t>
                      </a:r>
                      <a:r>
                        <a:rPr lang="de-DE" sz="1800" dirty="0"/>
                        <a:t>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800" dirty="0"/>
                        <a:t>Etablierung am Markt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800" dirty="0"/>
                        <a:t>Harter Preiskampf im Direktgeschäft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800" dirty="0"/>
                        <a:t>Geringere VK und SRK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800" dirty="0"/>
                        <a:t>Entfallen von Provisionskosten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800" dirty="0"/>
                        <a:t>Erschließung eines neuen Kundenprofils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800" b="0" i="0" dirty="0">
                          <a:solidFill>
                            <a:schemeClr val="tx1"/>
                          </a:solidFill>
                        </a:rPr>
                        <a:t>Zielgruppengerechtes Onlinemarketing möglich (</a:t>
                      </a:r>
                      <a:r>
                        <a:rPr lang="de-DE" sz="1800" b="0" i="0" dirty="0" err="1">
                          <a:solidFill>
                            <a:schemeClr val="tx1"/>
                          </a:solidFill>
                        </a:rPr>
                        <a:t>Social</a:t>
                      </a:r>
                      <a:r>
                        <a:rPr lang="de-DE" sz="1800" b="0" i="0" dirty="0">
                          <a:solidFill>
                            <a:schemeClr val="tx1"/>
                          </a:solidFill>
                        </a:rPr>
                        <a:t> Media, Influencer)</a:t>
                      </a:r>
                    </a:p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1302916"/>
                  </a:ext>
                </a:extLst>
              </a:tr>
            </a:tbl>
          </a:graphicData>
        </a:graphic>
      </p:graphicFrame>
      <p:graphicFrame>
        <p:nvGraphicFramePr>
          <p:cNvPr id="12" name="Tabelle 11">
            <a:extLst>
              <a:ext uri="{FF2B5EF4-FFF2-40B4-BE49-F238E27FC236}">
                <a16:creationId xmlns:a16="http://schemas.microsoft.com/office/drawing/2014/main" id="{E52F34A6-7ADA-1F47-23B8-4FF1707C57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331794"/>
              </p:ext>
            </p:extLst>
          </p:nvPr>
        </p:nvGraphicFramePr>
        <p:xfrm>
          <a:off x="5882104" y="1898761"/>
          <a:ext cx="4874128" cy="412104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874128">
                  <a:extLst>
                    <a:ext uri="{9D8B030D-6E8A-4147-A177-3AD203B41FA5}">
                      <a16:colId xmlns:a16="http://schemas.microsoft.com/office/drawing/2014/main" val="4243238629"/>
                    </a:ext>
                  </a:extLst>
                </a:gridCol>
              </a:tblGrid>
              <a:tr h="11855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/>
                        <a:t>Maßnahmen zur Sicherstellung eines langfristig rentablem Kundenportfolios</a:t>
                      </a:r>
                    </a:p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6229202"/>
                  </a:ext>
                </a:extLst>
              </a:tr>
              <a:tr h="2935517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dirty="0"/>
                        <a:t>Stärkere Kundenselektion (Risikokunden von Online-Geschäft ausschließen)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dirty="0"/>
                        <a:t>Begrenzung der Leistungen im Onlinetarif, um Preissenkung entgegenzuwirken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dirty="0"/>
                        <a:t>Auslagerung Premiumtarif in klassischen Vertrieb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13029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0761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B12114-93CC-DA47-95DB-D21D0ECD70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6575" y="573903"/>
            <a:ext cx="6198054" cy="3381240"/>
          </a:xfrm>
        </p:spPr>
        <p:txBody>
          <a:bodyPr anchor="b">
            <a:normAutofit/>
          </a:bodyPr>
          <a:lstStyle/>
          <a:p>
            <a:pPr algn="l"/>
            <a:r>
              <a:rPr lang="de-DE" sz="9600" dirty="0"/>
              <a:t>Vielen Dank!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0BED8FE-54EE-0750-6EF7-A01B66409E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1719" y="4188207"/>
            <a:ext cx="5925987" cy="1312657"/>
          </a:xfrm>
        </p:spPr>
        <p:txBody>
          <a:bodyPr anchor="t">
            <a:normAutofit/>
          </a:bodyPr>
          <a:lstStyle/>
          <a:p>
            <a:pPr algn="l"/>
            <a:r>
              <a:rPr lang="de-DE" dirty="0"/>
              <a:t>Tim Vieth, 29.01.2024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5D1856BD-7EE2-0905-08A0-42197535A1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0571" y="2788176"/>
            <a:ext cx="4856964" cy="3193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8259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405</Words>
  <Application>Microsoft Office PowerPoint</Application>
  <PresentationFormat>Breitbild</PresentationFormat>
  <Paragraphs>109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</vt:lpstr>
      <vt:lpstr>Data challenge</vt:lpstr>
      <vt:lpstr>Agenda</vt:lpstr>
      <vt:lpstr>Teil 1 – Modellierung</vt:lpstr>
      <vt:lpstr>PowerPoint-Präsentation</vt:lpstr>
      <vt:lpstr>PowerPoint-Präsentation</vt:lpstr>
      <vt:lpstr>PowerPoint-Präsentation</vt:lpstr>
      <vt:lpstr>PowerPoint-Präsentation</vt:lpstr>
      <vt:lpstr>Vielen Dank!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challenge</dc:title>
  <dc:creator>Tim Vieth</dc:creator>
  <cp:lastModifiedBy>Tim Vieth</cp:lastModifiedBy>
  <cp:revision>4</cp:revision>
  <dcterms:created xsi:type="dcterms:W3CDTF">2024-01-26T15:42:46Z</dcterms:created>
  <dcterms:modified xsi:type="dcterms:W3CDTF">2024-01-28T16:39:10Z</dcterms:modified>
</cp:coreProperties>
</file>