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A04C6-D284-40FE-9622-149AC5AFFF1F}" v="2036" dt="2023-07-20T07:05:12.569"/>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popular-languag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Coder Job Count by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'[job-postings.xlsx]Sheet'!$A$1:$A$5</c:f>
              <c:strCache>
                <c:ptCount val="5"/>
                <c:pt idx="0">
                  <c:v>Washington DC</c:v>
                </c:pt>
                <c:pt idx="1">
                  <c:v>Seattle</c:v>
                </c:pt>
                <c:pt idx="2">
                  <c:v>New York</c:v>
                </c:pt>
                <c:pt idx="3">
                  <c:v>Los Angeles</c:v>
                </c:pt>
                <c:pt idx="4">
                  <c:v>San Francisco</c:v>
                </c:pt>
              </c:strCache>
            </c:strRef>
          </c:cat>
          <c:val>
            <c:numRef>
              <c:f>'[job-postings.xlsx]Sheet'!$B$1:$B$5</c:f>
              <c:numCache>
                <c:formatCode>General</c:formatCode>
                <c:ptCount val="5"/>
                <c:pt idx="0">
                  <c:v>5316</c:v>
                </c:pt>
                <c:pt idx="1">
                  <c:v>3375</c:v>
                </c:pt>
                <c:pt idx="2">
                  <c:v>3226</c:v>
                </c:pt>
                <c:pt idx="3">
                  <c:v>640</c:v>
                </c:pt>
                <c:pt idx="4">
                  <c:v>435</c:v>
                </c:pt>
              </c:numCache>
            </c:numRef>
          </c:val>
          <c:extLst>
            <c:ext xmlns:c16="http://schemas.microsoft.com/office/drawing/2014/chart" uri="{C3380CC4-5D6E-409C-BE32-E72D297353CC}">
              <c16:uniqueId val="{00000000-13AA-4C52-B576-25A0DA20FA83}"/>
            </c:ext>
          </c:extLst>
        </c:ser>
        <c:dLbls>
          <c:showLegendKey val="0"/>
          <c:showVal val="0"/>
          <c:showCatName val="0"/>
          <c:showSerName val="0"/>
          <c:showPercent val="0"/>
          <c:showBubbleSize val="0"/>
        </c:dLbls>
        <c:gapWidth val="182"/>
        <c:axId val="1290932487"/>
        <c:axId val="1290950247"/>
      </c:barChart>
      <c:catAx>
        <c:axId val="12909324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950247"/>
        <c:crosses val="autoZero"/>
        <c:auto val="1"/>
        <c:lblAlgn val="ctr"/>
        <c:lblOffset val="100"/>
        <c:noMultiLvlLbl val="0"/>
      </c:catAx>
      <c:valAx>
        <c:axId val="12909502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9324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'[popular-languages.xlsx]in'!$B$1</c:f>
              <c:strCache>
                <c:ptCount val="1"/>
                <c:pt idx="0">
                  <c:v>Average Annual Salary</c:v>
                </c:pt>
              </c:strCache>
            </c:strRef>
          </c:tx>
          <c:spPr>
            <a:solidFill>
              <a:schemeClr val="accent1"/>
            </a:solidFill>
            <a:ln>
              <a:noFill/>
            </a:ln>
            <a:effectLst/>
          </c:spPr>
          <c:invertIfNegative val="0"/>
          <c:cat>
            <c:strRef>
              <c:f>'[popular-languages.xlsx]in'!$A$2:$A$11</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'[popular-languages.xlsx]in'!$B$2:$B$11</c:f>
              <c:numCache>
                <c:formatCode>"$"#,##0_);[Red]\("$"#,##0\)</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DD06-4ED4-B818-FD9C51E51C3A}"/>
            </c:ext>
          </c:extLst>
        </c:ser>
        <c:dLbls>
          <c:showLegendKey val="0"/>
          <c:showVal val="0"/>
          <c:showCatName val="0"/>
          <c:showSerName val="0"/>
          <c:showPercent val="0"/>
          <c:showBubbleSize val="0"/>
        </c:dLbls>
        <c:gapWidth val="182"/>
        <c:axId val="1220321592"/>
        <c:axId val="1220311992"/>
      </c:barChart>
      <c:catAx>
        <c:axId val="1220321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0311992"/>
        <c:crosses val="autoZero"/>
        <c:auto val="1"/>
        <c:lblAlgn val="ctr"/>
        <c:lblOffset val="100"/>
        <c:noMultiLvlLbl val="0"/>
      </c:catAx>
      <c:valAx>
        <c:axId val="1220311992"/>
        <c:scaling>
          <c:orientation val="minMax"/>
        </c:scaling>
        <c:delete val="0"/>
        <c:axPos val="b"/>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0321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2900302" cy="1780646"/>
          </a:xfrm>
        </p:spPr>
        <p:txBody>
          <a:bodyPr anchor="ctr">
            <a:normAutofit fontScale="90000"/>
          </a:bodyPr>
          <a:lstStyle/>
          <a:p>
            <a:r>
              <a:rPr lang="en-US" dirty="0">
                <a:solidFill>
                  <a:srgbClr val="0E659B"/>
                </a:solidFill>
                <a:latin typeface="IBM Plex Mono SemiBold"/>
              </a:rPr>
              <a:t>An Analysis of Computer Coding Job Trends</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946423"/>
            <a:ext cx="5181600" cy="1230540"/>
          </a:xfrm>
        </p:spPr>
        <p:txBody>
          <a:bodyPr vert="horz" lIns="91440" tIns="45720" rIns="91440" bIns="45720" rtlCol="0" anchor="t">
            <a:normAutofit/>
          </a:bodyPr>
          <a:lstStyle/>
          <a:p>
            <a:pPr marL="0" indent="0">
              <a:buNone/>
            </a:pPr>
            <a:r>
              <a:rPr lang="en-US" sz="1400" dirty="0">
                <a:latin typeface="IBM Plex Mono Text"/>
              </a:rPr>
              <a:t>Timothy Wanless</a:t>
            </a:r>
            <a:endParaRPr lang="en-US" sz="1400"/>
          </a:p>
          <a:p>
            <a:pPr marL="0" indent="0">
              <a:buNone/>
            </a:pPr>
            <a:r>
              <a:rPr lang="en-US" sz="1400" dirty="0">
                <a:latin typeface="IBM Plex Mono Text"/>
              </a:rPr>
              <a:t>7/17/2023</a:t>
            </a:r>
            <a:endParaRPr lang="en-US" sz="1400"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dirty="0"/>
          </a:p>
          <a:p>
            <a:r>
              <a:rPr lang="en-US" dirty="0">
                <a:latin typeface="IBM Plex Mono Text"/>
              </a:rPr>
              <a:t>MySQL is believed to drop from #1 to #4 in the future by coders</a:t>
            </a:r>
            <a:endParaRPr lang="en-US" dirty="0"/>
          </a:p>
          <a:p>
            <a:r>
              <a:rPr lang="en-US" dirty="0">
                <a:latin typeface="IBM Plex Mono Text"/>
              </a:rPr>
              <a:t>PostgreSQL and MongoDB are believed to become increasingly popular databases.</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t>Implications</a:t>
            </a:r>
          </a:p>
          <a:p>
            <a:pPr marL="0" indent="0">
              <a:buNone/>
            </a:pPr>
            <a:endParaRPr lang="en-US" dirty="0"/>
          </a:p>
          <a:p>
            <a:r>
              <a:rPr lang="en-US" dirty="0">
                <a:latin typeface="IBM Plex Mono Text"/>
              </a:rPr>
              <a:t>MySQL has features that cause coders to believe it will be irrelevant in the future.</a:t>
            </a:r>
            <a:endParaRPr lang="en-US" dirty="0"/>
          </a:p>
          <a:p>
            <a:r>
              <a:rPr lang="en-US" dirty="0">
                <a:latin typeface="IBM Plex Mono Text"/>
              </a:rPr>
              <a:t>PostgreSQL and MongoDB have features that cause coders to believe they will be relevant in the future.</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607627"/>
            <a:ext cx="7068725" cy="4103822"/>
          </a:xfrm>
        </p:spPr>
        <p:txBody>
          <a:bodyPr vert="horz" lIns="91440" tIns="45720" rIns="91440" bIns="45720" rtlCol="0" anchor="t">
            <a:normAutofit/>
          </a:bodyPr>
          <a:lstStyle/>
          <a:p>
            <a:pPr marL="0" indent="0">
              <a:buNone/>
            </a:pPr>
            <a:r>
              <a:rPr lang="en-US" sz="2200" dirty="0">
                <a:latin typeface="IBM Plex Mono Text"/>
              </a:rPr>
              <a:t>Below is a link to the active dashboard that goes over coding language trends and statistics.</a:t>
            </a:r>
          </a:p>
          <a:p>
            <a:pPr marL="0" indent="0">
              <a:buNone/>
            </a:pPr>
            <a:endParaRPr lang="en-US" sz="2200" dirty="0">
              <a:latin typeface="IBM Plex Mono Text"/>
            </a:endParaRPr>
          </a:p>
          <a:p>
            <a:pPr marL="0" indent="0">
              <a:buNone/>
            </a:pPr>
            <a:endParaRPr lang="en-US" sz="2200" dirty="0">
              <a:latin typeface="IBM Plex Mono Text"/>
            </a:endParaRPr>
          </a:p>
          <a:p>
            <a:pPr marL="0" indent="0">
              <a:buNone/>
            </a:pPr>
            <a:r>
              <a:rPr lang="en-US" sz="2200" dirty="0">
                <a:latin typeface="IBM Plex Mono Text"/>
              </a:rPr>
              <a:t>https://us1.ca.analytics.ibm.com/bi/?perspective=dashboard&amp;pathRef=.my_folders%2FIBM_DA_Dashboard&amp;action=view&amp;mode=dashboard&amp;subView=model0000018961ab0eba_00000000</a:t>
            </a:r>
            <a:endParaRPr lang="en-US">
              <a:latin typeface="IBM Plex Mono Text"/>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Current Technology Trends Dashboard</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3" name="Picture 3" descr="A screenshot of a graph&#10;&#10;Description automatically generated">
            <a:extLst>
              <a:ext uri="{FF2B5EF4-FFF2-40B4-BE49-F238E27FC236}">
                <a16:creationId xmlns:a16="http://schemas.microsoft.com/office/drawing/2014/main" id="{4AD758D4-0BE9-3A45-3C5B-3FCDABF311B5}"/>
              </a:ext>
            </a:extLst>
          </p:cNvPr>
          <p:cNvPicPr>
            <a:picLocks noChangeAspect="1"/>
          </p:cNvPicPr>
          <p:nvPr/>
        </p:nvPicPr>
        <p:blipFill>
          <a:blip r:embed="rId2"/>
          <a:stretch>
            <a:fillRect/>
          </a:stretch>
        </p:blipFill>
        <p:spPr>
          <a:xfrm>
            <a:off x="1761068" y="1370687"/>
            <a:ext cx="8659282" cy="4995044"/>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Future Technology Trends Dashboard</a:t>
            </a:r>
            <a:endParaRPr lang="en-US" sz="36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p:txBody>
      </p:sp>
      <p:pic>
        <p:nvPicPr>
          <p:cNvPr id="3" name="Picture 3" descr="A screenshot of a graph&#10;&#10;Description automatically generated">
            <a:extLst>
              <a:ext uri="{FF2B5EF4-FFF2-40B4-BE49-F238E27FC236}">
                <a16:creationId xmlns:a16="http://schemas.microsoft.com/office/drawing/2014/main" id="{74F40372-4AA5-0934-7BB8-0A8AA9A1FDE0}"/>
              </a:ext>
            </a:extLst>
          </p:cNvPr>
          <p:cNvPicPr>
            <a:picLocks noChangeAspect="1"/>
          </p:cNvPicPr>
          <p:nvPr/>
        </p:nvPicPr>
        <p:blipFill>
          <a:blip r:embed="rId2"/>
          <a:stretch>
            <a:fillRect/>
          </a:stretch>
        </p:blipFill>
        <p:spPr>
          <a:xfrm>
            <a:off x="1803400" y="1387098"/>
            <a:ext cx="8574616" cy="496222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Demographics Dashboard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3" name="Picture 3" descr="A screenshot of a graph and a map&#10;&#10;Description automatically generated">
            <a:extLst>
              <a:ext uri="{FF2B5EF4-FFF2-40B4-BE49-F238E27FC236}">
                <a16:creationId xmlns:a16="http://schemas.microsoft.com/office/drawing/2014/main" id="{431E3CF9-1F17-A7E4-1669-107E699211D0}"/>
              </a:ext>
            </a:extLst>
          </p:cNvPr>
          <p:cNvPicPr>
            <a:picLocks noChangeAspect="1"/>
          </p:cNvPicPr>
          <p:nvPr/>
        </p:nvPicPr>
        <p:blipFill>
          <a:blip r:embed="rId2"/>
          <a:stretch>
            <a:fillRect/>
          </a:stretch>
        </p:blipFill>
        <p:spPr>
          <a:xfrm>
            <a:off x="1919816" y="1341878"/>
            <a:ext cx="8341783" cy="488332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US" dirty="0">
                <a:latin typeface="IBM Plex Mono Text"/>
              </a:rPr>
              <a:t>What does the future hold?</a:t>
            </a:r>
            <a:endParaRPr lang="en-US" dirty="0"/>
          </a:p>
          <a:p>
            <a:pPr lvl="1"/>
            <a:r>
              <a:rPr lang="en-US">
                <a:latin typeface="IBM Plex Mono Text"/>
              </a:rPr>
              <a:t>Coding Languages</a:t>
            </a:r>
          </a:p>
          <a:p>
            <a:pPr lvl="1"/>
            <a:r>
              <a:rPr lang="en-US" dirty="0">
                <a:latin typeface="IBM Plex Mono Text"/>
              </a:rPr>
              <a:t>Databases</a:t>
            </a:r>
          </a:p>
          <a:p>
            <a:pPr lvl="1"/>
            <a:r>
              <a:rPr lang="en-US" dirty="0">
                <a:latin typeface="IBM Plex Mono Text"/>
              </a:rPr>
              <a:t>Platforms</a:t>
            </a:r>
          </a:p>
          <a:p>
            <a:pPr lvl="1"/>
            <a:r>
              <a:rPr lang="en-US" dirty="0">
                <a:latin typeface="IBM Plex Mono Text"/>
              </a:rPr>
              <a:t>Coder Demographics</a:t>
            </a:r>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lnSpcReduction="10000"/>
          </a:bodyPr>
          <a:lstStyle/>
          <a:p>
            <a:pPr marL="0" indent="0">
              <a:buNone/>
            </a:pPr>
            <a:r>
              <a:rPr lang="en-US" dirty="0">
                <a:latin typeface="IBM Plex Mono Text"/>
              </a:rPr>
              <a:t>Findings</a:t>
            </a:r>
          </a:p>
          <a:p>
            <a:r>
              <a:rPr lang="en-US" dirty="0">
                <a:latin typeface="IBM Plex Mono Text"/>
              </a:rPr>
              <a:t>The Average coder is a man with a bachelor's degree in their 20s.</a:t>
            </a:r>
          </a:p>
          <a:p>
            <a:r>
              <a:rPr lang="en-US" dirty="0">
                <a:latin typeface="IBM Plex Mono Text"/>
              </a:rPr>
              <a:t>PostgreSQL and MongoDB are potential future database technologies</a:t>
            </a:r>
            <a:endParaRPr lang="en-US"/>
          </a:p>
          <a:p>
            <a:r>
              <a:rPr lang="en-US" dirty="0">
                <a:latin typeface="IBM Plex Mono Text"/>
              </a:rPr>
              <a:t>Python and Typescript are believed to grow and </a:t>
            </a:r>
            <a:r>
              <a:rPr lang="en-US" err="1">
                <a:latin typeface="IBM Plex Mono Text"/>
              </a:rPr>
              <a:t>Javascript</a:t>
            </a:r>
            <a:r>
              <a:rPr lang="en-US" dirty="0">
                <a:latin typeface="IBM Plex Mono Text"/>
              </a:rPr>
              <a:t> and HTML are believed to remain the most popular coding languages</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dirty="0">
                <a:latin typeface="IBM Plex Mono Text"/>
              </a:rPr>
              <a:t>Implications</a:t>
            </a:r>
          </a:p>
          <a:p>
            <a:r>
              <a:rPr lang="en-US" dirty="0">
                <a:latin typeface="IBM Plex Mono Text"/>
              </a:rPr>
              <a:t>This could be a useful stat in determining recruitment and implications in the hiring process.</a:t>
            </a:r>
            <a:endParaRPr lang="en-US" dirty="0"/>
          </a:p>
          <a:p>
            <a:r>
              <a:rPr lang="en-US" dirty="0">
                <a:latin typeface="IBM Plex Mono Text"/>
              </a:rPr>
              <a:t>Investment in training and infrastructure using PostgreSQL and MongoDB could be useful.</a:t>
            </a:r>
            <a:endParaRPr lang="en-US" dirty="0"/>
          </a:p>
          <a:p>
            <a:r>
              <a:rPr lang="en-US" dirty="0">
                <a:latin typeface="IBM Plex Mono Text"/>
              </a:rPr>
              <a:t>Training and coders in these languages are believed to remain relevant into the future.</a:t>
            </a:r>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dirty="0">
                <a:latin typeface="IBM Plex Mono Text"/>
              </a:rPr>
              <a:t>It is useful to look at the current demographics to predict future job candidates</a:t>
            </a:r>
          </a:p>
          <a:p>
            <a:r>
              <a:rPr lang="en-US" dirty="0">
                <a:latin typeface="IBM Plex Mono Text"/>
              </a:rPr>
              <a:t>Certain coding languages (Python &amp; Typescript) and databases(MongoDB and PostgreSQL) have useful features that coders believe will have relevance moving into the future. It may inspire future investment.</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46791"/>
            <a:ext cx="6809509" cy="1589089"/>
          </a:xfrm>
        </p:spPr>
        <p:txBody>
          <a:bodyPr vert="horz" lIns="91440" tIns="45720" rIns="91440" bIns="45720" rtlCol="0" anchor="t">
            <a:normAutofit/>
          </a:bodyPr>
          <a:lstStyle/>
          <a:p>
            <a:pPr marL="0" indent="0">
              <a:buNone/>
            </a:pPr>
            <a:r>
              <a:rPr lang="en-US" dirty="0" err="1">
                <a:latin typeface="IBM Plex Mono Text"/>
              </a:rPr>
              <a:t>Github</a:t>
            </a:r>
            <a:r>
              <a:rPr lang="en-US" dirty="0">
                <a:latin typeface="IBM Plex Mono Text"/>
              </a:rPr>
              <a:t>:</a:t>
            </a:r>
            <a:endParaRPr lang="en-US" dirty="0"/>
          </a:p>
          <a:p>
            <a:pPr marL="0" indent="0">
              <a:buNone/>
            </a:pPr>
            <a:r>
              <a:rPr lang="en-US" dirty="0">
                <a:latin typeface="IBM Plex Mono Text"/>
              </a:rPr>
              <a:t>https://github.com/TimWanless/DataAnalysisCapstone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4" name="Chart 3">
            <a:extLst>
              <a:ext uri="{FF2B5EF4-FFF2-40B4-BE49-F238E27FC236}">
                <a16:creationId xmlns:a16="http://schemas.microsoft.com/office/drawing/2014/main" id="{CE3AFB67-1BF4-FF5C-F8DC-C03B17713C48}"/>
              </a:ext>
            </a:extLst>
          </p:cNvPr>
          <p:cNvGraphicFramePr>
            <a:graphicFrameLocks/>
          </p:cNvGraphicFramePr>
          <p:nvPr>
            <p:extLst>
              <p:ext uri="{D42A27DB-BD31-4B8C-83A1-F6EECF244321}">
                <p14:modId xmlns:p14="http://schemas.microsoft.com/office/powerpoint/2010/main" val="1414756990"/>
              </p:ext>
            </p:extLst>
          </p:nvPr>
        </p:nvGraphicFramePr>
        <p:xfrm>
          <a:off x="1824038" y="1476375"/>
          <a:ext cx="7369968" cy="4231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4" name="Chart 3">
            <a:extLst>
              <a:ext uri="{FF2B5EF4-FFF2-40B4-BE49-F238E27FC236}">
                <a16:creationId xmlns:a16="http://schemas.microsoft.com/office/drawing/2014/main" id="{D887D8DB-9EA7-E121-8F1C-2FEA98086C05}"/>
              </a:ext>
            </a:extLst>
          </p:cNvPr>
          <p:cNvGraphicFramePr>
            <a:graphicFrameLocks/>
          </p:cNvGraphicFramePr>
          <p:nvPr>
            <p:extLst>
              <p:ext uri="{D42A27DB-BD31-4B8C-83A1-F6EECF244321}">
                <p14:modId xmlns:p14="http://schemas.microsoft.com/office/powerpoint/2010/main" val="1033032805"/>
              </p:ext>
            </p:extLst>
          </p:nvPr>
        </p:nvGraphicFramePr>
        <p:xfrm>
          <a:off x="547688" y="1595438"/>
          <a:ext cx="10120312" cy="4576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1872531"/>
          </a:xfrm>
        </p:spPr>
        <p:txBody>
          <a:bodyPr vert="horz" lIns="91440" tIns="45720" rIns="91440" bIns="45720" rtlCol="0" anchor="t">
            <a:normAutofit/>
          </a:bodyPr>
          <a:lstStyle/>
          <a:p>
            <a:r>
              <a:rPr lang="en-US" sz="2200" dirty="0">
                <a:latin typeface="IBM Plex Mono Text"/>
              </a:rPr>
              <a:t>This report looks at computer coding job trends using an API and </a:t>
            </a:r>
            <a:r>
              <a:rPr lang="en-US" sz="2200" dirty="0" err="1">
                <a:latin typeface="IBM Plex Mono Text"/>
              </a:rPr>
              <a:t>Webscraping</a:t>
            </a:r>
            <a:r>
              <a:rPr lang="en-US" sz="2200" dirty="0">
                <a:latin typeface="IBM Plex Mono Text"/>
              </a:rPr>
              <a:t> to acquire data acquired from a survey of coders and their payment info and trends in computer coding. The data was cleaned, analyzed, and visualized to find trends.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3861975" cy="37692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Data was gathered from a variety of different coders and their information. By analyzing the data, it will be possible to gain insights into the demographics of coders and their perceptions of current and future technologies in order to predict the usefulness of languages, platforms and </a:t>
            </a:r>
            <a:r>
              <a:rPr lang="en-US" sz="2200" dirty="0" err="1">
                <a:latin typeface="IBM Plex Mono Text"/>
              </a:rPr>
              <a:t>webframes</a:t>
            </a:r>
            <a:r>
              <a:rPr lang="en-US" sz="2200" dirty="0">
                <a:latin typeface="IBM Plex Mono Text"/>
              </a:rPr>
              <a:t>.</a:t>
            </a:r>
            <a:endParaRPr lang="en-US" sz="2200" dirty="0"/>
          </a:p>
          <a:p>
            <a:pPr marL="0" indent="0">
              <a:buNone/>
            </a:pPr>
            <a:endParaRPr lang="en-US" sz="2200" dirty="0">
              <a:latin typeface="IBM Plex Mono Text"/>
            </a:endParaRPr>
          </a:p>
        </p:txBody>
      </p:sp>
      <p:pic>
        <p:nvPicPr>
          <p:cNvPr id="3" name="Picture 5" descr="A screenshot of a computer code&#10;&#10;Description automatically generated">
            <a:extLst>
              <a:ext uri="{FF2B5EF4-FFF2-40B4-BE49-F238E27FC236}">
                <a16:creationId xmlns:a16="http://schemas.microsoft.com/office/drawing/2014/main" id="{5700A318-E0A6-FC91-8624-59D664FE18B6}"/>
              </a:ext>
            </a:extLst>
          </p:cNvPr>
          <p:cNvPicPr>
            <a:picLocks noChangeAspect="1"/>
          </p:cNvPicPr>
          <p:nvPr/>
        </p:nvPicPr>
        <p:blipFill>
          <a:blip r:embed="rId3"/>
          <a:stretch>
            <a:fillRect/>
          </a:stretch>
        </p:blipFill>
        <p:spPr>
          <a:xfrm>
            <a:off x="8407400" y="1838070"/>
            <a:ext cx="2743200" cy="1848359"/>
          </a:xfrm>
          <a:prstGeom prst="rect">
            <a:avLst/>
          </a:prstGeom>
        </p:spPr>
      </p:pic>
      <p:pic>
        <p:nvPicPr>
          <p:cNvPr id="6" name="Picture 6">
            <a:extLst>
              <a:ext uri="{FF2B5EF4-FFF2-40B4-BE49-F238E27FC236}">
                <a16:creationId xmlns:a16="http://schemas.microsoft.com/office/drawing/2014/main" id="{E4C6837E-0ADD-8584-5D79-62AC054BFE9D}"/>
              </a:ext>
            </a:extLst>
          </p:cNvPr>
          <p:cNvPicPr>
            <a:picLocks noChangeAspect="1"/>
          </p:cNvPicPr>
          <p:nvPr/>
        </p:nvPicPr>
        <p:blipFill>
          <a:blip r:embed="rId4"/>
          <a:stretch>
            <a:fillRect/>
          </a:stretch>
        </p:blipFill>
        <p:spPr>
          <a:xfrm>
            <a:off x="8447617" y="4285720"/>
            <a:ext cx="2705100" cy="466725"/>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2499255"/>
          </a:xfrm>
        </p:spPr>
        <p:txBody>
          <a:bodyPr vert="horz" lIns="91440" tIns="45720" rIns="91440" bIns="45720" rtlCol="0" anchor="t">
            <a:normAutofit/>
          </a:bodyPr>
          <a:lstStyle/>
          <a:p>
            <a:r>
              <a:rPr lang="en-US" sz="2200" dirty="0">
                <a:latin typeface="IBM Plex Mono Text"/>
              </a:rPr>
              <a:t>Data was gathered about computer coders and computing trends through an API and </a:t>
            </a:r>
            <a:r>
              <a:rPr lang="en-US" sz="2200" dirty="0" err="1">
                <a:latin typeface="IBM Plex Mono Text"/>
              </a:rPr>
              <a:t>Webscraping</a:t>
            </a:r>
            <a:endParaRPr lang="en-US" sz="2200" dirty="0" err="1"/>
          </a:p>
          <a:p>
            <a:r>
              <a:rPr lang="en-US" sz="2200" dirty="0">
                <a:latin typeface="IBM Plex Mono Text"/>
              </a:rPr>
              <a:t>The data was cleaned</a:t>
            </a:r>
          </a:p>
          <a:p>
            <a:r>
              <a:rPr lang="en-US" sz="2200" dirty="0">
                <a:latin typeface="IBM Plex Mono Text"/>
              </a:rPr>
              <a:t>The dataset was put through exploratory analytics</a:t>
            </a:r>
          </a:p>
          <a:p>
            <a:r>
              <a:rPr lang="en-US" sz="2200" dirty="0">
                <a:latin typeface="IBM Plex Mono Text"/>
              </a:rPr>
              <a:t>The data was visualized through a various use of graphs and dashboards</a:t>
            </a: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descr="A screenshot of a calculator&#10;&#10;Description automatically generated">
            <a:extLst>
              <a:ext uri="{FF2B5EF4-FFF2-40B4-BE49-F238E27FC236}">
                <a16:creationId xmlns:a16="http://schemas.microsoft.com/office/drawing/2014/main" id="{D40EE4E2-62DA-E241-6FA2-10F39FB1E8E5}"/>
              </a:ext>
            </a:extLst>
          </p:cNvPr>
          <p:cNvPicPr>
            <a:picLocks noChangeAspect="1"/>
          </p:cNvPicPr>
          <p:nvPr/>
        </p:nvPicPr>
        <p:blipFill>
          <a:blip r:embed="rId2"/>
          <a:stretch>
            <a:fillRect/>
          </a:stretch>
        </p:blipFill>
        <p:spPr>
          <a:xfrm>
            <a:off x="946150" y="4011191"/>
            <a:ext cx="5484283" cy="1777783"/>
          </a:xfrm>
          <a:prstGeom prst="rect">
            <a:avLst/>
          </a:prstGeom>
        </p:spPr>
      </p:pic>
      <p:sp>
        <p:nvSpPr>
          <p:cNvPr id="5" name="TextBox 4">
            <a:extLst>
              <a:ext uri="{FF2B5EF4-FFF2-40B4-BE49-F238E27FC236}">
                <a16:creationId xmlns:a16="http://schemas.microsoft.com/office/drawing/2014/main" id="{A957D2B3-DBFC-AFBD-9080-6DD4338FBA26}"/>
              </a:ext>
            </a:extLst>
          </p:cNvPr>
          <p:cNvSpPr txBox="1"/>
          <p:nvPr/>
        </p:nvSpPr>
        <p:spPr>
          <a:xfrm>
            <a:off x="886354" y="1441979"/>
            <a:ext cx="554302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There is a positive correlation between age and compensation and work week hours, and there is a negative correlation between age and coding review hours.</a:t>
            </a:r>
          </a:p>
          <a:p>
            <a:endParaRPr lang="en-US" dirty="0"/>
          </a:p>
          <a:p>
            <a:r>
              <a:rPr lang="en-US" dirty="0"/>
              <a:t>This infers that as people get older they become better paid and work more, but they review less as they become more competent.</a:t>
            </a:r>
          </a:p>
        </p:txBody>
      </p:sp>
      <p:pic>
        <p:nvPicPr>
          <p:cNvPr id="6" name="Picture 6" descr="A pie chart with a number of people&#10;&#10;Description automatically generated">
            <a:extLst>
              <a:ext uri="{FF2B5EF4-FFF2-40B4-BE49-F238E27FC236}">
                <a16:creationId xmlns:a16="http://schemas.microsoft.com/office/drawing/2014/main" id="{B29E4AFE-13D5-3803-5D78-0C1919E108FC}"/>
              </a:ext>
            </a:extLst>
          </p:cNvPr>
          <p:cNvPicPr>
            <a:picLocks noChangeAspect="1"/>
          </p:cNvPicPr>
          <p:nvPr/>
        </p:nvPicPr>
        <p:blipFill>
          <a:blip r:embed="rId3"/>
          <a:stretch>
            <a:fillRect/>
          </a:stretch>
        </p:blipFill>
        <p:spPr>
          <a:xfrm>
            <a:off x="6534150" y="3499041"/>
            <a:ext cx="2743200" cy="1680251"/>
          </a:xfrm>
          <a:prstGeom prst="rect">
            <a:avLst/>
          </a:prstGeom>
        </p:spPr>
      </p:pic>
      <p:pic>
        <p:nvPicPr>
          <p:cNvPr id="7" name="Picture 7" descr="A graph with numbers and lines&#10;&#10;Description automatically generated">
            <a:extLst>
              <a:ext uri="{FF2B5EF4-FFF2-40B4-BE49-F238E27FC236}">
                <a16:creationId xmlns:a16="http://schemas.microsoft.com/office/drawing/2014/main" id="{98526E5B-5D50-7B19-E52F-F8C7FA7BF782}"/>
              </a:ext>
            </a:extLst>
          </p:cNvPr>
          <p:cNvPicPr>
            <a:picLocks noChangeAspect="1"/>
          </p:cNvPicPr>
          <p:nvPr/>
        </p:nvPicPr>
        <p:blipFill>
          <a:blip r:embed="rId4"/>
          <a:stretch>
            <a:fillRect/>
          </a:stretch>
        </p:blipFill>
        <p:spPr>
          <a:xfrm>
            <a:off x="6576483" y="5389005"/>
            <a:ext cx="2743200" cy="715490"/>
          </a:xfrm>
          <a:prstGeom prst="rect">
            <a:avLst/>
          </a:prstGeom>
        </p:spPr>
      </p:pic>
      <p:sp>
        <p:nvSpPr>
          <p:cNvPr id="8" name="TextBox 7">
            <a:extLst>
              <a:ext uri="{FF2B5EF4-FFF2-40B4-BE49-F238E27FC236}">
                <a16:creationId xmlns:a16="http://schemas.microsoft.com/office/drawing/2014/main" id="{1878955C-6C45-BA13-4434-CBB3A9398765}"/>
              </a:ext>
            </a:extLst>
          </p:cNvPr>
          <p:cNvSpPr txBox="1"/>
          <p:nvPr/>
        </p:nvSpPr>
        <p:spPr>
          <a:xfrm>
            <a:off x="6580188" y="1508124"/>
            <a:ext cx="46751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Per the data, the average coder is a man in their 20s with a bachelors. </a:t>
            </a:r>
          </a:p>
          <a:p>
            <a:endParaRPr lang="en-US" dirty="0"/>
          </a:p>
          <a:p>
            <a:r>
              <a:rPr lang="en-US" dirty="0"/>
              <a:t>The most popular current coding language and future coding language is </a:t>
            </a:r>
            <a:r>
              <a:rPr lang="en-US" dirty="0" err="1"/>
              <a:t>Javascript</a:t>
            </a:r>
            <a:r>
              <a:rPr lang="en-US" dirty="0"/>
              <a:t>.</a:t>
            </a:r>
          </a:p>
          <a:p>
            <a:endParaRPr lang="en-US"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5" descr="A graph of different colored bars&#10;&#10;Description automatically generated">
            <a:extLst>
              <a:ext uri="{FF2B5EF4-FFF2-40B4-BE49-F238E27FC236}">
                <a16:creationId xmlns:a16="http://schemas.microsoft.com/office/drawing/2014/main" id="{A4D8628D-A8A8-A597-9AC0-5AB40EA226F1}"/>
              </a:ext>
            </a:extLst>
          </p:cNvPr>
          <p:cNvPicPr>
            <a:picLocks noChangeAspect="1"/>
          </p:cNvPicPr>
          <p:nvPr/>
        </p:nvPicPr>
        <p:blipFill>
          <a:blip r:embed="rId3"/>
          <a:stretch>
            <a:fillRect/>
          </a:stretch>
        </p:blipFill>
        <p:spPr>
          <a:xfrm>
            <a:off x="808567" y="2422768"/>
            <a:ext cx="5463116" cy="3039046"/>
          </a:xfrm>
          <a:prstGeom prst="rect">
            <a:avLst/>
          </a:prstGeom>
        </p:spPr>
      </p:pic>
      <p:pic>
        <p:nvPicPr>
          <p:cNvPr id="6" name="Picture 6" descr="A graph with different colored bars&#10;&#10;Description automatically generated">
            <a:extLst>
              <a:ext uri="{FF2B5EF4-FFF2-40B4-BE49-F238E27FC236}">
                <a16:creationId xmlns:a16="http://schemas.microsoft.com/office/drawing/2014/main" id="{CEDD6476-38C0-5B37-47F5-C37CDC283398}"/>
              </a:ext>
            </a:extLst>
          </p:cNvPr>
          <p:cNvPicPr>
            <a:picLocks noChangeAspect="1"/>
          </p:cNvPicPr>
          <p:nvPr/>
        </p:nvPicPr>
        <p:blipFill>
          <a:blip r:embed="rId4"/>
          <a:stretch>
            <a:fillRect/>
          </a:stretch>
        </p:blipFill>
        <p:spPr>
          <a:xfrm>
            <a:off x="6100233" y="2509390"/>
            <a:ext cx="5378450" cy="295047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lnSpcReduction="10000"/>
          </a:bodyPr>
          <a:lstStyle/>
          <a:p>
            <a:pPr marL="0" indent="0">
              <a:buNone/>
            </a:pPr>
            <a:r>
              <a:rPr lang="en-US" dirty="0"/>
              <a:t>Findings</a:t>
            </a:r>
          </a:p>
          <a:p>
            <a:pPr marL="0" indent="0">
              <a:buNone/>
            </a:pPr>
            <a:endParaRPr lang="en-US" dirty="0"/>
          </a:p>
          <a:p>
            <a:r>
              <a:rPr lang="en-US" dirty="0">
                <a:latin typeface="IBM Plex Mono Text"/>
              </a:rPr>
              <a:t>JavaScript is the #1 coding language in current and future trends</a:t>
            </a:r>
            <a:endParaRPr lang="en-US" dirty="0"/>
          </a:p>
          <a:p>
            <a:r>
              <a:rPr lang="en-US" dirty="0">
                <a:latin typeface="IBM Plex Mono Text"/>
              </a:rPr>
              <a:t>Python is believed to move up to #3 in future languages.</a:t>
            </a:r>
            <a:endParaRPr lang="en-US" dirty="0"/>
          </a:p>
          <a:p>
            <a:r>
              <a:rPr lang="en-US" dirty="0">
                <a:latin typeface="IBM Plex Mono Text"/>
              </a:rPr>
              <a:t>TypeScript is believed to move up several spaces from current to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dirty="0"/>
              <a:t>Implications</a:t>
            </a:r>
          </a:p>
          <a:p>
            <a:pPr marL="0" indent="0">
              <a:buNone/>
            </a:pPr>
            <a:endParaRPr lang="en-US" dirty="0"/>
          </a:p>
          <a:p>
            <a:r>
              <a:rPr lang="en-US" dirty="0">
                <a:latin typeface="IBM Plex Mono Text"/>
              </a:rPr>
              <a:t>JavaScript will remain a relevant force in the future development of coding technologies according to the perceptions of coders.</a:t>
            </a:r>
            <a:endParaRPr lang="en-US" dirty="0"/>
          </a:p>
          <a:p>
            <a:r>
              <a:rPr lang="en-US" dirty="0">
                <a:latin typeface="IBM Plex Mono Text"/>
              </a:rPr>
              <a:t>Python is believed to grow in relevance.</a:t>
            </a:r>
          </a:p>
          <a:p>
            <a:r>
              <a:rPr lang="en-US" dirty="0">
                <a:latin typeface="IBM Plex Mono Text"/>
              </a:rPr>
              <a:t>TypeScript is believed to become more relevant</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5" descr="A screenshot of a graph&#10;&#10;Description automatically generated">
            <a:extLst>
              <a:ext uri="{FF2B5EF4-FFF2-40B4-BE49-F238E27FC236}">
                <a16:creationId xmlns:a16="http://schemas.microsoft.com/office/drawing/2014/main" id="{69DA7CB4-9E45-EA71-6643-236B93667804}"/>
              </a:ext>
            </a:extLst>
          </p:cNvPr>
          <p:cNvPicPr>
            <a:picLocks noChangeAspect="1"/>
          </p:cNvPicPr>
          <p:nvPr/>
        </p:nvPicPr>
        <p:blipFill>
          <a:blip r:embed="rId2"/>
          <a:stretch>
            <a:fillRect/>
          </a:stretch>
        </p:blipFill>
        <p:spPr>
          <a:xfrm>
            <a:off x="1708150" y="2507072"/>
            <a:ext cx="7473950" cy="3230273"/>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434</TotalTime>
  <Words>361</Words>
  <Application>Microsoft Office PowerPoint</Application>
  <PresentationFormat>Widescreen</PresentationFormat>
  <Paragraphs>111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SLIDE_TEMPLATE_skill_network</vt:lpstr>
      <vt:lpstr>An Analysis of Computer Coding Job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Trends Dashboard</vt:lpstr>
      <vt:lpstr>Future Technology Trends Dashboard</vt:lpstr>
      <vt:lpstr>Demographics Dashboard</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Pratiksha Verma</cp:lastModifiedBy>
  <cp:revision>332</cp:revision>
  <dcterms:created xsi:type="dcterms:W3CDTF">2020-10-28T18:29:43Z</dcterms:created>
  <dcterms:modified xsi:type="dcterms:W3CDTF">2023-07-20T07:05:14Z</dcterms:modified>
</cp:coreProperties>
</file>