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2" r:id="rId3"/>
    <p:sldId id="259" r:id="rId4"/>
    <p:sldId id="260" r:id="rId5"/>
    <p:sldId id="269" r:id="rId6"/>
    <p:sldId id="270" r:id="rId7"/>
    <p:sldId id="257" r:id="rId8"/>
    <p:sldId id="265" r:id="rId9"/>
    <p:sldId id="266" r:id="rId10"/>
    <p:sldId id="267" r:id="rId11"/>
    <p:sldId id="264"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32" autoAdjust="0"/>
  </p:normalViewPr>
  <p:slideViewPr>
    <p:cSldViewPr snapToGrid="0" snapToObjects="1">
      <p:cViewPr varScale="1">
        <p:scale>
          <a:sx n="86" d="100"/>
          <a:sy n="86" d="100"/>
        </p:scale>
        <p:origin x="-228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9AEB52-673E-D14F-94AA-BE7BD92B0ECA}" type="datetimeFigureOut">
              <a:rPr lang="en-US" smtClean="0"/>
              <a:t>30/04/18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B21649-641B-9B4B-AC9A-9FA8E9FA5BDC}" type="slidenum">
              <a:rPr lang="en-US" smtClean="0"/>
              <a:t>‹#›</a:t>
            </a:fld>
            <a:endParaRPr lang="en-US"/>
          </a:p>
        </p:txBody>
      </p:sp>
    </p:spTree>
    <p:extLst>
      <p:ext uri="{BB962C8B-B14F-4D97-AF65-F5344CB8AC3E}">
        <p14:creationId xmlns:p14="http://schemas.microsoft.com/office/powerpoint/2010/main" val="19299592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Models of Option Pricing</a:t>
            </a:r>
          </a:p>
          <a:p>
            <a:r>
              <a:rPr lang="en-US" dirty="0" smtClean="0"/>
              <a:t>Hello, I’m Tim and this is my</a:t>
            </a:r>
            <a:r>
              <a:rPr lang="en-US" baseline="0" dirty="0" smtClean="0"/>
              <a:t> project proposal on the </a:t>
            </a:r>
            <a:r>
              <a:rPr lang="en-US" baseline="0" dirty="0" err="1" smtClean="0"/>
              <a:t>Modelling</a:t>
            </a:r>
            <a:r>
              <a:rPr lang="en-US" baseline="0" dirty="0" smtClean="0"/>
              <a:t> of Option Pricing, my </a:t>
            </a:r>
            <a:r>
              <a:rPr lang="en-US" baseline="0" dirty="0" err="1" smtClean="0"/>
              <a:t>superviser</a:t>
            </a:r>
            <a:r>
              <a:rPr lang="en-US" baseline="0" dirty="0" smtClean="0"/>
              <a:t> is </a:t>
            </a:r>
            <a:r>
              <a:rPr lang="en-US" baseline="0" dirty="0" err="1" smtClean="0"/>
              <a:t>Dr</a:t>
            </a:r>
            <a:r>
              <a:rPr lang="en-US" baseline="0" dirty="0" smtClean="0"/>
              <a:t> Chris </a:t>
            </a:r>
            <a:r>
              <a:rPr lang="en-US" baseline="0" dirty="0" err="1" smtClean="0"/>
              <a:t>Greenman</a:t>
            </a:r>
            <a:r>
              <a:rPr lang="en-US" baseline="0" dirty="0" smtClean="0"/>
              <a:t> and he’ll be advising me through this project.</a:t>
            </a:r>
          </a:p>
        </p:txBody>
      </p:sp>
      <p:sp>
        <p:nvSpPr>
          <p:cNvPr id="4" name="Slide Number Placeholder 3"/>
          <p:cNvSpPr>
            <a:spLocks noGrp="1"/>
          </p:cNvSpPr>
          <p:nvPr>
            <p:ph type="sldNum" sz="quarter" idx="10"/>
          </p:nvPr>
        </p:nvSpPr>
        <p:spPr/>
        <p:txBody>
          <a:bodyPr/>
          <a:lstStyle/>
          <a:p>
            <a:fld id="{D3B21649-641B-9B4B-AC9A-9FA8E9FA5BDC}" type="slidenum">
              <a:rPr lang="en-US" smtClean="0"/>
              <a:t>1</a:t>
            </a:fld>
            <a:endParaRPr lang="en-US"/>
          </a:p>
        </p:txBody>
      </p:sp>
    </p:spTree>
    <p:extLst>
      <p:ext uri="{BB962C8B-B14F-4D97-AF65-F5344CB8AC3E}">
        <p14:creationId xmlns:p14="http://schemas.microsoft.com/office/powerpoint/2010/main" val="2774637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Plan – Gantt Chart</a:t>
            </a:r>
          </a:p>
          <a:p>
            <a:r>
              <a:rPr lang="en-US" dirty="0" smtClean="0"/>
              <a:t>Here we see my project work-plan, including important milestones and</a:t>
            </a:r>
            <a:r>
              <a:rPr lang="en-US" baseline="0" dirty="0" smtClean="0"/>
              <a:t> lengths of tasks. </a:t>
            </a:r>
          </a:p>
          <a:p>
            <a:r>
              <a:rPr lang="en-US" baseline="0" dirty="0" smtClean="0"/>
              <a:t>Following this presentation, I will begin to gather financial data in order to test in and then formulate it. I have already outlined the key phases involved in my project in the methodology section and have included write up times, in order to keep on top of the writing of the project. </a:t>
            </a:r>
            <a:endParaRPr lang="en-US" dirty="0"/>
          </a:p>
        </p:txBody>
      </p:sp>
      <p:sp>
        <p:nvSpPr>
          <p:cNvPr id="4" name="Slide Number Placeholder 3"/>
          <p:cNvSpPr>
            <a:spLocks noGrp="1"/>
          </p:cNvSpPr>
          <p:nvPr>
            <p:ph type="sldNum" sz="quarter" idx="10"/>
          </p:nvPr>
        </p:nvSpPr>
        <p:spPr/>
        <p:txBody>
          <a:bodyPr/>
          <a:lstStyle/>
          <a:p>
            <a:fld id="{D3B21649-641B-9B4B-AC9A-9FA8E9FA5BDC}" type="slidenum">
              <a:rPr lang="en-US" smtClean="0"/>
              <a:t>10</a:t>
            </a:fld>
            <a:endParaRPr lang="en-US"/>
          </a:p>
        </p:txBody>
      </p:sp>
    </p:spTree>
    <p:extLst>
      <p:ext uri="{BB962C8B-B14F-4D97-AF65-F5344CB8AC3E}">
        <p14:creationId xmlns:p14="http://schemas.microsoft.com/office/powerpoint/2010/main" val="2653140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Research</a:t>
            </a:r>
          </a:p>
          <a:p>
            <a:r>
              <a:rPr lang="en-US" dirty="0" smtClean="0"/>
              <a:t>Here is a slide showing some of the key literature surrounding option</a:t>
            </a:r>
            <a:r>
              <a:rPr lang="en-US" baseline="0" dirty="0" smtClean="0"/>
              <a:t> pricing modeling and in particular, arguments for and against the black-</a:t>
            </a:r>
            <a:r>
              <a:rPr lang="en-US" baseline="0" dirty="0" err="1" smtClean="0"/>
              <a:t>scholes</a:t>
            </a:r>
            <a:r>
              <a:rPr lang="en-US" baseline="0" dirty="0" smtClean="0"/>
              <a:t> model. </a:t>
            </a:r>
            <a:endParaRPr lang="en-US" dirty="0"/>
          </a:p>
        </p:txBody>
      </p:sp>
      <p:sp>
        <p:nvSpPr>
          <p:cNvPr id="4" name="Slide Number Placeholder 3"/>
          <p:cNvSpPr>
            <a:spLocks noGrp="1"/>
          </p:cNvSpPr>
          <p:nvPr>
            <p:ph type="sldNum" sz="quarter" idx="10"/>
          </p:nvPr>
        </p:nvSpPr>
        <p:spPr/>
        <p:txBody>
          <a:bodyPr/>
          <a:lstStyle/>
          <a:p>
            <a:fld id="{D3B21649-641B-9B4B-AC9A-9FA8E9FA5BDC}" type="slidenum">
              <a:rPr lang="en-US" smtClean="0"/>
              <a:t>11</a:t>
            </a:fld>
            <a:endParaRPr lang="en-US"/>
          </a:p>
        </p:txBody>
      </p:sp>
    </p:spTree>
    <p:extLst>
      <p:ext uri="{BB962C8B-B14F-4D97-AF65-F5344CB8AC3E}">
        <p14:creationId xmlns:p14="http://schemas.microsoft.com/office/powerpoint/2010/main" val="3535592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21649-641B-9B4B-AC9A-9FA8E9FA5BDC}" type="slidenum">
              <a:rPr lang="en-US" smtClean="0"/>
              <a:t>12</a:t>
            </a:fld>
            <a:endParaRPr lang="en-US"/>
          </a:p>
        </p:txBody>
      </p:sp>
    </p:spTree>
    <p:extLst>
      <p:ext uri="{BB962C8B-B14F-4D97-AF65-F5344CB8AC3E}">
        <p14:creationId xmlns:p14="http://schemas.microsoft.com/office/powerpoint/2010/main" val="242087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Overview</a:t>
            </a:r>
          </a:p>
          <a:p>
            <a:r>
              <a:rPr lang="en-US" dirty="0" smtClean="0"/>
              <a:t>Read off the slide.</a:t>
            </a:r>
            <a:endParaRPr lang="en-US" dirty="0"/>
          </a:p>
        </p:txBody>
      </p:sp>
      <p:sp>
        <p:nvSpPr>
          <p:cNvPr id="4" name="Slide Number Placeholder 3"/>
          <p:cNvSpPr>
            <a:spLocks noGrp="1"/>
          </p:cNvSpPr>
          <p:nvPr>
            <p:ph type="sldNum" sz="quarter" idx="10"/>
          </p:nvPr>
        </p:nvSpPr>
        <p:spPr/>
        <p:txBody>
          <a:bodyPr/>
          <a:lstStyle/>
          <a:p>
            <a:fld id="{D3B21649-641B-9B4B-AC9A-9FA8E9FA5BDC}" type="slidenum">
              <a:rPr lang="en-US" smtClean="0"/>
              <a:t>2</a:t>
            </a:fld>
            <a:endParaRPr lang="en-US"/>
          </a:p>
        </p:txBody>
      </p:sp>
    </p:spTree>
    <p:extLst>
      <p:ext uri="{BB962C8B-B14F-4D97-AF65-F5344CB8AC3E}">
        <p14:creationId xmlns:p14="http://schemas.microsoft.com/office/powerpoint/2010/main" val="1324061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Options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may or may not have heard of financial options before, but o</a:t>
            </a:r>
            <a:r>
              <a:rPr lang="en-US" dirty="0" smtClean="0"/>
              <a:t>ptions are financial derivatives used by traders to speculate the risk of holding or selling an asset to magnify financial gain. The contract grants the buyer the right, but not the obligation to purchase or sell financial assets, subject to predetermined conditions such as an agreed on price,</a:t>
            </a:r>
            <a:r>
              <a:rPr lang="en-US" baseline="0" dirty="0" smtClean="0"/>
              <a:t> known as a strike price</a:t>
            </a:r>
            <a:r>
              <a:rPr lang="en-US" dirty="0" smtClean="0"/>
              <a:t>, within a specified period of time. In regards to the exercise date,</a:t>
            </a:r>
            <a:r>
              <a:rPr lang="en-US" baseline="0" dirty="0" smtClean="0"/>
              <a:t> there are two main types of options: </a:t>
            </a:r>
            <a:r>
              <a:rPr lang="en-US" dirty="0" smtClean="0"/>
              <a:t>European</a:t>
            </a:r>
            <a:r>
              <a:rPr lang="en-US" baseline="0" dirty="0" smtClean="0"/>
              <a:t> options can only be exercised on the settled date. European options are the only type that can be used with the Black-Scholes model, the main model in my project, which will be discussed in the next few slides. </a:t>
            </a:r>
            <a:r>
              <a:rPr lang="en-US" dirty="0" smtClean="0"/>
              <a:t>American options can be exercised at any point up until and on the exercise date. </a:t>
            </a:r>
          </a:p>
          <a:p>
            <a:endParaRPr lang="en-US" dirty="0"/>
          </a:p>
        </p:txBody>
      </p:sp>
      <p:sp>
        <p:nvSpPr>
          <p:cNvPr id="4" name="Slide Number Placeholder 3"/>
          <p:cNvSpPr>
            <a:spLocks noGrp="1"/>
          </p:cNvSpPr>
          <p:nvPr>
            <p:ph type="sldNum" sz="quarter" idx="10"/>
          </p:nvPr>
        </p:nvSpPr>
        <p:spPr/>
        <p:txBody>
          <a:bodyPr/>
          <a:lstStyle/>
          <a:p>
            <a:fld id="{D3B21649-641B-9B4B-AC9A-9FA8E9FA5BDC}" type="slidenum">
              <a:rPr lang="en-US" smtClean="0"/>
              <a:t>3</a:t>
            </a:fld>
            <a:endParaRPr lang="en-US"/>
          </a:p>
        </p:txBody>
      </p:sp>
    </p:spTree>
    <p:extLst>
      <p:ext uri="{BB962C8B-B14F-4D97-AF65-F5344CB8AC3E}">
        <p14:creationId xmlns:p14="http://schemas.microsoft.com/office/powerpoint/2010/main" val="2098813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Modeling</a:t>
            </a:r>
            <a:r>
              <a:rPr lang="en-US" baseline="0" dirty="0" smtClean="0"/>
              <a:t> of Options</a:t>
            </a:r>
            <a:endParaRPr lang="en-US" dirty="0" smtClean="0"/>
          </a:p>
          <a:p>
            <a:r>
              <a:rPr lang="en-US" dirty="0" smtClean="0"/>
              <a:t>So why am I studying the modeling</a:t>
            </a:r>
            <a:r>
              <a:rPr lang="en-US" baseline="0" dirty="0" smtClean="0"/>
              <a:t> of option prices? W</a:t>
            </a:r>
            <a:r>
              <a:rPr lang="en-US" dirty="0" smtClean="0"/>
              <a:t>hat can their</a:t>
            </a:r>
            <a:r>
              <a:rPr lang="en-US" baseline="0" dirty="0" smtClean="0"/>
              <a:t> modeling tell us?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Using</a:t>
            </a:r>
            <a:r>
              <a:rPr lang="en-US" baseline="0" dirty="0" smtClean="0"/>
              <a:t> the following fixed </a:t>
            </a:r>
            <a:r>
              <a:rPr lang="en-US" baseline="0" dirty="0" err="1" smtClean="0"/>
              <a:t>knowns</a:t>
            </a:r>
            <a:r>
              <a:rPr lang="en-US" baseline="0" dirty="0" smtClean="0"/>
              <a:t> and forecasting values such as those that you see here, options</a:t>
            </a:r>
            <a:r>
              <a:rPr lang="en-US" dirty="0" smtClean="0"/>
              <a:t> can be</a:t>
            </a:r>
            <a:r>
              <a:rPr lang="en-US" baseline="0" dirty="0" smtClean="0"/>
              <a:t> used to calculated theoretical option values.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overall aim is for traders to mitigate risk, to maximize financial gain. </a:t>
            </a:r>
          </a:p>
          <a:p>
            <a:r>
              <a:rPr lang="en-US" baseline="0" dirty="0" smtClean="0"/>
              <a:t>For instance, you are more likely to make more money on a stock with higher volatility and hence a higher volatility contributes to a higher options price. </a:t>
            </a:r>
          </a:p>
          <a:p>
            <a:endParaRPr lang="en-US" dirty="0"/>
          </a:p>
        </p:txBody>
      </p:sp>
      <p:sp>
        <p:nvSpPr>
          <p:cNvPr id="4" name="Slide Number Placeholder 3"/>
          <p:cNvSpPr>
            <a:spLocks noGrp="1"/>
          </p:cNvSpPr>
          <p:nvPr>
            <p:ph type="sldNum" sz="quarter" idx="10"/>
          </p:nvPr>
        </p:nvSpPr>
        <p:spPr/>
        <p:txBody>
          <a:bodyPr/>
          <a:lstStyle/>
          <a:p>
            <a:fld id="{D3B21649-641B-9B4B-AC9A-9FA8E9FA5BDC}" type="slidenum">
              <a:rPr lang="en-US" smtClean="0"/>
              <a:t>4</a:t>
            </a:fld>
            <a:endParaRPr lang="en-US"/>
          </a:p>
        </p:txBody>
      </p:sp>
    </p:spTree>
    <p:extLst>
      <p:ext uri="{BB962C8B-B14F-4D97-AF65-F5344CB8AC3E}">
        <p14:creationId xmlns:p14="http://schemas.microsoft.com/office/powerpoint/2010/main" val="3116719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Black-Scholes Equation</a:t>
            </a:r>
          </a:p>
          <a:p>
            <a:r>
              <a:rPr lang="en-US" dirty="0" smtClean="0"/>
              <a:t>Believed to have</a:t>
            </a:r>
            <a:r>
              <a:rPr lang="en-US" baseline="0" dirty="0" smtClean="0"/>
              <a:t> originated in Ancient Greece, options were first used by olive traders who became unwilling to accept the amount of risk for a low price for their crop.</a:t>
            </a:r>
          </a:p>
          <a:p>
            <a:r>
              <a:rPr lang="en-US" baseline="0" dirty="0" smtClean="0"/>
              <a:t>A major timeline point in the pricing of options and the start of their use as a financial derivative came about in 1973 when Fischer Black and Myron Scholes and extended by Robert Myron in the report </a:t>
            </a:r>
          </a:p>
          <a:p>
            <a:r>
              <a:rPr lang="en-US" baseline="0" dirty="0" smtClean="0"/>
              <a:t>“The pricing of options and corporate liabilities”. Now lets see how it works. </a:t>
            </a:r>
          </a:p>
          <a:p>
            <a:endParaRPr lang="en-US" dirty="0"/>
          </a:p>
        </p:txBody>
      </p:sp>
      <p:sp>
        <p:nvSpPr>
          <p:cNvPr id="4" name="Slide Number Placeholder 3"/>
          <p:cNvSpPr>
            <a:spLocks noGrp="1"/>
          </p:cNvSpPr>
          <p:nvPr>
            <p:ph type="sldNum" sz="quarter" idx="10"/>
          </p:nvPr>
        </p:nvSpPr>
        <p:spPr/>
        <p:txBody>
          <a:bodyPr/>
          <a:lstStyle/>
          <a:p>
            <a:fld id="{D3B21649-641B-9B4B-AC9A-9FA8E9FA5BDC}" type="slidenum">
              <a:rPr lang="en-US" smtClean="0"/>
              <a:t>5</a:t>
            </a:fld>
            <a:endParaRPr lang="en-US"/>
          </a:p>
        </p:txBody>
      </p:sp>
    </p:spTree>
    <p:extLst>
      <p:ext uri="{BB962C8B-B14F-4D97-AF65-F5344CB8AC3E}">
        <p14:creationId xmlns:p14="http://schemas.microsoft.com/office/powerpoint/2010/main" val="2491287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Black-Scholes Pricing Formula</a:t>
            </a:r>
          </a:p>
          <a:p>
            <a:r>
              <a:rPr lang="en-US" dirty="0" smtClean="0"/>
              <a:t>Extending from the Black-Scholes</a:t>
            </a:r>
            <a:r>
              <a:rPr lang="en-US" baseline="0" dirty="0" smtClean="0"/>
              <a:t> Partial Differential Equation, the Black-Scholes Option Pricing Formula can be shown here. The variables are shown here. </a:t>
            </a:r>
          </a:p>
          <a:p>
            <a:r>
              <a:rPr lang="en-US" dirty="0" smtClean="0"/>
              <a:t>\item</a:t>
            </a:r>
            <a:r>
              <a:rPr lang="en-US" baseline="0" dirty="0" smtClean="0"/>
              <a:t> (N)d is the cumulative distribution function. </a:t>
            </a:r>
            <a:endParaRPr lang="en-US" dirty="0" smtClean="0"/>
          </a:p>
          <a:p>
            <a:r>
              <a:rPr lang="en-US" dirty="0" smtClean="0"/>
              <a:t>The idea being you plug all these known variables in and you get a theoretical</a:t>
            </a:r>
            <a:r>
              <a:rPr lang="en-US" baseline="0" dirty="0" smtClean="0"/>
              <a:t> option price back. The higher the volatility, the higher the option price. </a:t>
            </a:r>
            <a:endParaRPr lang="en-US" dirty="0" smtClean="0"/>
          </a:p>
        </p:txBody>
      </p:sp>
      <p:sp>
        <p:nvSpPr>
          <p:cNvPr id="4" name="Slide Number Placeholder 3"/>
          <p:cNvSpPr>
            <a:spLocks noGrp="1"/>
          </p:cNvSpPr>
          <p:nvPr>
            <p:ph type="sldNum" sz="quarter" idx="10"/>
          </p:nvPr>
        </p:nvSpPr>
        <p:spPr/>
        <p:txBody>
          <a:bodyPr/>
          <a:lstStyle/>
          <a:p>
            <a:fld id="{D3B21649-641B-9B4B-AC9A-9FA8E9FA5BDC}" type="slidenum">
              <a:rPr lang="en-US" smtClean="0"/>
              <a:t>6</a:t>
            </a:fld>
            <a:endParaRPr lang="en-US"/>
          </a:p>
        </p:txBody>
      </p:sp>
    </p:spTree>
    <p:extLst>
      <p:ext uri="{BB962C8B-B14F-4D97-AF65-F5344CB8AC3E}">
        <p14:creationId xmlns:p14="http://schemas.microsoft.com/office/powerpoint/2010/main" val="2043621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Project Aims &amp; Objectives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 are currently mixed reviews about the use of the BS option pricing formula, with various sources saying that it is "past its time" and holds biases. The problem that this research paper is trying to solve is the testing of these accusations. The main aim</a:t>
            </a:r>
            <a:r>
              <a:rPr lang="en-US" baseline="0" dirty="0" smtClean="0"/>
              <a:t> of the project is to test the limitations behind the black-</a:t>
            </a:r>
            <a:r>
              <a:rPr lang="en-US" baseline="0" dirty="0" err="1" smtClean="0"/>
              <a:t>scholes</a:t>
            </a:r>
            <a:r>
              <a:rPr lang="en-US" baseline="0" dirty="0" smtClean="0"/>
              <a:t> option pricing formula to see if it still justified over other, newer models, for example: </a:t>
            </a:r>
            <a:r>
              <a:rPr lang="en-US" dirty="0" smtClean="0"/>
              <a:t>Are newer models such as Binomial, Mathematical</a:t>
            </a:r>
            <a:r>
              <a:rPr lang="en-US" baseline="0" dirty="0" smtClean="0"/>
              <a:t> and </a:t>
            </a:r>
            <a:r>
              <a:rPr lang="en-US" baseline="0" dirty="0" err="1" smtClean="0"/>
              <a:t>Runge-Kutta</a:t>
            </a:r>
            <a:r>
              <a:rPr lang="en-US" baseline="0" dirty="0" smtClean="0"/>
              <a:t> better equipped to todays option pricing? I’m hopefully going to find this out.</a:t>
            </a:r>
            <a:endParaRPr lang="en-US" baseline="0" dirty="0" smtClean="0"/>
          </a:p>
          <a:p>
            <a:r>
              <a:rPr lang="en-US" baseline="0" dirty="0" smtClean="0"/>
              <a:t>The project is broken down into the following objectives.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3B21649-641B-9B4B-AC9A-9FA8E9FA5BDC}" type="slidenum">
              <a:rPr lang="en-US" smtClean="0"/>
              <a:t>7</a:t>
            </a:fld>
            <a:endParaRPr lang="en-US"/>
          </a:p>
        </p:txBody>
      </p:sp>
    </p:spTree>
    <p:extLst>
      <p:ext uri="{BB962C8B-B14F-4D97-AF65-F5344CB8AC3E}">
        <p14:creationId xmlns:p14="http://schemas.microsoft.com/office/powerpoint/2010/main" val="4156737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Methodology</a:t>
            </a:r>
          </a:p>
          <a:p>
            <a:r>
              <a:rPr lang="en-US" dirty="0" smtClean="0"/>
              <a:t>Finance data will then be collected</a:t>
            </a:r>
            <a:r>
              <a:rPr lang="en-US" baseline="0" dirty="0" smtClean="0"/>
              <a:t> probably from Yahoo! Finance.</a:t>
            </a:r>
          </a:p>
          <a:p>
            <a:r>
              <a:rPr lang="en-US" baseline="0" dirty="0" smtClean="0"/>
              <a:t>The data will then be </a:t>
            </a:r>
            <a:r>
              <a:rPr lang="en-US" dirty="0" smtClean="0"/>
              <a:t>tested for log-normality in order to determine whether the sample has been drawn from a normally distributed population. </a:t>
            </a:r>
          </a:p>
          <a:p>
            <a:r>
              <a:rPr lang="en-US" baseline="0" dirty="0" smtClean="0"/>
              <a:t>Formatted data will then be plugged into the pricing formulas in order to give out theoretical call and put option prices. </a:t>
            </a:r>
          </a:p>
          <a:p>
            <a:r>
              <a:rPr lang="en-US" baseline="0" dirty="0" smtClean="0"/>
              <a:t>Solutions to these will then be compared with actual option prices with more tests such as contrasts and analysis of variance. </a:t>
            </a:r>
          </a:p>
          <a:p>
            <a:r>
              <a:rPr lang="en-US" baseline="0" dirty="0" smtClean="0"/>
              <a:t>The same as above, carried out on cryptocurrency data instead.</a:t>
            </a:r>
          </a:p>
          <a:p>
            <a:r>
              <a:rPr lang="en-US" dirty="0" smtClean="0"/>
              <a:t>Apart</a:t>
            </a:r>
            <a:r>
              <a:rPr lang="en-US" baseline="0" dirty="0" smtClean="0"/>
              <a:t> from the collecting, the main bulk of the </a:t>
            </a:r>
            <a:r>
              <a:rPr lang="en-US" dirty="0" smtClean="0"/>
              <a:t>procedures will be carried out in the statistical programming environment,</a:t>
            </a:r>
            <a:r>
              <a:rPr lang="en-US" baseline="0" dirty="0" smtClean="0"/>
              <a:t> R.</a:t>
            </a:r>
            <a:endParaRPr lang="en-US" dirty="0"/>
          </a:p>
        </p:txBody>
      </p:sp>
      <p:sp>
        <p:nvSpPr>
          <p:cNvPr id="4" name="Slide Number Placeholder 3"/>
          <p:cNvSpPr>
            <a:spLocks noGrp="1"/>
          </p:cNvSpPr>
          <p:nvPr>
            <p:ph type="sldNum" sz="quarter" idx="10"/>
          </p:nvPr>
        </p:nvSpPr>
        <p:spPr/>
        <p:txBody>
          <a:bodyPr/>
          <a:lstStyle/>
          <a:p>
            <a:fld id="{D3B21649-641B-9B4B-AC9A-9FA8E9FA5BDC}" type="slidenum">
              <a:rPr lang="en-US" smtClean="0"/>
              <a:t>8</a:t>
            </a:fld>
            <a:endParaRPr lang="en-US"/>
          </a:p>
        </p:txBody>
      </p:sp>
    </p:spTree>
    <p:extLst>
      <p:ext uri="{BB962C8B-B14F-4D97-AF65-F5344CB8AC3E}">
        <p14:creationId xmlns:p14="http://schemas.microsoft.com/office/powerpoint/2010/main" val="3040699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Plan -</a:t>
            </a:r>
            <a:r>
              <a:rPr lang="en-US" baseline="0" dirty="0" smtClean="0"/>
              <a:t> Risks</a:t>
            </a:r>
            <a:endParaRPr lang="en-US" dirty="0" smtClean="0"/>
          </a:p>
          <a:p>
            <a:r>
              <a:rPr lang="en-US" dirty="0" smtClean="0"/>
              <a:t>Onto the risks involved</a:t>
            </a:r>
            <a:r>
              <a:rPr lang="en-US" baseline="0" dirty="0" smtClean="0"/>
              <a:t> in my project. </a:t>
            </a:r>
          </a:p>
          <a:p>
            <a:r>
              <a:rPr lang="en-US" dirty="0" smtClean="0"/>
              <a:t>Here we see some examples of some of the things that can go wrong in the project.</a:t>
            </a:r>
            <a:r>
              <a:rPr lang="en-US" baseline="0" dirty="0" smtClean="0"/>
              <a:t> I have suitably evaluated the risks in a likelihood </a:t>
            </a:r>
            <a:r>
              <a:rPr lang="en-US" baseline="0" dirty="0" err="1" smtClean="0"/>
              <a:t>vs</a:t>
            </a:r>
            <a:r>
              <a:rPr lang="en-US" baseline="0" dirty="0" smtClean="0"/>
              <a:t> severity matrix and come up with contingency plans for each of them. For instance, checking to see when my advisor is away and consistently backing up my work on </a:t>
            </a:r>
            <a:r>
              <a:rPr lang="en-US" baseline="0" dirty="0" err="1" smtClean="0"/>
              <a:t>GitHub</a:t>
            </a:r>
            <a:r>
              <a:rPr lang="en-US" baseline="0" dirty="0" smtClean="0"/>
              <a:t> and to external disks. </a:t>
            </a:r>
          </a:p>
          <a:p>
            <a:endParaRPr lang="en-US" dirty="0"/>
          </a:p>
        </p:txBody>
      </p:sp>
      <p:sp>
        <p:nvSpPr>
          <p:cNvPr id="4" name="Slide Number Placeholder 3"/>
          <p:cNvSpPr>
            <a:spLocks noGrp="1"/>
          </p:cNvSpPr>
          <p:nvPr>
            <p:ph type="sldNum" sz="quarter" idx="10"/>
          </p:nvPr>
        </p:nvSpPr>
        <p:spPr/>
        <p:txBody>
          <a:bodyPr/>
          <a:lstStyle/>
          <a:p>
            <a:fld id="{D3B21649-641B-9B4B-AC9A-9FA8E9FA5BDC}" type="slidenum">
              <a:rPr lang="en-US" smtClean="0"/>
              <a:t>9</a:t>
            </a:fld>
            <a:endParaRPr lang="en-US"/>
          </a:p>
        </p:txBody>
      </p:sp>
    </p:spTree>
    <p:extLst>
      <p:ext uri="{BB962C8B-B14F-4D97-AF65-F5344CB8AC3E}">
        <p14:creationId xmlns:p14="http://schemas.microsoft.com/office/powerpoint/2010/main" val="920605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033937EB-442C-EC44-A7D6-11EE3E43BB1D}" type="datetimeFigureOut">
              <a:rPr lang="en-US" smtClean="0"/>
              <a:t>30/04/18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15BD-0527-5B43-AF63-D3CBB8B0C0CC}" type="slidenum">
              <a:rPr lang="en-US" smtClean="0"/>
              <a:t>‹#›</a:t>
            </a:fld>
            <a:endParaRPr lang="en-US"/>
          </a:p>
        </p:txBody>
      </p:sp>
    </p:spTree>
    <p:extLst>
      <p:ext uri="{BB962C8B-B14F-4D97-AF65-F5344CB8AC3E}">
        <p14:creationId xmlns:p14="http://schemas.microsoft.com/office/powerpoint/2010/main" val="107385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33937EB-442C-EC44-A7D6-11EE3E43BB1D}" type="datetimeFigureOut">
              <a:rPr lang="en-US" smtClean="0"/>
              <a:t>30/04/18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15BD-0527-5B43-AF63-D3CBB8B0C0CC}" type="slidenum">
              <a:rPr lang="en-US" smtClean="0"/>
              <a:t>‹#›</a:t>
            </a:fld>
            <a:endParaRPr lang="en-US"/>
          </a:p>
        </p:txBody>
      </p:sp>
    </p:spTree>
    <p:extLst>
      <p:ext uri="{BB962C8B-B14F-4D97-AF65-F5344CB8AC3E}">
        <p14:creationId xmlns:p14="http://schemas.microsoft.com/office/powerpoint/2010/main" val="16396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33937EB-442C-EC44-A7D6-11EE3E43BB1D}" type="datetimeFigureOut">
              <a:rPr lang="en-US" smtClean="0"/>
              <a:t>30/04/18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15BD-0527-5B43-AF63-D3CBB8B0C0CC}" type="slidenum">
              <a:rPr lang="en-US" smtClean="0"/>
              <a:t>‹#›</a:t>
            </a:fld>
            <a:endParaRPr lang="en-US"/>
          </a:p>
        </p:txBody>
      </p:sp>
    </p:spTree>
    <p:extLst>
      <p:ext uri="{BB962C8B-B14F-4D97-AF65-F5344CB8AC3E}">
        <p14:creationId xmlns:p14="http://schemas.microsoft.com/office/powerpoint/2010/main" val="29130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33937EB-442C-EC44-A7D6-11EE3E43BB1D}" type="datetimeFigureOut">
              <a:rPr lang="en-US" smtClean="0"/>
              <a:t>30/04/18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15BD-0527-5B43-AF63-D3CBB8B0C0CC}" type="slidenum">
              <a:rPr lang="en-US" smtClean="0"/>
              <a:t>‹#›</a:t>
            </a:fld>
            <a:endParaRPr lang="en-US"/>
          </a:p>
        </p:txBody>
      </p:sp>
    </p:spTree>
    <p:extLst>
      <p:ext uri="{BB962C8B-B14F-4D97-AF65-F5344CB8AC3E}">
        <p14:creationId xmlns:p14="http://schemas.microsoft.com/office/powerpoint/2010/main" val="983654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33937EB-442C-EC44-A7D6-11EE3E43BB1D}" type="datetimeFigureOut">
              <a:rPr lang="en-US" smtClean="0"/>
              <a:t>30/04/18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15BD-0527-5B43-AF63-D3CBB8B0C0CC}" type="slidenum">
              <a:rPr lang="en-US" smtClean="0"/>
              <a:t>‹#›</a:t>
            </a:fld>
            <a:endParaRPr lang="en-US"/>
          </a:p>
        </p:txBody>
      </p:sp>
    </p:spTree>
    <p:extLst>
      <p:ext uri="{BB962C8B-B14F-4D97-AF65-F5344CB8AC3E}">
        <p14:creationId xmlns:p14="http://schemas.microsoft.com/office/powerpoint/2010/main" val="265536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33937EB-442C-EC44-A7D6-11EE3E43BB1D}" type="datetimeFigureOut">
              <a:rPr lang="en-US" smtClean="0"/>
              <a:t>30/04/18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15BD-0527-5B43-AF63-D3CBB8B0C0CC}" type="slidenum">
              <a:rPr lang="en-US" smtClean="0"/>
              <a:t>‹#›</a:t>
            </a:fld>
            <a:endParaRPr lang="en-US"/>
          </a:p>
        </p:txBody>
      </p:sp>
    </p:spTree>
    <p:extLst>
      <p:ext uri="{BB962C8B-B14F-4D97-AF65-F5344CB8AC3E}">
        <p14:creationId xmlns:p14="http://schemas.microsoft.com/office/powerpoint/2010/main" val="113837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33937EB-442C-EC44-A7D6-11EE3E43BB1D}" type="datetimeFigureOut">
              <a:rPr lang="en-US" smtClean="0"/>
              <a:t>30/04/18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C115BD-0527-5B43-AF63-D3CBB8B0C0CC}" type="slidenum">
              <a:rPr lang="en-US" smtClean="0"/>
              <a:t>‹#›</a:t>
            </a:fld>
            <a:endParaRPr lang="en-US"/>
          </a:p>
        </p:txBody>
      </p:sp>
    </p:spTree>
    <p:extLst>
      <p:ext uri="{BB962C8B-B14F-4D97-AF65-F5344CB8AC3E}">
        <p14:creationId xmlns:p14="http://schemas.microsoft.com/office/powerpoint/2010/main" val="208306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33937EB-442C-EC44-A7D6-11EE3E43BB1D}" type="datetimeFigureOut">
              <a:rPr lang="en-US" smtClean="0"/>
              <a:t>30/04/18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C115BD-0527-5B43-AF63-D3CBB8B0C0CC}" type="slidenum">
              <a:rPr lang="en-US" smtClean="0"/>
              <a:t>‹#›</a:t>
            </a:fld>
            <a:endParaRPr lang="en-US"/>
          </a:p>
        </p:txBody>
      </p:sp>
    </p:spTree>
    <p:extLst>
      <p:ext uri="{BB962C8B-B14F-4D97-AF65-F5344CB8AC3E}">
        <p14:creationId xmlns:p14="http://schemas.microsoft.com/office/powerpoint/2010/main" val="3737605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937EB-442C-EC44-A7D6-11EE3E43BB1D}" type="datetimeFigureOut">
              <a:rPr lang="en-US" smtClean="0"/>
              <a:t>30/04/18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C115BD-0527-5B43-AF63-D3CBB8B0C0CC}" type="slidenum">
              <a:rPr lang="en-US" smtClean="0"/>
              <a:t>‹#›</a:t>
            </a:fld>
            <a:endParaRPr lang="en-US"/>
          </a:p>
        </p:txBody>
      </p:sp>
    </p:spTree>
    <p:extLst>
      <p:ext uri="{BB962C8B-B14F-4D97-AF65-F5344CB8AC3E}">
        <p14:creationId xmlns:p14="http://schemas.microsoft.com/office/powerpoint/2010/main" val="222214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33937EB-442C-EC44-A7D6-11EE3E43BB1D}" type="datetimeFigureOut">
              <a:rPr lang="en-US" smtClean="0"/>
              <a:t>30/04/18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15BD-0527-5B43-AF63-D3CBB8B0C0CC}" type="slidenum">
              <a:rPr lang="en-US" smtClean="0"/>
              <a:t>‹#›</a:t>
            </a:fld>
            <a:endParaRPr lang="en-US"/>
          </a:p>
        </p:txBody>
      </p:sp>
    </p:spTree>
    <p:extLst>
      <p:ext uri="{BB962C8B-B14F-4D97-AF65-F5344CB8AC3E}">
        <p14:creationId xmlns:p14="http://schemas.microsoft.com/office/powerpoint/2010/main" val="1376588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33937EB-442C-EC44-A7D6-11EE3E43BB1D}" type="datetimeFigureOut">
              <a:rPr lang="en-US" smtClean="0"/>
              <a:t>30/04/18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15BD-0527-5B43-AF63-D3CBB8B0C0CC}" type="slidenum">
              <a:rPr lang="en-US" smtClean="0"/>
              <a:t>‹#›</a:t>
            </a:fld>
            <a:endParaRPr lang="en-US"/>
          </a:p>
        </p:txBody>
      </p:sp>
    </p:spTree>
    <p:extLst>
      <p:ext uri="{BB962C8B-B14F-4D97-AF65-F5344CB8AC3E}">
        <p14:creationId xmlns:p14="http://schemas.microsoft.com/office/powerpoint/2010/main" val="15248779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937EB-442C-EC44-A7D6-11EE3E43BB1D}" type="datetimeFigureOut">
              <a:rPr lang="en-US" smtClean="0"/>
              <a:t>30/04/18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115BD-0527-5B43-AF63-D3CBB8B0C0CC}" type="slidenum">
              <a:rPr lang="en-US" smtClean="0"/>
              <a:t>‹#›</a:t>
            </a:fld>
            <a:endParaRPr lang="en-US"/>
          </a:p>
        </p:txBody>
      </p:sp>
    </p:spTree>
    <p:extLst>
      <p:ext uri="{BB962C8B-B14F-4D97-AF65-F5344CB8AC3E}">
        <p14:creationId xmlns:p14="http://schemas.microsoft.com/office/powerpoint/2010/main" val="1913189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0606"/>
            <a:ext cx="7772400" cy="1470025"/>
          </a:xfrm>
        </p:spPr>
        <p:txBody>
          <a:bodyPr/>
          <a:lstStyle/>
          <a:p>
            <a:r>
              <a:rPr lang="en-US" dirty="0" smtClean="0"/>
              <a:t>Models of Option Pricing</a:t>
            </a:r>
            <a:endParaRPr lang="en-US" dirty="0"/>
          </a:p>
        </p:txBody>
      </p:sp>
      <p:sp>
        <p:nvSpPr>
          <p:cNvPr id="3" name="Subtitle 2"/>
          <p:cNvSpPr>
            <a:spLocks noGrp="1"/>
          </p:cNvSpPr>
          <p:nvPr>
            <p:ph type="subTitle" idx="1"/>
          </p:nvPr>
        </p:nvSpPr>
        <p:spPr>
          <a:xfrm>
            <a:off x="1371600" y="3093409"/>
            <a:ext cx="6400800" cy="2133892"/>
          </a:xfrm>
        </p:spPr>
        <p:txBody>
          <a:bodyPr>
            <a:normAutofit fontScale="92500" lnSpcReduction="20000"/>
          </a:bodyPr>
          <a:lstStyle/>
          <a:p>
            <a:r>
              <a:rPr lang="en-US" dirty="0" smtClean="0"/>
              <a:t>Tim Youell</a:t>
            </a:r>
          </a:p>
          <a:p>
            <a:r>
              <a:rPr lang="en-US" dirty="0" smtClean="0"/>
              <a:t>100086041</a:t>
            </a:r>
          </a:p>
          <a:p>
            <a:r>
              <a:rPr lang="en-US" dirty="0" smtClean="0"/>
              <a:t>School of Computing Sciences</a:t>
            </a:r>
          </a:p>
          <a:p>
            <a:pPr algn="r"/>
            <a:endParaRPr lang="en-US" sz="2000" dirty="0" smtClean="0"/>
          </a:p>
          <a:p>
            <a:pPr algn="r"/>
            <a:r>
              <a:rPr lang="en-US" sz="2000" dirty="0" smtClean="0"/>
              <a:t>Supervisor: </a:t>
            </a:r>
            <a:r>
              <a:rPr lang="en-US" sz="2000" dirty="0" err="1" smtClean="0"/>
              <a:t>Dr</a:t>
            </a:r>
            <a:r>
              <a:rPr lang="en-US" sz="2000" dirty="0" smtClean="0"/>
              <a:t> Chris </a:t>
            </a:r>
            <a:r>
              <a:rPr lang="en-US" sz="2000" dirty="0" err="1" smtClean="0"/>
              <a:t>Greenman</a:t>
            </a:r>
            <a:endParaRPr lang="en-US" sz="2000" dirty="0" smtClean="0"/>
          </a:p>
        </p:txBody>
      </p:sp>
    </p:spTree>
    <p:extLst>
      <p:ext uri="{BB962C8B-B14F-4D97-AF65-F5344CB8AC3E}">
        <p14:creationId xmlns:p14="http://schemas.microsoft.com/office/powerpoint/2010/main" val="106835017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 – Gantt Chart</a:t>
            </a:r>
            <a:endParaRPr lang="en-US" dirty="0"/>
          </a:p>
        </p:txBody>
      </p:sp>
      <p:pic>
        <p:nvPicPr>
          <p:cNvPr id="6" name="Content Placeholder 5" descr="Project Work Plan.png"/>
          <p:cNvPicPr>
            <a:picLocks noGrp="1" noChangeAspect="1"/>
          </p:cNvPicPr>
          <p:nvPr>
            <p:ph idx="1"/>
          </p:nvPr>
        </p:nvPicPr>
        <p:blipFill>
          <a:blip r:embed="rId3">
            <a:extLst>
              <a:ext uri="{28A0092B-C50C-407E-A947-70E740481C1C}">
                <a14:useLocalDpi xmlns:a14="http://schemas.microsoft.com/office/drawing/2010/main" val="0"/>
              </a:ext>
            </a:extLst>
          </a:blip>
          <a:srcRect t="-17922" b="-17922"/>
          <a:stretch>
            <a:fillRect/>
          </a:stretch>
        </p:blipFill>
        <p:spPr>
          <a:xfrm>
            <a:off x="457200" y="984781"/>
            <a:ext cx="8229600" cy="4525963"/>
          </a:xfrm>
        </p:spPr>
      </p:pic>
    </p:spTree>
    <p:extLst>
      <p:ext uri="{BB962C8B-B14F-4D97-AF65-F5344CB8AC3E}">
        <p14:creationId xmlns:p14="http://schemas.microsoft.com/office/powerpoint/2010/main" val="7709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Research</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smtClean="0"/>
              <a:t>Ermogenous</a:t>
            </a:r>
            <a:r>
              <a:rPr lang="en-US" dirty="0" smtClean="0"/>
              <a:t>, A. (2005). Brownian Motion and its applications in the stock market.</a:t>
            </a:r>
          </a:p>
          <a:p>
            <a:pPr marL="0" indent="0">
              <a:buNone/>
            </a:pPr>
            <a:r>
              <a:rPr lang="en-US" dirty="0" err="1" smtClean="0"/>
              <a:t>Shinde</a:t>
            </a:r>
            <a:r>
              <a:rPr lang="en-US" dirty="0" smtClean="0"/>
              <a:t>, A. and </a:t>
            </a:r>
            <a:r>
              <a:rPr lang="en-US" dirty="0" err="1" smtClean="0"/>
              <a:t>Takale</a:t>
            </a:r>
            <a:r>
              <a:rPr lang="en-US" dirty="0" smtClean="0"/>
              <a:t>, K. (2012). Study of black-</a:t>
            </a:r>
            <a:r>
              <a:rPr lang="en-US" dirty="0" err="1" smtClean="0"/>
              <a:t>scholes</a:t>
            </a:r>
            <a:r>
              <a:rPr lang="en-US" dirty="0" smtClean="0"/>
              <a:t> model and its applications. </a:t>
            </a:r>
            <a:r>
              <a:rPr lang="en-US" i="1" dirty="0" err="1" smtClean="0"/>
              <a:t>Procedia</a:t>
            </a:r>
            <a:r>
              <a:rPr lang="en-US" i="1" dirty="0" smtClean="0"/>
              <a:t> Engineering</a:t>
            </a:r>
            <a:r>
              <a:rPr lang="en-US" dirty="0" smtClean="0"/>
              <a:t>, 38:270-279.</a:t>
            </a:r>
          </a:p>
          <a:p>
            <a:pPr marL="0" indent="0">
              <a:buNone/>
            </a:pPr>
            <a:r>
              <a:rPr lang="en-US" dirty="0" err="1" smtClean="0"/>
              <a:t>Heston</a:t>
            </a:r>
            <a:r>
              <a:rPr lang="en-US" dirty="0" smtClean="0"/>
              <a:t>, S. L. (1993). A closed-form </a:t>
            </a:r>
            <a:r>
              <a:rPr lang="en-US" dirty="0" err="1" smtClean="0"/>
              <a:t>garch</a:t>
            </a:r>
            <a:r>
              <a:rPr lang="en-US" dirty="0" smtClean="0"/>
              <a:t> option valuation model. </a:t>
            </a:r>
            <a:r>
              <a:rPr lang="en-US" i="1" dirty="0" smtClean="0"/>
              <a:t>The Review of Financial Studies</a:t>
            </a:r>
            <a:r>
              <a:rPr lang="en-US" dirty="0" smtClean="0"/>
              <a:t>, 13(3):585-625.</a:t>
            </a:r>
          </a:p>
          <a:p>
            <a:pPr marL="0" indent="0">
              <a:buNone/>
            </a:pPr>
            <a:r>
              <a:rPr lang="en-US" dirty="0" err="1" smtClean="0"/>
              <a:t>Melino</a:t>
            </a:r>
            <a:r>
              <a:rPr lang="en-US" dirty="0" smtClean="0"/>
              <a:t>, A. and Turnbull, S. M. (1990). Pricing foreign currency options with stochastic volatility. </a:t>
            </a:r>
            <a:r>
              <a:rPr lang="en-US" i="1" dirty="0" smtClean="0"/>
              <a:t>Journal of Econometrics</a:t>
            </a:r>
            <a:r>
              <a:rPr lang="en-US" dirty="0" smtClean="0"/>
              <a:t>, 45(1-2):239-265.</a:t>
            </a:r>
          </a:p>
          <a:p>
            <a:pPr marL="0" indent="0">
              <a:buNone/>
            </a:pPr>
            <a:r>
              <a:rPr lang="en-US" dirty="0" err="1" smtClean="0"/>
              <a:t>Lauterbach</a:t>
            </a:r>
            <a:r>
              <a:rPr lang="en-US" dirty="0" smtClean="0"/>
              <a:t>, B. and Shultz, P. (1990). Pricing warrants: An </a:t>
            </a:r>
            <a:r>
              <a:rPr lang="en-US" dirty="0" err="1" smtClean="0"/>
              <a:t>Emperical</a:t>
            </a:r>
            <a:r>
              <a:rPr lang="en-US" dirty="0" smtClean="0"/>
              <a:t> Study of the </a:t>
            </a:r>
            <a:r>
              <a:rPr lang="en-US" dirty="0" err="1" smtClean="0"/>
              <a:t>blackscholes</a:t>
            </a:r>
            <a:r>
              <a:rPr lang="en-US" dirty="0" smtClean="0"/>
              <a:t> model and its alternatives. </a:t>
            </a:r>
            <a:r>
              <a:rPr lang="en-US" i="1" dirty="0" smtClean="0"/>
              <a:t>The Journal of Finance</a:t>
            </a:r>
            <a:r>
              <a:rPr lang="en-US" dirty="0" smtClean="0"/>
              <a:t>, 45(4):1181-1209.</a:t>
            </a:r>
          </a:p>
          <a:p>
            <a:endParaRPr lang="en-US" dirty="0"/>
          </a:p>
        </p:txBody>
      </p:sp>
    </p:spTree>
    <p:extLst>
      <p:ext uri="{BB962C8B-B14F-4D97-AF65-F5344CB8AC3E}">
        <p14:creationId xmlns:p14="http://schemas.microsoft.com/office/powerpoint/2010/main" val="15539299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1119"/>
            <a:ext cx="8229600" cy="1143000"/>
          </a:xfrm>
        </p:spPr>
        <p:txBody>
          <a:bodyPr/>
          <a:lstStyle/>
          <a:p>
            <a:r>
              <a:rPr lang="en-US" dirty="0" smtClean="0"/>
              <a:t>Any Questions?</a:t>
            </a:r>
            <a:endParaRPr lang="en-US" dirty="0"/>
          </a:p>
        </p:txBody>
      </p:sp>
    </p:spTree>
    <p:extLst>
      <p:ext uri="{BB962C8B-B14F-4D97-AF65-F5344CB8AC3E}">
        <p14:creationId xmlns:p14="http://schemas.microsoft.com/office/powerpoint/2010/main" val="17170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Overview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Introduction to the Project</a:t>
            </a:r>
          </a:p>
          <a:p>
            <a:r>
              <a:rPr lang="en-US" dirty="0" smtClean="0"/>
              <a:t>Project aims</a:t>
            </a:r>
          </a:p>
          <a:p>
            <a:r>
              <a:rPr lang="en-US" dirty="0" smtClean="0"/>
              <a:t>Purpose of the study</a:t>
            </a:r>
          </a:p>
          <a:p>
            <a:r>
              <a:rPr lang="en-US" dirty="0" smtClean="0"/>
              <a:t>Previous Research</a:t>
            </a:r>
          </a:p>
          <a:p>
            <a:r>
              <a:rPr lang="en-US" dirty="0" smtClean="0"/>
              <a:t>Methodology</a:t>
            </a:r>
          </a:p>
          <a:p>
            <a:pPr lvl="1"/>
            <a:r>
              <a:rPr lang="en-US" dirty="0" smtClean="0"/>
              <a:t>Phases</a:t>
            </a:r>
          </a:p>
          <a:p>
            <a:r>
              <a:rPr lang="en-US" dirty="0" smtClean="0"/>
              <a:t>Project Plan</a:t>
            </a:r>
          </a:p>
          <a:p>
            <a:pPr lvl="1"/>
            <a:r>
              <a:rPr lang="en-US" dirty="0" smtClean="0"/>
              <a:t>Risks</a:t>
            </a:r>
          </a:p>
          <a:p>
            <a:pPr lvl="1"/>
            <a:r>
              <a:rPr lang="en-US" dirty="0" smtClean="0"/>
              <a:t>Gantt Chart</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57694708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normAutofit/>
          </a:bodyPr>
          <a:lstStyle/>
          <a:p>
            <a:r>
              <a:rPr lang="en-US" dirty="0" smtClean="0"/>
              <a:t>A contract that grants the buyer the right, but not the obligation to purchase or sell financial assets, such as shares.</a:t>
            </a:r>
          </a:p>
          <a:p>
            <a:pPr lvl="1"/>
            <a:r>
              <a:rPr lang="en-US" dirty="0" smtClean="0"/>
              <a:t>Puts = obligation to sell</a:t>
            </a:r>
          </a:p>
          <a:p>
            <a:pPr lvl="1"/>
            <a:r>
              <a:rPr lang="en-US" dirty="0" smtClean="0"/>
              <a:t>Calls = obligation to buy</a:t>
            </a:r>
          </a:p>
          <a:p>
            <a:r>
              <a:rPr lang="en-US" dirty="0" smtClean="0"/>
              <a:t>Used to magnify financial gain. </a:t>
            </a:r>
          </a:p>
          <a:p>
            <a:r>
              <a:rPr lang="en-US" dirty="0" smtClean="0"/>
              <a:t>European – cannot be exercised until the exercise date.</a:t>
            </a:r>
          </a:p>
        </p:txBody>
      </p:sp>
    </p:spTree>
    <p:extLst>
      <p:ext uri="{BB962C8B-B14F-4D97-AF65-F5344CB8AC3E}">
        <p14:creationId xmlns:p14="http://schemas.microsoft.com/office/powerpoint/2010/main" val="30678907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0108"/>
            <a:ext cx="8229600" cy="694321"/>
          </a:xfrm>
        </p:spPr>
        <p:txBody>
          <a:bodyPr>
            <a:normAutofit fontScale="90000"/>
          </a:bodyPr>
          <a:lstStyle/>
          <a:p>
            <a:r>
              <a:rPr lang="en-US" dirty="0" smtClean="0"/>
              <a:t>The Modeling of Options</a:t>
            </a:r>
            <a:endParaRPr lang="en-US" dirty="0"/>
          </a:p>
        </p:txBody>
      </p:sp>
      <p:sp>
        <p:nvSpPr>
          <p:cNvPr id="3" name="Content Placeholder 2"/>
          <p:cNvSpPr>
            <a:spLocks noGrp="1"/>
          </p:cNvSpPr>
          <p:nvPr>
            <p:ph idx="1"/>
          </p:nvPr>
        </p:nvSpPr>
        <p:spPr>
          <a:xfrm>
            <a:off x="457200" y="1139182"/>
            <a:ext cx="8229600" cy="4986982"/>
          </a:xfrm>
        </p:spPr>
        <p:txBody>
          <a:bodyPr>
            <a:normAutofit/>
          </a:bodyPr>
          <a:lstStyle/>
          <a:p>
            <a:r>
              <a:rPr lang="en-US" dirty="0" smtClean="0"/>
              <a:t>Calculate theoretical option values</a:t>
            </a:r>
          </a:p>
          <a:p>
            <a:pPr lvl="1"/>
            <a:r>
              <a:rPr lang="en-US" dirty="0" smtClean="0"/>
              <a:t>Fixed </a:t>
            </a:r>
            <a:r>
              <a:rPr lang="en-US" dirty="0" err="1" smtClean="0"/>
              <a:t>knowns</a:t>
            </a:r>
            <a:r>
              <a:rPr lang="en-US" dirty="0" smtClean="0"/>
              <a:t>: underlying price, time until expiration, strike price.</a:t>
            </a:r>
          </a:p>
          <a:p>
            <a:pPr lvl="1"/>
            <a:r>
              <a:rPr lang="en-US" dirty="0" smtClean="0"/>
              <a:t>Assumptions: Volatility</a:t>
            </a:r>
          </a:p>
          <a:p>
            <a:pPr marL="457200" lvl="1" indent="0">
              <a:buNone/>
            </a:pPr>
            <a:endParaRPr lang="en-US" dirty="0"/>
          </a:p>
          <a:p>
            <a:pPr marL="457200" lvl="1" indent="0">
              <a:buNone/>
            </a:pPr>
            <a:endParaRPr lang="en-US" dirty="0"/>
          </a:p>
          <a:p>
            <a:pPr marL="457200" lvl="1" indent="0">
              <a:buNone/>
            </a:pPr>
            <a:endParaRPr lang="en-US" dirty="0" smtClean="0"/>
          </a:p>
          <a:p>
            <a:endParaRPr lang="en-US" dirty="0" smtClean="0"/>
          </a:p>
        </p:txBody>
      </p:sp>
      <p:pic>
        <p:nvPicPr>
          <p:cNvPr id="4" name="Picture 3" descr="Low Volatilit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273509"/>
            <a:ext cx="3968319" cy="2712018"/>
          </a:xfrm>
          <a:prstGeom prst="rect">
            <a:avLst/>
          </a:prstGeom>
        </p:spPr>
      </p:pic>
      <p:pic>
        <p:nvPicPr>
          <p:cNvPr id="5" name="Picture 4" descr="High Volatilit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2000" y="3274361"/>
            <a:ext cx="3964800" cy="2709612"/>
          </a:xfrm>
          <a:prstGeom prst="rect">
            <a:avLst/>
          </a:prstGeom>
        </p:spPr>
      </p:pic>
    </p:spTree>
    <p:extLst>
      <p:ext uri="{BB962C8B-B14F-4D97-AF65-F5344CB8AC3E}">
        <p14:creationId xmlns:p14="http://schemas.microsoft.com/office/powerpoint/2010/main" val="13679883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72" y="274637"/>
            <a:ext cx="6925925" cy="1325563"/>
          </a:xfrm>
        </p:spPr>
        <p:txBody>
          <a:bodyPr>
            <a:noAutofit/>
          </a:bodyPr>
          <a:lstStyle/>
          <a:p>
            <a:r>
              <a:rPr lang="en-US" sz="4000" dirty="0" smtClean="0"/>
              <a:t>The Black-Scholes Equation</a:t>
            </a:r>
            <a:endParaRPr lang="en-US" sz="4000" dirty="0"/>
          </a:p>
        </p:txBody>
      </p:sp>
      <p:sp>
        <p:nvSpPr>
          <p:cNvPr id="3" name="Content Placeholder 2"/>
          <p:cNvSpPr>
            <a:spLocks noGrp="1"/>
          </p:cNvSpPr>
          <p:nvPr>
            <p:ph idx="1"/>
          </p:nvPr>
        </p:nvSpPr>
        <p:spPr>
          <a:xfrm>
            <a:off x="752525" y="1600201"/>
            <a:ext cx="6704431" cy="1161460"/>
          </a:xfrm>
        </p:spPr>
        <p:txBody>
          <a:bodyPr>
            <a:normAutofit/>
          </a:bodyPr>
          <a:lstStyle/>
          <a:p>
            <a:r>
              <a:rPr lang="en-US" dirty="0" smtClean="0"/>
              <a:t>Options have been used for thousands of years. </a:t>
            </a:r>
          </a:p>
        </p:txBody>
      </p:sp>
      <p:sp>
        <p:nvSpPr>
          <p:cNvPr id="4" name="TextBox 3"/>
          <p:cNvSpPr txBox="1"/>
          <p:nvPr/>
        </p:nvSpPr>
        <p:spPr>
          <a:xfrm>
            <a:off x="752525" y="2599211"/>
            <a:ext cx="7959562" cy="3662541"/>
          </a:xfrm>
          <a:prstGeom prst="rect">
            <a:avLst/>
          </a:prstGeom>
          <a:noFill/>
        </p:spPr>
        <p:txBody>
          <a:bodyPr wrap="square" rtlCol="0">
            <a:spAutoFit/>
          </a:bodyPr>
          <a:lstStyle/>
          <a:p>
            <a:pPr marL="285750" indent="-285750">
              <a:buFont typeface="Arial"/>
              <a:buChar char="•"/>
            </a:pPr>
            <a:r>
              <a:rPr lang="en-US" sz="3200" dirty="0" err="1" smtClean="0"/>
              <a:t>Revolutionised</a:t>
            </a:r>
            <a:r>
              <a:rPr lang="en-US" sz="3200" dirty="0" smtClean="0"/>
              <a:t> in 1973 in the report by Fischer Black and Myron Scholes: “The Pricing of Options and Corporate Liabilities”.</a:t>
            </a:r>
          </a:p>
          <a:p>
            <a:pPr marL="285750" indent="-285750">
              <a:buFont typeface="Arial"/>
              <a:buChar char="•"/>
            </a:pPr>
            <a:r>
              <a:rPr lang="en-US" sz="3200" dirty="0" smtClean="0"/>
              <a:t>Saw options being used as securities and financial derivatives for the first time. </a:t>
            </a:r>
          </a:p>
          <a:p>
            <a:pPr marL="285750" indent="-285750">
              <a:buFont typeface="Arial"/>
              <a:buChar char="•"/>
            </a:pPr>
            <a:endParaRPr lang="en-US" sz="3200" dirty="0"/>
          </a:p>
          <a:p>
            <a:pPr algn="r"/>
            <a:r>
              <a:rPr lang="en-US" sz="2000" dirty="0" smtClean="0"/>
              <a:t>Black, F. Scholes, M. (1973). The pricing of corporate liabilities. </a:t>
            </a:r>
            <a:r>
              <a:rPr lang="en-US" sz="2000" i="1" dirty="0" smtClean="0"/>
              <a:t>Journal of Political Economy</a:t>
            </a:r>
            <a:r>
              <a:rPr lang="en-US" sz="2000" dirty="0" smtClean="0"/>
              <a:t>, 81(3):637-654.</a:t>
            </a:r>
          </a:p>
        </p:txBody>
      </p:sp>
      <p:pic>
        <p:nvPicPr>
          <p:cNvPr id="5" name="Picture 4" descr="BlackSchol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5372" y="294636"/>
            <a:ext cx="1565221" cy="2346657"/>
          </a:xfrm>
          <a:prstGeom prst="rect">
            <a:avLst/>
          </a:prstGeom>
        </p:spPr>
      </p:pic>
    </p:spTree>
    <p:extLst>
      <p:ext uri="{BB962C8B-B14F-4D97-AF65-F5344CB8AC3E}">
        <p14:creationId xmlns:p14="http://schemas.microsoft.com/office/powerpoint/2010/main" val="15692336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Black-Scholes Pricing Formula</a:t>
            </a:r>
            <a:endParaRPr lang="en-US" dirty="0"/>
          </a:p>
        </p:txBody>
      </p:sp>
      <p:sp>
        <p:nvSpPr>
          <p:cNvPr id="3" name="Content Placeholder 2"/>
          <p:cNvSpPr>
            <a:spLocks noGrp="1"/>
          </p:cNvSpPr>
          <p:nvPr>
            <p:ph idx="1"/>
          </p:nvPr>
        </p:nvSpPr>
        <p:spPr>
          <a:xfrm>
            <a:off x="1624287" y="3928350"/>
            <a:ext cx="7239708" cy="2702587"/>
          </a:xfrm>
        </p:spPr>
        <p:txBody>
          <a:bodyPr>
            <a:normAutofit fontScale="92500" lnSpcReduction="10000"/>
          </a:bodyPr>
          <a:lstStyle/>
          <a:p>
            <a:pPr marL="0" indent="0" algn="just">
              <a:buNone/>
            </a:pPr>
            <a:r>
              <a:rPr lang="en-US" dirty="0" smtClean="0"/>
              <a:t>Five input variables are required:</a:t>
            </a:r>
          </a:p>
          <a:p>
            <a:pPr marL="971550" lvl="1" indent="-514350" algn="just">
              <a:buFont typeface="+mj-lt"/>
              <a:buAutoNum type="arabicPeriod"/>
            </a:pPr>
            <a:r>
              <a:rPr lang="en-US" dirty="0" smtClean="0"/>
              <a:t>The current stock price (S)</a:t>
            </a:r>
          </a:p>
          <a:p>
            <a:pPr marL="971550" lvl="1" indent="-514350" algn="just">
              <a:buFont typeface="+mj-lt"/>
              <a:buAutoNum type="arabicPeriod"/>
            </a:pPr>
            <a:r>
              <a:rPr lang="en-US" dirty="0" smtClean="0"/>
              <a:t>The exercise price of an option (X)</a:t>
            </a:r>
          </a:p>
          <a:p>
            <a:pPr marL="971550" lvl="1" indent="-514350" algn="just">
              <a:buFont typeface="+mj-lt"/>
              <a:buAutoNum type="arabicPeriod"/>
            </a:pPr>
            <a:r>
              <a:rPr lang="en-US" dirty="0" smtClean="0"/>
              <a:t>The risk-free rate (r)</a:t>
            </a:r>
          </a:p>
          <a:p>
            <a:pPr marL="971550" lvl="1" indent="-514350" algn="just">
              <a:buFont typeface="+mj-lt"/>
              <a:buAutoNum type="arabicPeriod"/>
            </a:pPr>
            <a:r>
              <a:rPr lang="en-US" dirty="0" smtClean="0"/>
              <a:t>The time to expiration (t)</a:t>
            </a:r>
          </a:p>
          <a:p>
            <a:pPr marL="971550" lvl="1" indent="-514350" algn="just">
              <a:buFont typeface="+mj-lt"/>
              <a:buAutoNum type="arabicPeriod"/>
            </a:pPr>
            <a:r>
              <a:rPr lang="en-US" dirty="0" smtClean="0"/>
              <a:t>The volatility (</a:t>
            </a:r>
            <a:r>
              <a:rPr lang="en-GB" dirty="0" err="1" smtClean="0"/>
              <a:t>σ</a:t>
            </a:r>
            <a:r>
              <a:rPr lang="en-US" dirty="0" smtClean="0"/>
              <a:t>)</a:t>
            </a:r>
          </a:p>
        </p:txBody>
      </p:sp>
      <p:pic>
        <p:nvPicPr>
          <p:cNvPr id="4" name="Picture 3" descr="Black-Scholes formul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160" y="1417638"/>
            <a:ext cx="6290822" cy="2447438"/>
          </a:xfrm>
          <a:prstGeom prst="rect">
            <a:avLst/>
          </a:prstGeom>
        </p:spPr>
      </p:pic>
    </p:spTree>
    <p:extLst>
      <p:ext uri="{BB962C8B-B14F-4D97-AF65-F5344CB8AC3E}">
        <p14:creationId xmlns:p14="http://schemas.microsoft.com/office/powerpoint/2010/main" val="32312304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Aims &amp; Objectives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Aim: Test the limitations of Black-Scholes pricing formula.</a:t>
            </a:r>
          </a:p>
          <a:p>
            <a:r>
              <a:rPr lang="en-US" dirty="0" smtClean="0"/>
              <a:t>Objectives:</a:t>
            </a:r>
          </a:p>
          <a:p>
            <a:pPr lvl="1"/>
            <a:r>
              <a:rPr lang="en-US" dirty="0" smtClean="0"/>
              <a:t>Collection and testing of financial data to check its validity.</a:t>
            </a:r>
          </a:p>
          <a:p>
            <a:pPr lvl="1"/>
            <a:r>
              <a:rPr lang="en-US" dirty="0" smtClean="0"/>
              <a:t>Solutions to the BS model will be compared to actual option prices. </a:t>
            </a:r>
          </a:p>
          <a:p>
            <a:pPr lvl="1"/>
            <a:r>
              <a:rPr lang="en-US" dirty="0" smtClean="0"/>
              <a:t>The same tests will be carried out on different models. </a:t>
            </a:r>
          </a:p>
          <a:p>
            <a:pPr lvl="1"/>
            <a:r>
              <a:rPr lang="en-US" dirty="0"/>
              <a:t>C</a:t>
            </a:r>
            <a:r>
              <a:rPr lang="en-US" dirty="0" smtClean="0"/>
              <a:t>ryptocurrency data will also be explored. </a:t>
            </a:r>
          </a:p>
          <a:p>
            <a:pPr lvl="1"/>
            <a:endParaRPr lang="en-US" dirty="0" smtClean="0"/>
          </a:p>
          <a:p>
            <a:pPr marL="457200" lvl="1" indent="0">
              <a:buNone/>
            </a:pPr>
            <a:endParaRPr lang="en-US" dirty="0"/>
          </a:p>
        </p:txBody>
      </p:sp>
    </p:spTree>
    <p:extLst>
      <p:ext uri="{BB962C8B-B14F-4D97-AF65-F5344CB8AC3E}">
        <p14:creationId xmlns:p14="http://schemas.microsoft.com/office/powerpoint/2010/main" val="27977234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Collect financial data </a:t>
            </a:r>
          </a:p>
          <a:p>
            <a:pPr marL="514350" indent="-514350">
              <a:buFont typeface="+mj-lt"/>
              <a:buAutoNum type="arabicPeriod"/>
            </a:pPr>
            <a:r>
              <a:rPr lang="en-US" dirty="0" smtClean="0"/>
              <a:t>Test the financial data</a:t>
            </a:r>
          </a:p>
          <a:p>
            <a:pPr marL="514350" indent="-514350">
              <a:buFont typeface="+mj-lt"/>
              <a:buAutoNum type="arabicPeriod"/>
            </a:pPr>
            <a:r>
              <a:rPr lang="en-US" dirty="0" smtClean="0"/>
              <a:t>Data formatted to fit as a solution to the BS pricing formula and other methods.</a:t>
            </a:r>
          </a:p>
          <a:p>
            <a:pPr marL="514350" indent="-514350">
              <a:buFont typeface="+mj-lt"/>
              <a:buAutoNum type="arabicPeriod"/>
            </a:pPr>
            <a:r>
              <a:rPr lang="en-US" dirty="0" smtClean="0"/>
              <a:t>Solutions to the formulas compared with actual option prices. </a:t>
            </a:r>
          </a:p>
          <a:p>
            <a:pPr marL="514350" indent="-514350">
              <a:buFont typeface="+mj-lt"/>
              <a:buAutoNum type="arabicPeriod"/>
            </a:pPr>
            <a:r>
              <a:rPr lang="en-US" dirty="0" smtClean="0"/>
              <a:t>All of the above then carried out with cryptocurrency data, is it really more volatile?</a:t>
            </a:r>
            <a:endParaRPr lang="en-US" dirty="0"/>
          </a:p>
        </p:txBody>
      </p:sp>
    </p:spTree>
    <p:extLst>
      <p:ext uri="{BB962C8B-B14F-4D97-AF65-F5344CB8AC3E}">
        <p14:creationId xmlns:p14="http://schemas.microsoft.com/office/powerpoint/2010/main" val="2606374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 – Risks</a:t>
            </a:r>
            <a:endParaRPr lang="en-US" dirty="0"/>
          </a:p>
        </p:txBody>
      </p:sp>
      <p:sp>
        <p:nvSpPr>
          <p:cNvPr id="3" name="Content Placeholder 2"/>
          <p:cNvSpPr>
            <a:spLocks noGrp="1"/>
          </p:cNvSpPr>
          <p:nvPr>
            <p:ph idx="1"/>
          </p:nvPr>
        </p:nvSpPr>
        <p:spPr/>
        <p:txBody>
          <a:bodyPr/>
          <a:lstStyle/>
          <a:p>
            <a:r>
              <a:rPr lang="en-US" dirty="0" smtClean="0"/>
              <a:t>Loss of work due to computer malfunction</a:t>
            </a:r>
          </a:p>
          <a:p>
            <a:r>
              <a:rPr lang="en-US" dirty="0" smtClean="0"/>
              <a:t>R/Software Failure</a:t>
            </a:r>
          </a:p>
          <a:p>
            <a:r>
              <a:rPr lang="en-US" dirty="0" smtClean="0"/>
              <a:t>Difficulty finding financial data </a:t>
            </a:r>
          </a:p>
          <a:p>
            <a:r>
              <a:rPr lang="en-US" dirty="0" smtClean="0"/>
              <a:t>Dissertation advisor absences</a:t>
            </a:r>
            <a:endParaRPr lang="en-US" dirty="0"/>
          </a:p>
          <a:p>
            <a:r>
              <a:rPr lang="en-US" dirty="0" smtClean="0"/>
              <a:t>Falling behind on project due to poor time management</a:t>
            </a:r>
          </a:p>
          <a:p>
            <a:r>
              <a:rPr lang="en-US" dirty="0" smtClean="0"/>
              <a:t>Struggling to learn the new coding language</a:t>
            </a:r>
            <a:endParaRPr lang="en-US" dirty="0"/>
          </a:p>
        </p:txBody>
      </p:sp>
    </p:spTree>
    <p:extLst>
      <p:ext uri="{BB962C8B-B14F-4D97-AF65-F5344CB8AC3E}">
        <p14:creationId xmlns:p14="http://schemas.microsoft.com/office/powerpoint/2010/main" val="3984136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2891</TotalTime>
  <Words>1460</Words>
  <Application>Microsoft Macintosh PowerPoint</Application>
  <PresentationFormat>On-screen Show (4:3)</PresentationFormat>
  <Paragraphs>120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Models of Option Pricing</vt:lpstr>
      <vt:lpstr>Basic Overview </vt:lpstr>
      <vt:lpstr>Options</vt:lpstr>
      <vt:lpstr>The Modeling of Options</vt:lpstr>
      <vt:lpstr>The Black-Scholes Equation</vt:lpstr>
      <vt:lpstr>The Black-Scholes Pricing Formula</vt:lpstr>
      <vt:lpstr>Project Aims &amp; Objectives</vt:lpstr>
      <vt:lpstr>Methodology</vt:lpstr>
      <vt:lpstr>Project Plan – Risks</vt:lpstr>
      <vt:lpstr>Project Plan – Gantt Chart</vt:lpstr>
      <vt:lpstr>Previous Research</vt:lpstr>
      <vt:lpstr>Any Questions?</vt:lpstr>
    </vt:vector>
  </TitlesOfParts>
  <Company>UEA MChemistry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of Option Pricing</dc:title>
  <dc:creator>Tim Youell</dc:creator>
  <cp:lastModifiedBy>Tim Youell</cp:lastModifiedBy>
  <cp:revision>34</cp:revision>
  <dcterms:created xsi:type="dcterms:W3CDTF">2018-04-30T12:27:31Z</dcterms:created>
  <dcterms:modified xsi:type="dcterms:W3CDTF">2018-05-02T12:39:11Z</dcterms:modified>
</cp:coreProperties>
</file>