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8" r:id="rId3"/>
    <p:sldMasterId id="2147483710" r:id="rId4"/>
  </p:sldMasterIdLst>
  <p:notesMasterIdLst>
    <p:notesMasterId r:id="rId13"/>
  </p:notesMasterIdLst>
  <p:sldIdLst>
    <p:sldId id="413" r:id="rId5"/>
    <p:sldId id="257" r:id="rId6"/>
    <p:sldId id="414" r:id="rId7"/>
    <p:sldId id="410" r:id="rId8"/>
    <p:sldId id="275" r:id="rId9"/>
    <p:sldId id="415" r:id="rId10"/>
    <p:sldId id="30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9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93565-B093-4241-ACE2-0E00AF32460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5BD2-F930-4ED6-AE9D-111D5B99C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6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9D29F-0BAD-48CA-8582-2730B319D87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0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 altLang="zh-CN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E1D939-3E60-4063-B05E-56844F97CE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 altLang="zh-CN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E1D939-3E60-4063-B05E-56844F97CE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44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55BD2-F930-4ED6-AE9D-111D5B99C9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6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55BD2-F930-4ED6-AE9D-111D5B99C9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1307-12FF-4C4E-88C5-DB5BB6BBF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BEE85F-5B41-4716-B1C7-344EB8E11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60EA-8F86-4ADD-863E-B799222B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AA9E-AAD0-4614-9CDC-3B6B15C2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04A81-48AA-4DBA-B44F-0EF2F9AE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5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889A2-8D3E-4888-98EE-E9358C1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E1053-B10B-48D2-AE1F-E658F755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075B4-5EBA-414F-8A49-34AE02D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99454-1D77-466D-9BF5-1C415312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34D83-C7B4-41BE-8396-B325F0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CC042F-EA99-4EF0-AFE8-49268EF8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4D8C7-5BE1-4203-ACFB-8E9A84BA0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AFEB9-6744-434C-AB8D-45774080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3E402-6E62-4535-A6FB-C527E490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446F9-8A00-4F32-847D-B5BCD2E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0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4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FF5F-3E88-4D59-8864-E2A1A4DBA10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C2538-2D67-41D8-969E-FB17A3EE4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521-E001-40C3-AFA2-5569A17B64D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A8A7-1E5A-4949-9048-47169B8E4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9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4E79-1F79-4C30-83A2-5E7A3F172C2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253-C468-45FE-8FD9-7554E98C8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5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2E47E-4AC7-416C-BEE6-8E36D7CC616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41C50-BD90-4278-8E67-EEF4816AF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1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59298-6AB5-4E1F-99E1-6B3B4CB9C02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9E23-1631-48EA-8834-2604E5158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1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D6B43-C60A-4618-9E76-FD310E23ADD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03463-9CCB-4D1A-AFE2-7D76436CE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4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EA87E-FEA6-4C7D-8F0D-E57B79CDFB5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5D70-F6BF-4F6A-854C-F4AEC3E1F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1F36-D846-4DC3-8EEA-C110CDB6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97443-D6F8-4E9B-86D4-7E0BC5D4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12D53-22B7-4AA2-B6A2-146DD17F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95288-2B1F-455F-B8F1-604BE688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C429A-BD03-4DA0-9F72-8CAF940A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20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F0A9-F331-483B-A04A-3A45777855D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6700-53BA-48B8-9288-E922AC587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33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068C-3323-446C-B257-86AB3306F27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9E37-A53C-4033-ACAD-7C4D40B3F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26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5AED7-0ABC-4DD2-83BF-63E2880CAC3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6F7ED-7F38-44D4-A724-FEC44FA08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55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0C98D-42A0-46D6-98A5-BFF6262EA87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8C099-B6AB-4606-8375-F6CE6EE55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34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68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89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9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5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7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0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04BB-71C6-4C66-912B-61C5B2EA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2F06C-98F2-479C-82A8-1961A033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922DB-C777-45D7-B6BF-D94497D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2F28-BEFC-4618-B7C8-5C4E408B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E0A4C-302A-4FF0-B944-F801A8E1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38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14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69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8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56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06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732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155732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943634" y="1565213"/>
            <a:ext cx="8733041" cy="6614959"/>
            <a:chOff x="3943629" y="1565205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767796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42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31748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497513"/>
              <a:ext cx="536090" cy="536090"/>
            </a:xfrm>
            <a:prstGeom prst="ellipse">
              <a:avLst/>
            </a:prstGeom>
            <a:solidFill>
              <a:schemeClr val="tx1">
                <a:alpha val="47000"/>
              </a:scheme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4937466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39667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45953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66875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61920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2F3540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511593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49EEC-B066-4206-A868-3820C1DD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49F88-4255-4E74-9F81-5E008B8E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DFE6E-2180-447B-9857-419313E2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1E851-C56A-4059-8E54-FDCD931B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4A3A0-0790-481E-960D-77B5F759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FFC42-866D-4F71-A976-3F11CD2F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89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8" name="Oval 4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48" name="Oval 4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2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48" grpId="8"/>
      <p:bldP spid="48" grpId="9"/>
      <p:bldP spid="48" grpId="10"/>
      <p:bldP spid="48" grpId="11"/>
      <p:bldP spid="48" grpId="12"/>
      <p:bldP spid="48" grpId="13"/>
    </p:bld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FF6D6D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FF6D6D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rgbClr val="FF6D6D"/>
                </a:solidFill>
              </a:rPr>
              <a:t>www.Company</a:t>
            </a:r>
            <a:r>
              <a:rPr lang="id-ID" sz="1100" b="0" i="0" u="none" baseline="0" dirty="0">
                <a:solidFill>
                  <a:srgbClr val="FF6D6D"/>
                </a:solidFill>
              </a:rPr>
              <a:t>Name.com</a:t>
            </a:r>
            <a:endParaRPr lang="id-ID" sz="1050" b="0" i="0" u="none" baseline="0" dirty="0">
              <a:solidFill>
                <a:srgbClr val="FF6D6D"/>
              </a:solidFill>
            </a:endParaRPr>
          </a:p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1672815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8" name="Oval 3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FF6D6D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pPr/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1454624" y="12865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643204" y="944178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6438694" y="217526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7857650" y="3344498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5965557" y="302495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0696" y="-7205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10247108" y="513222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999588" y="5279365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1" name="Donut 60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Donut 75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Oval 77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Donut 79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Oval 81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Donut 85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Oval 89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Donut 91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1930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2148975" y="197751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590260" y="1735310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4521469" y="1051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6198267" y="209340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6438694" y="206642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1819" y="1729081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2148975" y="4983977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93" name="Donut 92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Donut 96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0" name="Donut 99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1" name="Donut 100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3" name="Oval 102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4" name="Donut 103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5" name="Donut 104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6" name="Donut 105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7" name="Donut 106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9" name="Oval 108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0" name="Oval 109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1" name="Oval 110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2" name="Donut 111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3" name="Donut 112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5" name="Donut 114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6" name="Donut 115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7" name="Donut 116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9" name="Oval 118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20" name="Oval 119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40453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2" name="Donut 61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Donut 77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Donut 81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Donut 89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3" name="Donut 92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FF6D6D"/>
                </a:solidFill>
              </a:rPr>
              <a:pPr/>
              <a:t>‹#›</a:t>
            </a:fld>
            <a:endParaRPr lang="id-ID" sz="1800" b="1" dirty="0">
              <a:solidFill>
                <a:srgbClr val="FF6D6D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537727" y="114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796945" y="1460738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816355" y="605104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7674933" y="218560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5586909" y="331721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4671299" y="3077232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7093371" y="-11820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8766769" y="2451873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1832658" y="5104093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225710" y="3951557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 userDrawn="1"/>
        </p:nvSpPr>
        <p:spPr>
          <a:xfrm>
            <a:off x="3102781" y="6383339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100" b="0" i="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www.Company</a:t>
            </a:r>
            <a:r>
              <a:rPr lang="id-ID" sz="1100" b="0" i="0" u="non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Name.com</a:t>
            </a:r>
            <a:endParaRPr lang="id-ID" sz="1050" b="0" i="0" u="none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© 2020 </a:t>
            </a:r>
            <a:r>
              <a:rPr lang="en-US" sz="900" dirty="0" err="1">
                <a:solidFill>
                  <a:schemeClr val="bg1"/>
                </a:solidFill>
              </a:rPr>
              <a:t>Companyname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id-ID" sz="900" dirty="0">
                <a:solidFill>
                  <a:schemeClr val="bg1"/>
                </a:solidFill>
              </a:rPr>
              <a:t>PowerPoint</a:t>
            </a:r>
            <a:r>
              <a:rPr lang="id-ID" sz="900" baseline="0" dirty="0">
                <a:solidFill>
                  <a:schemeClr val="bg1"/>
                </a:solidFill>
              </a:rPr>
              <a:t> Business </a:t>
            </a:r>
            <a:r>
              <a:rPr lang="en-US" sz="900" dirty="0">
                <a:solidFill>
                  <a:schemeClr val="bg1"/>
                </a:solidFill>
              </a:rPr>
              <a:t>Theme. All Rights Reserved. </a:t>
            </a:r>
            <a:endParaRPr lang="id-ID" sz="90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54" name="TextBox 53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8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48" grpId="8"/>
      <p:bldP spid="48" grpId="9"/>
      <p:bldP spid="48" grpId="10"/>
      <p:bldP spid="48" grpId="11"/>
      <p:bldP spid="48" grpId="12"/>
      <p:bldP spid="48" grpId="13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2570-64EF-45CE-8DB7-ECFDA040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F452A-CCF9-42B8-BE9B-D5EBDF06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7E435-A4C9-4355-8E6C-2F2FBBBF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BB096-C786-4F98-9B86-5E4520187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44D6F8-5792-4556-B266-61A724F1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D37B5-E903-4880-8F92-B1872F24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49C022-DC34-4960-A2C3-C61D6254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3B8F9-9840-4EEA-856D-E577292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6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C08B-1D01-4732-8F71-3F4C9B93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0E8963-2E53-4969-AE9D-65D829D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18A62-9E0E-48EE-B042-351F682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FEB6D3-D947-4B5D-9A39-EBA9BA8D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7304C-D88B-4033-9B83-DAAD2753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C923A0-60DA-4F1B-8F1B-2ED0B757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909EF-2AE5-4B83-A83A-7653614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7C43-7C24-4EE8-AB41-8D2C6E1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CFD3B-95D9-4CC7-9E29-DEAC826D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C2E10-0B9A-4D12-8C5E-EF9DC6EB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A42F4-B4FA-4363-A9CE-16A68EE7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E4C8E-BD70-469D-B348-F74392A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7E1B5-902B-487A-9E22-8130D302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CBF1-4FFB-4911-AF7B-E2926EE3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CFC633-7D6E-4F78-965D-0631C9830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B1F38-2EE4-4A50-8788-91AB8B88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C0A2A-37A2-41AB-A0C8-C969E72C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7700B-D0D3-488A-8452-8D225244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F5188-EE85-4F4E-843E-BA8169C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0FA640-789C-4599-AEAE-400EF536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0D698-D1BB-4F77-B2AA-E711053F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C0731-7512-430F-8345-39B781D92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540-9ADE-4FE3-AFA0-7FF3573FA51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3AEA4-FFA5-4E63-8191-19B9A76F1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E3BC-EFB7-4F95-B30A-9D4496F8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BD8D-A976-4BC6-9147-51283559E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62B46D-F16A-4D08-97E6-AB9D5237215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6F778B-CA2C-4E7E-AF23-AA6B8998B8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2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CEAD-6C4C-46CF-ADB1-280DD35AEF6B}" type="datetime1">
              <a:rPr lang="id-ID" smtClean="0"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500B-1BCB-452B-802D-F943D569753B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46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70393" y="734954"/>
            <a:ext cx="12083507" cy="5330855"/>
            <a:chOff x="70393" y="734954"/>
            <a:chExt cx="12083507" cy="5330855"/>
          </a:xfrm>
        </p:grpSpPr>
        <p:sp>
          <p:nvSpPr>
            <p:cNvPr id="7" name="矩形 6"/>
            <p:cNvSpPr/>
            <p:nvPr/>
          </p:nvSpPr>
          <p:spPr>
            <a:xfrm>
              <a:off x="5272038" y="4736426"/>
              <a:ext cx="1594676" cy="57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02050" y="3500558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26264" y="2476293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82954" y="2867960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393" y="3636528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868131" y="3197225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274057" y="4364099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015966" y="3449404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955830" y="3385827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44068" y="2586900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403950" y="734954"/>
              <a:ext cx="5330855" cy="5330855"/>
            </a:xfrm>
            <a:prstGeom prst="ellipse">
              <a:avLst/>
            </a:prstGeom>
            <a:noFill/>
            <a:ln w="304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7797471" y="1445386"/>
              <a:ext cx="1273142" cy="1240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056298" y="2552576"/>
              <a:ext cx="8280025" cy="2023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2"/>
                  </a:solidFill>
                  <a:latin typeface="Bernard MT Condensed" panose="02050806060905020404" pitchFamily="18" charset="0"/>
                  <a:ea typeface="微软雅黑" charset="0"/>
                  <a:sym typeface="Impact" panose="020B0806030902050204" pitchFamily="34" charset="0"/>
                </a:rPr>
                <a:t>Facial Expression </a:t>
              </a:r>
              <a:r>
                <a:rPr lang="en-US" altLang="zh-CN" sz="3600" dirty="0" smtClean="0">
                  <a:solidFill>
                    <a:schemeClr val="accent2"/>
                  </a:solidFill>
                  <a:latin typeface="Bernard MT Condensed" panose="02050806060905020404" pitchFamily="18" charset="0"/>
                  <a:ea typeface="微软雅黑" charset="0"/>
                  <a:sym typeface="Impact" panose="020B0806030902050204" pitchFamily="34" charset="0"/>
                </a:rPr>
                <a:t>R</a:t>
              </a:r>
              <a:r>
                <a:rPr lang="en-US" altLang="zh-CN" sz="3600" dirty="0" smtClean="0">
                  <a:solidFill>
                    <a:schemeClr val="accent2"/>
                  </a:solidFill>
                  <a:latin typeface="Bernard MT Condensed" panose="02050806060905020404" pitchFamily="18" charset="0"/>
                  <a:ea typeface="微软雅黑" charset="0"/>
                </a:rPr>
                <a:t>e</a:t>
              </a:r>
              <a:r>
                <a:rPr lang="en-US" altLang="zh-CN" sz="3600" dirty="0" smtClean="0">
                  <a:solidFill>
                    <a:schemeClr val="accent2"/>
                  </a:solidFill>
                  <a:latin typeface="Bernard MT Condensed" panose="02050806060905020404" pitchFamily="18" charset="0"/>
                  <a:ea typeface="微软雅黑" charset="0"/>
                  <a:sym typeface="Impact" panose="020B0806030902050204" pitchFamily="34" charset="0"/>
                </a:rPr>
                <a:t>cognition</a:t>
              </a:r>
            </a:p>
            <a:p>
              <a:pPr algn="ctr"/>
              <a:r>
                <a:rPr lang="en-US" altLang="zh-CN" sz="3600" dirty="0" err="1" smtClean="0">
                  <a:solidFill>
                    <a:schemeClr val="accent2"/>
                  </a:solidFill>
                  <a:latin typeface="Bernard MT Condensed" panose="02050806060905020404" pitchFamily="18" charset="0"/>
                  <a:ea typeface="微软雅黑" charset="0"/>
                  <a:sym typeface="Impact" panose="020B0806030902050204" pitchFamily="34" charset="0"/>
                </a:rPr>
                <a:t>Bemoji</a:t>
              </a:r>
              <a:endParaRPr lang="en-US" altLang="zh-CN" sz="3600" dirty="0" smtClean="0">
                <a:solidFill>
                  <a:schemeClr val="accent2"/>
                </a:solidFill>
                <a:latin typeface="Bernard MT Condensed" panose="02050806060905020404" pitchFamily="18" charset="0"/>
                <a:ea typeface="微软雅黑" charset="0"/>
                <a:sym typeface="Impact" panose="020B0806030902050204" pitchFamily="34" charset="0"/>
              </a:endParaRPr>
            </a:p>
            <a:p>
              <a:pPr algn="ctr">
                <a:lnSpc>
                  <a:spcPts val="7520"/>
                </a:lnSpc>
              </a:pPr>
              <a:endParaRPr lang="en-US" altLang="zh-CN" sz="3600" dirty="0">
                <a:solidFill>
                  <a:schemeClr val="accent2"/>
                </a:solidFill>
                <a:latin typeface="Bernard MT Condensed" panose="02050806060905020404" pitchFamily="18" charset="0"/>
                <a:ea typeface="微软雅黑" charset="0"/>
                <a:sym typeface="Impact" panose="020B080603090205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61779" y="2288851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95792" y="4187533"/>
              <a:ext cx="266267" cy="2662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216593" y="3781827"/>
              <a:ext cx="77055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&gt;</a:t>
              </a:r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Cloud Computing &amp; Big-Data</a:t>
              </a:r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  <a:sym typeface="Impact" panose="020B0806030902050204" pitchFamily="34" charset="0"/>
                </a:rPr>
                <a:t>&lt;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912884" y="4278372"/>
              <a:ext cx="4312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Team members:</a:t>
              </a:r>
              <a:r>
                <a:rPr lang="zh-CN" altLang="en-US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Zhang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Jialun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Zhao Chao Zhu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Zhenhao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Shi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Yukang</a:t>
              </a:r>
              <a:endParaRPr lang="en-US" altLang="zh-CN" sz="1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Impact" panose="020B0806030902050204" pitchFamily="34" charset="0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2243217" y="3742085"/>
              <a:ext cx="76989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052142" y="2250901"/>
              <a:ext cx="2034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latin typeface="Gill Sans MT Ext Condensed Bold" panose="020B0902020104020203" pitchFamily="34" charset="0"/>
                  <a:sym typeface="宋体" panose="02010600030101010101" pitchFamily="2" charset="-122"/>
                </a:rPr>
                <a:t>SOC SUMMER WORKSHOP</a:t>
              </a:r>
              <a:endParaRPr lang="zh-CN" altLang="en-US" dirty="0">
                <a:latin typeface="Gill Sans MT Ext Condensed Bold" panose="020B0902020104020203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52142" y="1204893"/>
              <a:ext cx="2029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600" b="1" dirty="0">
                  <a:latin typeface="Gill Sans MT Ext Condensed Bold" panose="020B0902020104020203" pitchFamily="34" charset="0"/>
                  <a:ea typeface="微软雅黑" panose="020B0503020204020204" pitchFamily="34" charset="-122"/>
                  <a:cs typeface="Segoe UI Black" panose="020B0A02040204020203" pitchFamily="34" charset="0"/>
                </a:rPr>
                <a:t>2018</a:t>
              </a:r>
              <a:endParaRPr lang="zh-CN" altLang="en-US" sz="6600" b="1" dirty="0">
                <a:latin typeface="Gill Sans MT Ext Condensed Bold" panose="020B0902020104020203" pitchFamily="34" charset="0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0B017D-1A35-4A76-9C98-309BBB63C20E}"/>
              </a:ext>
            </a:extLst>
          </p:cNvPr>
          <p:cNvSpPr txBox="1"/>
          <p:nvPr/>
        </p:nvSpPr>
        <p:spPr>
          <a:xfrm>
            <a:off x="5530649" y="5025800"/>
            <a:ext cx="21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2018.7.27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078378-4D45-4561-AFD4-E65A4563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1C7C7E-F6B2-45C2-AE5A-6C732969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82" y="988888"/>
            <a:ext cx="1531753" cy="1493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E152BE-583A-4BF0-913C-A9DE1C5C0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78" y="4179589"/>
            <a:ext cx="1194596" cy="11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28005">
        <p14:reveal/>
      </p:transition>
    </mc:Choice>
    <mc:Fallback>
      <p:transition spd="med" advTm="280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2648" y="3333335"/>
            <a:ext cx="6977787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97675" y="3936109"/>
            <a:ext cx="1493125" cy="14725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5333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2898" y="1470075"/>
            <a:ext cx="1387309" cy="13681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5333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4658" y="2884063"/>
            <a:ext cx="4343955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13628" y="1465989"/>
            <a:ext cx="1411339" cy="139185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5333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-35158" y="3736259"/>
            <a:ext cx="1889156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同心圆 20"/>
          <p:cNvSpPr/>
          <p:nvPr/>
        </p:nvSpPr>
        <p:spPr>
          <a:xfrm rot="10800000">
            <a:off x="895025" y="3736259"/>
            <a:ext cx="1898424" cy="1872208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999991" y="3333335"/>
            <a:ext cx="1898424" cy="1872208"/>
            <a:chOff x="3347864" y="1268760"/>
            <a:chExt cx="1872208" cy="1872208"/>
          </a:xfr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</p:grpSpPr>
        <p:sp>
          <p:nvSpPr>
            <p:cNvPr id="27" name="椭圆 26"/>
            <p:cNvSpPr/>
            <p:nvPr/>
          </p:nvSpPr>
          <p:spPr>
            <a:xfrm>
              <a:off x="3599892" y="1520788"/>
              <a:ext cx="1368152" cy="1368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5333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" name="同心圆 24"/>
            <p:cNvSpPr/>
            <p:nvPr/>
          </p:nvSpPr>
          <p:spPr>
            <a:xfrm>
              <a:off x="3347864" y="1268760"/>
              <a:ext cx="1872208" cy="1872208"/>
            </a:xfrm>
            <a:prstGeom prst="donut">
              <a:avLst>
                <a:gd name="adj" fmla="val 138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6214263" y="3569428"/>
            <a:ext cx="1435371" cy="141554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5333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366467" y="1227877"/>
            <a:ext cx="1898424" cy="1872208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7203" y="1830985"/>
            <a:ext cx="21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36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Data Flow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2161" y="4821360"/>
            <a:ext cx="367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36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F</a:t>
            </a:r>
            <a:r>
              <a:rPr lang="en-US" altLang="zh-CN" sz="36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unctional </a:t>
            </a:r>
            <a:r>
              <a:rPr lang="en-US" altLang="zh-CN" sz="36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Process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8451" y="402603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36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Demo</a:t>
            </a:r>
            <a:endParaRPr lang="en-US" altLang="zh-CN" sz="36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078378-4D45-4561-AFD4-E65A45637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87" y="283911"/>
            <a:ext cx="5286203" cy="943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56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61"/>
    </mc:Choice>
    <mc:Fallback>
      <p:transition spd="slow" advTm="22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Cognitive </a:t>
            </a:r>
            <a:r>
              <a:rPr lang="en-US" altLang="zh-CN" dirty="0" smtClean="0"/>
              <a:t>Computing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endParaRPr lang="zh-CN" altLang="en-US" dirty="0"/>
          </a:p>
        </p:txBody>
      </p:sp>
      <p:sp>
        <p:nvSpPr>
          <p:cNvPr id="4" name="椭圆 18"/>
          <p:cNvSpPr/>
          <p:nvPr/>
        </p:nvSpPr>
        <p:spPr bwMode="auto">
          <a:xfrm>
            <a:off x="5715353" y="4615330"/>
            <a:ext cx="1044277" cy="447833"/>
          </a:xfrm>
          <a:custGeom>
            <a:avLst/>
            <a:gdLst/>
            <a:ahLst/>
            <a:cxnLst/>
            <a:rect l="l" t="t" r="r" b="b"/>
            <a:pathLst>
              <a:path w="720000" h="363666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lnTo>
                  <a:pt x="719631" y="363666"/>
                </a:lnTo>
                <a:lnTo>
                  <a:pt x="370" y="363666"/>
                </a:lnTo>
                <a:cubicBezTo>
                  <a:pt x="6" y="362448"/>
                  <a:pt x="0" y="361225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rPr>
              <a:t>PEOPLE</a:t>
            </a:r>
            <a:endParaRPr lang="zh-CN" altLang="en-US" sz="14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4944466" y="3879910"/>
            <a:ext cx="2519090" cy="1975090"/>
            <a:chOff x="3830874" y="2667775"/>
            <a:chExt cx="2159546" cy="1812110"/>
          </a:xfrm>
        </p:grpSpPr>
        <p:sp>
          <p:nvSpPr>
            <p:cNvPr id="6" name="同心圆 15"/>
            <p:cNvSpPr/>
            <p:nvPr/>
          </p:nvSpPr>
          <p:spPr>
            <a:xfrm>
              <a:off x="3830874" y="2667775"/>
              <a:ext cx="2159546" cy="1085614"/>
            </a:xfrm>
            <a:custGeom>
              <a:avLst/>
              <a:gdLst/>
              <a:ahLst/>
              <a:cxnLst/>
              <a:rect l="l" t="t" r="r" b="b"/>
              <a:pathLst>
                <a:path w="2160000" h="1084663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lnTo>
                    <a:pt x="2159765" y="1084663"/>
                  </a:lnTo>
                  <a:lnTo>
                    <a:pt x="1619530" y="1084663"/>
                  </a:lnTo>
                  <a:cubicBezTo>
                    <a:pt x="1619994" y="1083113"/>
                    <a:pt x="1620000" y="1081557"/>
                    <a:pt x="1620000" y="1080000"/>
                  </a:cubicBez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lnTo>
                    <a:pt x="540470" y="1084663"/>
                  </a:lnTo>
                  <a:lnTo>
                    <a:pt x="236" y="1084663"/>
                  </a:lnTo>
                  <a:cubicBezTo>
                    <a:pt x="3" y="1083110"/>
                    <a:pt x="0" y="1081556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lIns="0" rIns="0" numCol="1" anchor="ctr">
              <a:prstTxWarp prst="textArchUp">
                <a:avLst>
                  <a:gd name="adj" fmla="val 10748910"/>
                </a:avLst>
              </a:prstTxWarp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37458" y="2933507"/>
              <a:ext cx="1546378" cy="1546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130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COGNITION CONMUTING</a:t>
              </a:r>
              <a:endParaRPr lang="zh-CN" altLang="en-US" sz="130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3863748" y="2871027"/>
            <a:ext cx="4680520" cy="3936437"/>
            <a:chOff x="3057902" y="1671988"/>
            <a:chExt cx="3758409" cy="3271487"/>
          </a:xfrm>
        </p:grpSpPr>
        <p:sp>
          <p:nvSpPr>
            <p:cNvPr id="9" name="同心圆 14"/>
            <p:cNvSpPr/>
            <p:nvPr/>
          </p:nvSpPr>
          <p:spPr>
            <a:xfrm>
              <a:off x="3057902" y="1671988"/>
              <a:ext cx="3758409" cy="1805228"/>
            </a:xfrm>
            <a:custGeom>
              <a:avLst/>
              <a:gdLst/>
              <a:ahLst/>
              <a:cxnLst/>
              <a:rect l="l" t="t" r="r" b="b"/>
              <a:pathLst>
                <a:path w="3600000" h="1804264">
                  <a:moveTo>
                    <a:pt x="1800000" y="0"/>
                  </a:moveTo>
                  <a:cubicBezTo>
                    <a:pt x="2794113" y="0"/>
                    <a:pt x="3600000" y="805887"/>
                    <a:pt x="3600000" y="1800000"/>
                  </a:cubicBezTo>
                  <a:lnTo>
                    <a:pt x="3599785" y="1804264"/>
                  </a:lnTo>
                  <a:lnTo>
                    <a:pt x="3058885" y="1804264"/>
                  </a:lnTo>
                  <a:cubicBezTo>
                    <a:pt x="3059098" y="1802844"/>
                    <a:pt x="3059100" y="1801422"/>
                    <a:pt x="3059100" y="1800000"/>
                  </a:cubicBezTo>
                  <a:cubicBezTo>
                    <a:pt x="3059100" y="1104618"/>
                    <a:pt x="2495382" y="540900"/>
                    <a:pt x="1800000" y="540900"/>
                  </a:cubicBezTo>
                  <a:cubicBezTo>
                    <a:pt x="1104618" y="540900"/>
                    <a:pt x="540900" y="1104618"/>
                    <a:pt x="540900" y="1800000"/>
                  </a:cubicBezTo>
                  <a:lnTo>
                    <a:pt x="541115" y="1804264"/>
                  </a:lnTo>
                  <a:lnTo>
                    <a:pt x="215" y="1804264"/>
                  </a:lnTo>
                  <a:cubicBezTo>
                    <a:pt x="2" y="1802844"/>
                    <a:pt x="0" y="1801422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563" indent="-182563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/>
              </a:pPr>
              <a:endParaRPr lang="zh-CN" altLang="en-US" sz="14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36064" y="1936903"/>
              <a:ext cx="3006572" cy="30065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2000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ARTIFICIAL     INTELLIGENCE</a:t>
              </a:r>
              <a:endParaRPr lang="zh-CN" altLang="en-US" sz="2000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8"/>
          <p:cNvGrpSpPr>
            <a:grpSpLocks/>
          </p:cNvGrpSpPr>
          <p:nvPr/>
        </p:nvGrpSpPr>
        <p:grpSpPr bwMode="auto">
          <a:xfrm>
            <a:off x="2674567" y="1753729"/>
            <a:ext cx="7058885" cy="6282275"/>
            <a:chOff x="2209725" y="1387647"/>
            <a:chExt cx="5040000" cy="4731713"/>
          </a:xfrm>
        </p:grpSpPr>
        <p:sp>
          <p:nvSpPr>
            <p:cNvPr id="12" name="同心圆 2"/>
            <p:cNvSpPr/>
            <p:nvPr/>
          </p:nvSpPr>
          <p:spPr>
            <a:xfrm>
              <a:off x="2209725" y="1387647"/>
              <a:ext cx="5040000" cy="2523577"/>
            </a:xfrm>
            <a:custGeom>
              <a:avLst/>
              <a:gdLst/>
              <a:ahLst/>
              <a:cxnLst/>
              <a:rect l="l" t="t" r="r" b="b"/>
              <a:pathLst>
                <a:path w="5040000" h="2523347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lnTo>
                    <a:pt x="5039831" y="2523347"/>
                  </a:lnTo>
                  <a:lnTo>
                    <a:pt x="4496065" y="2523347"/>
                  </a:lnTo>
                  <a:cubicBezTo>
                    <a:pt x="4496233" y="2522232"/>
                    <a:pt x="4496234" y="2521116"/>
                    <a:pt x="4496234" y="2520000"/>
                  </a:cubicBezTo>
                  <a:cubicBezTo>
                    <a:pt x="4496234" y="1428556"/>
                    <a:pt x="3611444" y="543766"/>
                    <a:pt x="2520000" y="543766"/>
                  </a:cubicBezTo>
                  <a:cubicBezTo>
                    <a:pt x="1428556" y="543766"/>
                    <a:pt x="543766" y="1428556"/>
                    <a:pt x="543766" y="2520000"/>
                  </a:cubicBezTo>
                  <a:lnTo>
                    <a:pt x="543935" y="2523347"/>
                  </a:lnTo>
                  <a:lnTo>
                    <a:pt x="169" y="2523347"/>
                  </a:lnTo>
                  <a:cubicBezTo>
                    <a:pt x="1" y="2522232"/>
                    <a:pt x="0" y="2521116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2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21588" y="1703088"/>
              <a:ext cx="4416272" cy="44162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   CLOUD</a:t>
              </a:r>
              <a:r>
                <a:rPr lang="zh-CN" altLang="en-US" sz="2400" b="1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        </a:t>
              </a:r>
              <a:r>
                <a:rPr lang="en-US" altLang="zh-CN" sz="2400" b="1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BIG</a:t>
              </a:r>
              <a:r>
                <a:rPr lang="zh-CN" altLang="en-US" sz="2400" b="1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DATA                 APIS</a:t>
              </a:r>
              <a:r>
                <a:rPr lang="en-US" altLang="zh-CN" sz="2400" kern="0" dirty="0"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kern="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endParaRPr lang="zh-CN" altLang="en-US" sz="2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B078378-4D45-4561-AFD4-E65A45637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45" y="335521"/>
            <a:ext cx="4073419" cy="7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41"/>
    </mc:Choice>
    <mc:Fallback>
      <p:transition spd="slow" advTm="104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组合 2057"/>
          <p:cNvGrpSpPr/>
          <p:nvPr/>
        </p:nvGrpSpPr>
        <p:grpSpPr>
          <a:xfrm>
            <a:off x="3424090" y="3219785"/>
            <a:ext cx="704783" cy="578383"/>
            <a:chOff x="1900089" y="3219784"/>
            <a:chExt cx="704783" cy="578383"/>
          </a:xfrm>
          <a:solidFill>
            <a:schemeClr val="accent1">
              <a:lumMod val="75000"/>
            </a:schemeClr>
          </a:solidFill>
        </p:grpSpPr>
        <p:cxnSp>
          <p:nvCxnSpPr>
            <p:cNvPr id="19" name="直接连接符 18"/>
            <p:cNvCxnSpPr/>
            <p:nvPr/>
          </p:nvCxnSpPr>
          <p:spPr>
            <a:xfrm flipV="1">
              <a:off x="1900089" y="3337806"/>
              <a:ext cx="596771" cy="460361"/>
            </a:xfrm>
            <a:prstGeom prst="line">
              <a:avLst/>
            </a:prstGeom>
            <a:grpFill/>
            <a:ln w="57150">
              <a:solidFill>
                <a:srgbClr val="6B4E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388848" y="3219784"/>
              <a:ext cx="216024" cy="2227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2199953" y="3654151"/>
            <a:ext cx="1584176" cy="1584176"/>
          </a:xfrm>
          <a:custGeom>
            <a:avLst/>
            <a:gdLst/>
            <a:ahLst/>
            <a:cxnLst/>
            <a:rect l="l" t="t" r="r" b="b"/>
            <a:pathLst>
              <a:path w="1584176" h="1584176">
                <a:moveTo>
                  <a:pt x="792088" y="0"/>
                </a:moveTo>
                <a:cubicBezTo>
                  <a:pt x="916154" y="0"/>
                  <a:pt x="1033558" y="28524"/>
                  <a:pt x="1136816" y="82010"/>
                </a:cubicBezTo>
                <a:cubicBezTo>
                  <a:pt x="1154624" y="51757"/>
                  <a:pt x="1187217" y="32660"/>
                  <a:pt x="1224136" y="32660"/>
                </a:cubicBezTo>
                <a:cubicBezTo>
                  <a:pt x="1283789" y="32660"/>
                  <a:pt x="1332148" y="82516"/>
                  <a:pt x="1332148" y="144016"/>
                </a:cubicBezTo>
                <a:cubicBezTo>
                  <a:pt x="1332148" y="165278"/>
                  <a:pt x="1326368" y="185147"/>
                  <a:pt x="1314694" y="201070"/>
                </a:cubicBezTo>
                <a:cubicBezTo>
                  <a:pt x="1480785" y="343825"/>
                  <a:pt x="1584176" y="555882"/>
                  <a:pt x="1584176" y="792088"/>
                </a:cubicBezTo>
                <a:cubicBezTo>
                  <a:pt x="1584176" y="1229546"/>
                  <a:pt x="1229546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43969" y="3798167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11382" y="1493911"/>
            <a:ext cx="2304256" cy="23042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09416" y="1703389"/>
            <a:ext cx="1885300" cy="188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28157" y="3250417"/>
            <a:ext cx="1843895" cy="18438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95784" y="3418044"/>
            <a:ext cx="1508641" cy="15086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78410" y="2390487"/>
            <a:ext cx="1475508" cy="14755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812547" y="2524624"/>
            <a:ext cx="1207234" cy="1207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/>
              <a:ea typeface="宋体"/>
            </a:endParaRPr>
          </a:p>
        </p:txBody>
      </p:sp>
      <p:grpSp>
        <p:nvGrpSpPr>
          <p:cNvPr id="2061" name="组合 2060"/>
          <p:cNvGrpSpPr/>
          <p:nvPr/>
        </p:nvGrpSpPr>
        <p:grpSpPr>
          <a:xfrm>
            <a:off x="5951984" y="2897561"/>
            <a:ext cx="852848" cy="743195"/>
            <a:chOff x="4427984" y="2897560"/>
            <a:chExt cx="852848" cy="743195"/>
          </a:xfrm>
          <a:solidFill>
            <a:schemeClr val="accent1">
              <a:lumMod val="75000"/>
            </a:schemeClr>
          </a:solidFill>
        </p:grpSpPr>
        <p:cxnSp>
          <p:nvCxnSpPr>
            <p:cNvPr id="29" name="直接连接符 28"/>
            <p:cNvCxnSpPr>
              <a:endCxn id="24" idx="5"/>
            </p:cNvCxnSpPr>
            <p:nvPr/>
          </p:nvCxnSpPr>
          <p:spPr>
            <a:xfrm>
              <a:off x="4471526" y="3008916"/>
              <a:ext cx="777670" cy="599224"/>
            </a:xfrm>
            <a:prstGeom prst="line">
              <a:avLst/>
            </a:prstGeom>
            <a:grp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427984" y="2897560"/>
              <a:ext cx="216024" cy="2227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64808" y="3418043"/>
              <a:ext cx="216024" cy="2227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</p:grpSp>
      <p:grpSp>
        <p:nvGrpSpPr>
          <p:cNvPr id="2055" name="组合 2054"/>
          <p:cNvGrpSpPr/>
          <p:nvPr/>
        </p:nvGrpSpPr>
        <p:grpSpPr>
          <a:xfrm>
            <a:off x="10019782" y="1703390"/>
            <a:ext cx="648219" cy="1206355"/>
            <a:chOff x="8495781" y="1703389"/>
            <a:chExt cx="648219" cy="1206355"/>
          </a:xfrm>
        </p:grpSpPr>
        <p:cxnSp>
          <p:nvCxnSpPr>
            <p:cNvPr id="2051" name="直接连接符 2050"/>
            <p:cNvCxnSpPr/>
            <p:nvPr/>
          </p:nvCxnSpPr>
          <p:spPr>
            <a:xfrm flipV="1">
              <a:off x="8604448" y="1703389"/>
              <a:ext cx="539552" cy="1095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8495781" y="2687032"/>
              <a:ext cx="216024" cy="2227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</p:grpSp>
      <p:grpSp>
        <p:nvGrpSpPr>
          <p:cNvPr id="2056" name="组合 2055"/>
          <p:cNvGrpSpPr/>
          <p:nvPr/>
        </p:nvGrpSpPr>
        <p:grpSpPr>
          <a:xfrm>
            <a:off x="8164040" y="3501009"/>
            <a:ext cx="812281" cy="945231"/>
            <a:chOff x="6640039" y="3501008"/>
            <a:chExt cx="812281" cy="945231"/>
          </a:xfrm>
        </p:grpSpPr>
        <p:sp>
          <p:nvSpPr>
            <p:cNvPr id="25" name="椭圆 24"/>
            <p:cNvSpPr/>
            <p:nvPr/>
          </p:nvSpPr>
          <p:spPr>
            <a:xfrm>
              <a:off x="6640039" y="4223527"/>
              <a:ext cx="216024" cy="2227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236296" y="3501008"/>
              <a:ext cx="216024" cy="2227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  <p:cxnSp>
          <p:nvCxnSpPr>
            <p:cNvPr id="31" name="直接连接符 30"/>
            <p:cNvCxnSpPr>
              <a:endCxn id="26" idx="3"/>
            </p:cNvCxnSpPr>
            <p:nvPr/>
          </p:nvCxnSpPr>
          <p:spPr>
            <a:xfrm flipV="1">
              <a:off x="6804248" y="3691105"/>
              <a:ext cx="463684" cy="64377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9" name="组合 2058"/>
          <p:cNvGrpSpPr/>
          <p:nvPr/>
        </p:nvGrpSpPr>
        <p:grpSpPr>
          <a:xfrm>
            <a:off x="1478244" y="4911180"/>
            <a:ext cx="1050531" cy="1488336"/>
            <a:chOff x="-14538" y="4921796"/>
            <a:chExt cx="1050531" cy="1488336"/>
          </a:xfrm>
          <a:solidFill>
            <a:schemeClr val="accent6">
              <a:lumMod val="75000"/>
            </a:schemeClr>
          </a:solidFill>
        </p:grpSpPr>
        <p:sp>
          <p:nvSpPr>
            <p:cNvPr id="28" name="椭圆 27"/>
            <p:cNvSpPr/>
            <p:nvPr/>
          </p:nvSpPr>
          <p:spPr>
            <a:xfrm>
              <a:off x="819969" y="4921796"/>
              <a:ext cx="216024" cy="2227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微软雅黑"/>
                <a:ea typeface="宋体"/>
              </a:endParaRPr>
            </a:p>
          </p:txBody>
        </p:sp>
        <p:cxnSp>
          <p:nvCxnSpPr>
            <p:cNvPr id="2054" name="直接连接符 2053"/>
            <p:cNvCxnSpPr/>
            <p:nvPr/>
          </p:nvCxnSpPr>
          <p:spPr>
            <a:xfrm flipH="1">
              <a:off x="-14538" y="5029296"/>
              <a:ext cx="927981" cy="1380836"/>
            </a:xfrm>
            <a:prstGeom prst="line">
              <a:avLst/>
            </a:prstGeom>
            <a:grp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906296" y="3859736"/>
            <a:ext cx="193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6B4E2F"/>
                </a:solidFill>
                <a:latin typeface="微软雅黑" pitchFamily="34" charset="-122"/>
                <a:ea typeface="微软雅黑" pitchFamily="34" charset="-122"/>
              </a:rPr>
              <a:t>Face detect</a:t>
            </a:r>
            <a:endParaRPr lang="zh-CN" altLang="en-US" sz="2400" b="1" dirty="0">
              <a:solidFill>
                <a:srgbClr val="6B4E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7037" y="4214438"/>
            <a:ext cx="198509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Detect 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whether there is a face, if there is a face, pass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5329" y="907751"/>
            <a:ext cx="2752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89800"/>
                </a:solidFill>
                <a:latin typeface="微软雅黑" pitchFamily="34" charset="-122"/>
                <a:ea typeface="微软雅黑" pitchFamily="34" charset="-122"/>
              </a:rPr>
              <a:t>Upload a picture</a:t>
            </a:r>
            <a:endParaRPr lang="zh-CN" altLang="en-US" sz="2400" b="1" dirty="0">
              <a:solidFill>
                <a:srgbClr val="C898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03557" y="1340769"/>
            <a:ext cx="173655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Use camera to gain the image of one person/ Upload the 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2249" y="971436"/>
            <a:ext cx="477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89800"/>
                </a:solidFill>
                <a:latin typeface="微软雅黑" pitchFamily="34" charset="-122"/>
                <a:ea typeface="微软雅黑" pitchFamily="34" charset="-122"/>
              </a:rPr>
              <a:t>Facial expression recognition </a:t>
            </a:r>
            <a:endParaRPr lang="zh-CN" altLang="en-US" sz="2400" b="1" dirty="0">
              <a:solidFill>
                <a:srgbClr val="C898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56040" y="1416142"/>
            <a:ext cx="235650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Recognize the 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face’s </a:t>
            </a: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expression and output the result.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74703" y="4029772"/>
            <a:ext cx="25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6B4E2F"/>
                </a:solidFill>
                <a:latin typeface="微软雅黑" pitchFamily="34" charset="-122"/>
                <a:ea typeface="微软雅黑" pitchFamily="34" charset="-122"/>
              </a:rPr>
              <a:t>Match </a:t>
            </a:r>
            <a:r>
              <a:rPr lang="en-US" altLang="zh-CN" sz="2400" b="1" dirty="0" smtClean="0">
                <a:solidFill>
                  <a:srgbClr val="6B4E2F"/>
                </a:solidFill>
                <a:latin typeface="微软雅黑" pitchFamily="34" charset="-122"/>
                <a:ea typeface="微软雅黑" pitchFamily="34" charset="-122"/>
              </a:rPr>
              <a:t>an </a:t>
            </a:r>
            <a:r>
              <a:rPr lang="en-US" altLang="zh-CN" sz="2400" b="1" dirty="0">
                <a:solidFill>
                  <a:srgbClr val="6B4E2F"/>
                </a:solidFill>
                <a:latin typeface="微软雅黑" pitchFamily="34" charset="-122"/>
                <a:ea typeface="微软雅黑" pitchFamily="34" charset="-122"/>
              </a:rPr>
              <a:t>emoji</a:t>
            </a:r>
            <a:endParaRPr lang="zh-CN" altLang="en-US" sz="2400" b="1" dirty="0">
              <a:solidFill>
                <a:srgbClr val="6B4E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97850" y="4416436"/>
            <a:ext cx="287105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Match 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an </a:t>
            </a:r>
            <a:r>
              <a:rPr lang="en-US" altLang="zh-CN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emoji with the same expression </a:t>
            </a: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of the face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734" y="289871"/>
            <a:ext cx="10972800" cy="510580"/>
          </a:xfrm>
        </p:spPr>
        <p:txBody>
          <a:bodyPr/>
          <a:lstStyle/>
          <a:p>
            <a:r>
              <a:rPr lang="en-US" altLang="zh-CN" sz="3600" dirty="0"/>
              <a:t>Functional process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FEFAD1-F2DD-4CEF-9733-5AE4AE35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814" y="4077611"/>
            <a:ext cx="923925" cy="790575"/>
          </a:xfrm>
          <a:prstGeom prst="rect">
            <a:avLst/>
          </a:prstGeom>
        </p:spPr>
      </p:pic>
      <p:sp>
        <p:nvSpPr>
          <p:cNvPr id="21" name="AutoShape 2" descr="https://p.ssl.qhimg.com/dmsmfl/120_75_/t01e0b42101e79bd366.webp?size=584x298&amp;phash=-5590992821100463757">
            <a:extLst>
              <a:ext uri="{FF2B5EF4-FFF2-40B4-BE49-F238E27FC236}">
                <a16:creationId xmlns:a16="http://schemas.microsoft.com/office/drawing/2014/main" id="{620CB58E-1004-436C-8D9D-8B3DF13044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069266" cy="10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41" name="KSO_Shape">
            <a:extLst>
              <a:ext uri="{FF2B5EF4-FFF2-40B4-BE49-F238E27FC236}">
                <a16:creationId xmlns:a16="http://schemas.microsoft.com/office/drawing/2014/main" id="{9F1372D8-0E81-42F3-B166-CE67962F308E}"/>
              </a:ext>
            </a:extLst>
          </p:cNvPr>
          <p:cNvSpPr/>
          <p:nvPr/>
        </p:nvSpPr>
        <p:spPr bwMode="auto">
          <a:xfrm>
            <a:off x="4489117" y="2038663"/>
            <a:ext cx="913311" cy="1181122"/>
          </a:xfrm>
          <a:custGeom>
            <a:avLst/>
            <a:gdLst>
              <a:gd name="T0" fmla="*/ 1292466 w 1766888"/>
              <a:gd name="T1" fmla="*/ 1151792 h 2276475"/>
              <a:gd name="T2" fmla="*/ 1414974 w 1766888"/>
              <a:gd name="T3" fmla="*/ 1225730 h 2276475"/>
              <a:gd name="T4" fmla="*/ 1476893 w 1766888"/>
              <a:gd name="T5" fmla="*/ 1355254 h 2276475"/>
              <a:gd name="T6" fmla="*/ 1467326 w 1766888"/>
              <a:gd name="T7" fmla="*/ 1751008 h 2276475"/>
              <a:gd name="T8" fmla="*/ 1407533 w 1766888"/>
              <a:gd name="T9" fmla="*/ 1803934 h 2276475"/>
              <a:gd name="T10" fmla="*/ 1219918 w 1766888"/>
              <a:gd name="T11" fmla="*/ 1867233 h 2276475"/>
              <a:gd name="T12" fmla="*/ 903948 w 1766888"/>
              <a:gd name="T13" fmla="*/ 1905000 h 2276475"/>
              <a:gd name="T14" fmla="*/ 967726 w 1766888"/>
              <a:gd name="T15" fmla="*/ 1656591 h 2276475"/>
              <a:gd name="T16" fmla="*/ 1003602 w 1766888"/>
              <a:gd name="T17" fmla="*/ 1348339 h 2276475"/>
              <a:gd name="T18" fmla="*/ 477984 w 1766888"/>
              <a:gd name="T19" fmla="*/ 1374851 h 2276475"/>
              <a:gd name="T20" fmla="*/ 516287 w 1766888"/>
              <a:gd name="T21" fmla="*/ 1679009 h 2276475"/>
              <a:gd name="T22" fmla="*/ 547408 w 1766888"/>
              <a:gd name="T23" fmla="*/ 1902076 h 2276475"/>
              <a:gd name="T24" fmla="*/ 237796 w 1766888"/>
              <a:gd name="T25" fmla="*/ 1860334 h 2276475"/>
              <a:gd name="T26" fmla="*/ 65965 w 1766888"/>
              <a:gd name="T27" fmla="*/ 1798386 h 2276475"/>
              <a:gd name="T28" fmla="*/ 9310 w 1766888"/>
              <a:gd name="T29" fmla="*/ 1745211 h 2276475"/>
              <a:gd name="T30" fmla="*/ 4788 w 1766888"/>
              <a:gd name="T31" fmla="*/ 1343212 h 2276475"/>
              <a:gd name="T32" fmla="*/ 72881 w 1766888"/>
              <a:gd name="T33" fmla="*/ 1217188 h 2276475"/>
              <a:gd name="T34" fmla="*/ 198961 w 1766888"/>
              <a:gd name="T35" fmla="*/ 1149125 h 2276475"/>
              <a:gd name="T36" fmla="*/ 507437 w 1766888"/>
              <a:gd name="T37" fmla="*/ 357977 h 2276475"/>
              <a:gd name="T38" fmla="*/ 463817 w 1766888"/>
              <a:gd name="T39" fmla="*/ 443754 h 2276475"/>
              <a:gd name="T40" fmla="*/ 451316 w 1766888"/>
              <a:gd name="T41" fmla="*/ 602028 h 2276475"/>
              <a:gd name="T42" fmla="*/ 470998 w 1766888"/>
              <a:gd name="T43" fmla="*/ 723921 h 2276475"/>
              <a:gd name="T44" fmla="*/ 544941 w 1766888"/>
              <a:gd name="T45" fmla="*/ 876619 h 2276475"/>
              <a:gd name="T46" fmla="*/ 637237 w 1766888"/>
              <a:gd name="T47" fmla="*/ 967972 h 2276475"/>
              <a:gd name="T48" fmla="*/ 711977 w 1766888"/>
              <a:gd name="T49" fmla="*/ 999309 h 2276475"/>
              <a:gd name="T50" fmla="*/ 785919 w 1766888"/>
              <a:gd name="T51" fmla="*/ 992936 h 2276475"/>
              <a:gd name="T52" fmla="*/ 860129 w 1766888"/>
              <a:gd name="T53" fmla="*/ 949915 h 2276475"/>
              <a:gd name="T54" fmla="*/ 965989 w 1766888"/>
              <a:gd name="T55" fmla="*/ 814213 h 2276475"/>
              <a:gd name="T56" fmla="*/ 1011472 w 1766888"/>
              <a:gd name="T57" fmla="*/ 684618 h 2276475"/>
              <a:gd name="T58" fmla="*/ 1021579 w 1766888"/>
              <a:gd name="T59" fmla="*/ 552368 h 2276475"/>
              <a:gd name="T60" fmla="*/ 823423 w 1766888"/>
              <a:gd name="T61" fmla="*/ 523688 h 2276475"/>
              <a:gd name="T62" fmla="*/ 651866 w 1766888"/>
              <a:gd name="T63" fmla="*/ 465795 h 2276475"/>
              <a:gd name="T64" fmla="*/ 565155 w 1766888"/>
              <a:gd name="T65" fmla="*/ 391172 h 2276475"/>
              <a:gd name="T66" fmla="*/ 515417 w 1766888"/>
              <a:gd name="T67" fmla="*/ 357712 h 2276475"/>
              <a:gd name="T68" fmla="*/ 873960 w 1766888"/>
              <a:gd name="T69" fmla="*/ 9561 h 2276475"/>
              <a:gd name="T70" fmla="*/ 992587 w 1766888"/>
              <a:gd name="T71" fmla="*/ 51785 h 2276475"/>
              <a:gd name="T72" fmla="*/ 1081957 w 1766888"/>
              <a:gd name="T73" fmla="*/ 125876 h 2276475"/>
              <a:gd name="T74" fmla="*/ 1157230 w 1766888"/>
              <a:gd name="T75" fmla="*/ 249097 h 2276475"/>
              <a:gd name="T76" fmla="*/ 1230906 w 1766888"/>
              <a:gd name="T77" fmla="*/ 488103 h 2276475"/>
              <a:gd name="T78" fmla="*/ 1337831 w 1766888"/>
              <a:gd name="T79" fmla="*/ 751008 h 2276475"/>
              <a:gd name="T80" fmla="*/ 1364961 w 1766888"/>
              <a:gd name="T81" fmla="*/ 875823 h 2276475"/>
              <a:gd name="T82" fmla="*/ 1347938 w 1766888"/>
              <a:gd name="T83" fmla="*/ 927341 h 2276475"/>
              <a:gd name="T84" fmla="*/ 1304583 w 1766888"/>
              <a:gd name="T85" fmla="*/ 961864 h 2276475"/>
              <a:gd name="T86" fmla="*/ 1156165 w 1766888"/>
              <a:gd name="T87" fmla="*/ 978330 h 2276475"/>
              <a:gd name="T88" fmla="*/ 961733 w 1766888"/>
              <a:gd name="T89" fmla="*/ 983110 h 2276475"/>
              <a:gd name="T90" fmla="*/ 867310 w 1766888"/>
              <a:gd name="T91" fmla="*/ 1058264 h 2276475"/>
              <a:gd name="T92" fmla="*/ 768631 w 1766888"/>
              <a:gd name="T93" fmla="*/ 1094911 h 2276475"/>
              <a:gd name="T94" fmla="*/ 672612 w 1766888"/>
              <a:gd name="T95" fmla="*/ 1087741 h 2276475"/>
              <a:gd name="T96" fmla="*/ 575529 w 1766888"/>
              <a:gd name="T97" fmla="*/ 1038878 h 2276475"/>
              <a:gd name="T98" fmla="*/ 485893 w 1766888"/>
              <a:gd name="T99" fmla="*/ 954163 h 2276475"/>
              <a:gd name="T100" fmla="*/ 264863 w 1766888"/>
              <a:gd name="T101" fmla="*/ 979126 h 2276475"/>
              <a:gd name="T102" fmla="*/ 164055 w 1766888"/>
              <a:gd name="T103" fmla="*/ 948321 h 2276475"/>
              <a:gd name="T104" fmla="*/ 133202 w 1766888"/>
              <a:gd name="T105" fmla="*/ 907159 h 2276475"/>
              <a:gd name="T106" fmla="*/ 132404 w 1766888"/>
              <a:gd name="T107" fmla="*/ 813681 h 2276475"/>
              <a:gd name="T108" fmla="*/ 214592 w 1766888"/>
              <a:gd name="T109" fmla="*/ 612651 h 2276475"/>
              <a:gd name="T110" fmla="*/ 305558 w 1766888"/>
              <a:gd name="T111" fmla="*/ 333014 h 2276475"/>
              <a:gd name="T112" fmla="*/ 369925 w 1766888"/>
              <a:gd name="T113" fmla="*/ 180582 h 2276475"/>
              <a:gd name="T114" fmla="*/ 453443 w 1766888"/>
              <a:gd name="T115" fmla="*/ 83652 h 2276475"/>
              <a:gd name="T116" fmla="*/ 546537 w 1766888"/>
              <a:gd name="T117" fmla="*/ 29212 h 2276475"/>
              <a:gd name="T118" fmla="*/ 706391 w 1766888"/>
              <a:gd name="T119" fmla="*/ 265 h 22764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66888" h="2276475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6FE5EFD1-1050-4D12-A876-2F3FD6B0B244}"/>
              </a:ext>
            </a:extLst>
          </p:cNvPr>
          <p:cNvSpPr>
            <a:spLocks noEditPoints="1"/>
          </p:cNvSpPr>
          <p:nvPr/>
        </p:nvSpPr>
        <p:spPr bwMode="auto">
          <a:xfrm>
            <a:off x="9058208" y="2731531"/>
            <a:ext cx="743561" cy="793420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138 w 188"/>
              <a:gd name="T11" fmla="*/ 36 h 188"/>
              <a:gd name="T12" fmla="*/ 152 w 188"/>
              <a:gd name="T13" fmla="*/ 58 h 188"/>
              <a:gd name="T14" fmla="*/ 138 w 188"/>
              <a:gd name="T15" fmla="*/ 80 h 188"/>
              <a:gd name="T16" fmla="*/ 123 w 188"/>
              <a:gd name="T17" fmla="*/ 58 h 188"/>
              <a:gd name="T18" fmla="*/ 138 w 188"/>
              <a:gd name="T19" fmla="*/ 36 h 188"/>
              <a:gd name="T20" fmla="*/ 51 w 188"/>
              <a:gd name="T21" fmla="*/ 36 h 188"/>
              <a:gd name="T22" fmla="*/ 65 w 188"/>
              <a:gd name="T23" fmla="*/ 58 h 188"/>
              <a:gd name="T24" fmla="*/ 51 w 188"/>
              <a:gd name="T25" fmla="*/ 80 h 188"/>
              <a:gd name="T26" fmla="*/ 36 w 188"/>
              <a:gd name="T27" fmla="*/ 58 h 188"/>
              <a:gd name="T28" fmla="*/ 51 w 188"/>
              <a:gd name="T29" fmla="*/ 36 h 188"/>
              <a:gd name="T30" fmla="*/ 94 w 188"/>
              <a:gd name="T31" fmla="*/ 167 h 188"/>
              <a:gd name="T32" fmla="*/ 22 w 188"/>
              <a:gd name="T33" fmla="*/ 95 h 188"/>
              <a:gd name="T34" fmla="*/ 94 w 188"/>
              <a:gd name="T35" fmla="*/ 114 h 188"/>
              <a:gd name="T36" fmla="*/ 167 w 188"/>
              <a:gd name="T37" fmla="*/ 95 h 188"/>
              <a:gd name="T38" fmla="*/ 94 w 188"/>
              <a:gd name="T39" fmla="*/ 16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138" y="36"/>
                </a:moveTo>
                <a:cubicBezTo>
                  <a:pt x="146" y="36"/>
                  <a:pt x="152" y="46"/>
                  <a:pt x="152" y="58"/>
                </a:cubicBezTo>
                <a:cubicBezTo>
                  <a:pt x="152" y="70"/>
                  <a:pt x="146" y="80"/>
                  <a:pt x="138" y="80"/>
                </a:cubicBezTo>
                <a:cubicBezTo>
                  <a:pt x="130" y="80"/>
                  <a:pt x="123" y="70"/>
                  <a:pt x="123" y="58"/>
                </a:cubicBezTo>
                <a:cubicBezTo>
                  <a:pt x="123" y="46"/>
                  <a:pt x="130" y="36"/>
                  <a:pt x="138" y="36"/>
                </a:cubicBezTo>
                <a:close/>
                <a:moveTo>
                  <a:pt x="51" y="36"/>
                </a:moveTo>
                <a:cubicBezTo>
                  <a:pt x="59" y="36"/>
                  <a:pt x="65" y="46"/>
                  <a:pt x="65" y="58"/>
                </a:cubicBezTo>
                <a:cubicBezTo>
                  <a:pt x="65" y="70"/>
                  <a:pt x="59" y="80"/>
                  <a:pt x="51" y="80"/>
                </a:cubicBezTo>
                <a:cubicBezTo>
                  <a:pt x="43" y="80"/>
                  <a:pt x="36" y="70"/>
                  <a:pt x="36" y="58"/>
                </a:cubicBezTo>
                <a:cubicBezTo>
                  <a:pt x="36" y="46"/>
                  <a:pt x="43" y="36"/>
                  <a:pt x="51" y="36"/>
                </a:cubicBezTo>
                <a:close/>
                <a:moveTo>
                  <a:pt x="94" y="167"/>
                </a:moveTo>
                <a:cubicBezTo>
                  <a:pt x="56" y="167"/>
                  <a:pt x="25" y="135"/>
                  <a:pt x="22" y="95"/>
                </a:cubicBezTo>
                <a:cubicBezTo>
                  <a:pt x="43" y="107"/>
                  <a:pt x="68" y="114"/>
                  <a:pt x="94" y="114"/>
                </a:cubicBezTo>
                <a:cubicBezTo>
                  <a:pt x="120" y="114"/>
                  <a:pt x="145" y="107"/>
                  <a:pt x="167" y="95"/>
                </a:cubicBezTo>
                <a:cubicBezTo>
                  <a:pt x="163" y="135"/>
                  <a:pt x="132" y="167"/>
                  <a:pt x="94" y="1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57" name="Group 50">
            <a:extLst>
              <a:ext uri="{FF2B5EF4-FFF2-40B4-BE49-F238E27FC236}">
                <a16:creationId xmlns:a16="http://schemas.microsoft.com/office/drawing/2014/main" id="{C925CBA2-D60A-4994-B54F-1B6DD593CB21}"/>
              </a:ext>
            </a:extLst>
          </p:cNvPr>
          <p:cNvGrpSpPr/>
          <p:nvPr/>
        </p:nvGrpSpPr>
        <p:grpSpPr>
          <a:xfrm>
            <a:off x="7037812" y="3785212"/>
            <a:ext cx="708442" cy="786788"/>
            <a:chOff x="6350" y="-3175"/>
            <a:chExt cx="717550" cy="714376"/>
          </a:xfrm>
          <a:solidFill>
            <a:schemeClr val="accent6">
              <a:lumMod val="75000"/>
            </a:schemeClr>
          </a:solidFill>
        </p:grpSpPr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881BFF6A-ACC1-4B35-94C7-AB832230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430213"/>
              <a:ext cx="285750" cy="280988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F386AFE5-AF6B-4B2E-AD78-94837AEED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" y="-3175"/>
              <a:ext cx="530225" cy="531813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93860E8-2746-4DA1-92E9-723BB945C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" y="106363"/>
              <a:ext cx="157163" cy="15557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148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83"/>
    </mc:Choice>
    <mc:Fallback>
      <p:transition spd="slow" advTm="27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2381626" y="3015523"/>
            <a:ext cx="1353126" cy="396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endParaRPr lang="en-US" altLang="zh-CN" sz="146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1491347" y="4361628"/>
            <a:ext cx="274669" cy="2772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下箭头 32"/>
          <p:cNvSpPr/>
          <p:nvPr/>
        </p:nvSpPr>
        <p:spPr>
          <a:xfrm flipH="1">
            <a:off x="1491347" y="2271363"/>
            <a:ext cx="274669" cy="2772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2876444" y="2806218"/>
            <a:ext cx="314785" cy="1346117"/>
          </a:xfrm>
          <a:prstGeom prst="down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200000">
            <a:off x="3677584" y="2646610"/>
            <a:ext cx="1611009" cy="16110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200000">
            <a:off x="9368321" y="2646610"/>
            <a:ext cx="1611009" cy="16110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200000">
            <a:off x="6045117" y="2629343"/>
            <a:ext cx="1611009" cy="16110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1081" y="179867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Upload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2163" y="4607314"/>
            <a:ext cx="114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Camera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41212" y="2975424"/>
            <a:ext cx="156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Wed </a:t>
            </a:r>
            <a:endParaRPr lang="en-US" altLang="zh-CN" sz="240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/>
            <a:r>
              <a:rPr lang="en-US" altLang="zh-CN" sz="240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application</a:t>
            </a:r>
            <a:endParaRPr lang="en-US" altLang="zh-CN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11452" y="2676386"/>
            <a:ext cx="1139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endParaRPr lang="en-US" altLang="zh-CN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IBM </a:t>
            </a:r>
            <a:endParaRPr lang="en-US" altLang="zh-CN" sz="240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algn="ctr" defTabSz="1219170"/>
            <a:r>
              <a:rPr lang="en-US" altLang="zh-CN" sz="240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Watson</a:t>
            </a:r>
            <a:endParaRPr lang="en-US" altLang="zh-CN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21259" y="317500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27957" y="403771"/>
            <a:ext cx="146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dirty="0" smtClean="0">
                <a:solidFill>
                  <a:prstClr val="black"/>
                </a:solidFill>
              </a:rPr>
              <a:t>Datasets:</a:t>
            </a:r>
          </a:p>
          <a:p>
            <a:pPr algn="ctr" defTabSz="1219170"/>
            <a:r>
              <a:rPr lang="en-US" altLang="zh-CN" dirty="0" smtClean="0">
                <a:solidFill>
                  <a:prstClr val="black"/>
                </a:solidFill>
              </a:rPr>
              <a:t>KDEF 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48886" y="2852891"/>
            <a:ext cx="104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API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30053" y="4966893"/>
            <a:ext cx="1564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Feedback</a:t>
            </a:r>
          </a:p>
          <a:p>
            <a:pPr algn="ctr" defTabSz="1219170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&amp;</a:t>
            </a:r>
          </a:p>
          <a:p>
            <a:pPr algn="ctr" defTabSz="1219170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Retraining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805038" y="2147302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Age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64245" y="4212999"/>
            <a:ext cx="15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Emoji</a:t>
            </a:r>
            <a:r>
              <a:rPr lang="en-US" altLang="zh-CN" sz="1467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endParaRPr lang="en-US" altLang="zh-CN" sz="146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84029" y="2507252"/>
            <a:ext cx="117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Gender</a:t>
            </a:r>
            <a:r>
              <a:rPr lang="en-US" altLang="zh-CN" sz="146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937198" y="320259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emotion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椭圆 72"/>
          <p:cNvSpPr/>
          <p:nvPr/>
        </p:nvSpPr>
        <p:spPr>
          <a:xfrm rot="16200000">
            <a:off x="818353" y="2646610"/>
            <a:ext cx="1611009" cy="16110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1567" y="2887456"/>
            <a:ext cx="918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User</a:t>
            </a:r>
          </a:p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&amp;</a:t>
            </a:r>
          </a:p>
          <a:p>
            <a:pPr algn="ctr" defTabSz="1219170"/>
            <a:r>
              <a:rPr lang="en-US" altLang="zh-CN" sz="24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Input </a:t>
            </a:r>
          </a:p>
        </p:txBody>
      </p:sp>
      <p:sp>
        <p:nvSpPr>
          <p:cNvPr id="75" name="标题 1">
            <a:extLst>
              <a:ext uri="{FF2B5EF4-FFF2-40B4-BE49-F238E27FC236}">
                <a16:creationId xmlns:a16="http://schemas.microsoft.com/office/drawing/2014/main" id="{F21D47C9-7AF0-4622-B2B3-8B924B014C70}"/>
              </a:ext>
            </a:extLst>
          </p:cNvPr>
          <p:cNvSpPr txBox="1">
            <a:spLocks/>
          </p:cNvSpPr>
          <p:nvPr/>
        </p:nvSpPr>
        <p:spPr bwMode="auto">
          <a:xfrm>
            <a:off x="420623" y="739233"/>
            <a:ext cx="10972800" cy="51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Data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</a:rPr>
              <a:t> process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</a:endParaRPr>
          </a:p>
        </p:txBody>
      </p:sp>
      <p:sp>
        <p:nvSpPr>
          <p:cNvPr id="71" name="下箭头 70"/>
          <p:cNvSpPr/>
          <p:nvPr/>
        </p:nvSpPr>
        <p:spPr>
          <a:xfrm rot="16200000">
            <a:off x="5466328" y="3087693"/>
            <a:ext cx="405863" cy="784054"/>
          </a:xfrm>
          <a:prstGeom prst="down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8" name="椭圆 77"/>
          <p:cNvSpPr/>
          <p:nvPr/>
        </p:nvSpPr>
        <p:spPr>
          <a:xfrm rot="16200000">
            <a:off x="8209834" y="89352"/>
            <a:ext cx="1077544" cy="115626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9" name="下箭头 78"/>
          <p:cNvSpPr/>
          <p:nvPr/>
        </p:nvSpPr>
        <p:spPr>
          <a:xfrm rot="10800000">
            <a:off x="6589807" y="1545207"/>
            <a:ext cx="333508" cy="108711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泪滴形 1"/>
          <p:cNvSpPr/>
          <p:nvPr/>
        </p:nvSpPr>
        <p:spPr>
          <a:xfrm>
            <a:off x="5407372" y="535338"/>
            <a:ext cx="1237032" cy="1164997"/>
          </a:xfrm>
          <a:prstGeom prst="teardrop">
            <a:avLst>
              <a:gd name="adj" fmla="val 248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5764" y="824303"/>
            <a:ext cx="122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Face Detection</a:t>
            </a:r>
            <a:endParaRPr lang="zh-CN" altLang="en-US" dirty="0"/>
          </a:p>
        </p:txBody>
      </p:sp>
      <p:sp>
        <p:nvSpPr>
          <p:cNvPr id="5" name="泪滴形 4"/>
          <p:cNvSpPr/>
          <p:nvPr/>
        </p:nvSpPr>
        <p:spPr>
          <a:xfrm>
            <a:off x="6824569" y="513265"/>
            <a:ext cx="1209637" cy="1212041"/>
          </a:xfrm>
          <a:prstGeom prst="teardrop">
            <a:avLst>
              <a:gd name="adj" fmla="val 1311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19551" y="794672"/>
            <a:ext cx="137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Expression</a:t>
            </a:r>
          </a:p>
          <a:p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80" name="下箭头 79"/>
          <p:cNvSpPr/>
          <p:nvPr/>
        </p:nvSpPr>
        <p:spPr>
          <a:xfrm rot="16200000">
            <a:off x="7643192" y="3178931"/>
            <a:ext cx="405863" cy="453809"/>
          </a:xfrm>
          <a:prstGeom prst="down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9536" y="2373846"/>
            <a:ext cx="513736" cy="2094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14015" y="2545746"/>
            <a:ext cx="424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</a:t>
            </a:r>
          </a:p>
          <a:p>
            <a:r>
              <a:rPr lang="en-US" altLang="zh-CN" sz="2800" dirty="0" smtClean="0"/>
              <a:t>A</a:t>
            </a:r>
          </a:p>
          <a:p>
            <a:r>
              <a:rPr lang="en-US" altLang="zh-CN" sz="2800" dirty="0" smtClean="0"/>
              <a:t>C</a:t>
            </a:r>
          </a:p>
          <a:p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8706574" y="2373846"/>
            <a:ext cx="513736" cy="2094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 rot="16200000">
            <a:off x="8476754" y="3312992"/>
            <a:ext cx="289814" cy="169831"/>
          </a:xfrm>
          <a:prstGeom prst="down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下箭头 82"/>
          <p:cNvSpPr/>
          <p:nvPr/>
        </p:nvSpPr>
        <p:spPr>
          <a:xfrm rot="16200000">
            <a:off x="9169037" y="3331341"/>
            <a:ext cx="289814" cy="169831"/>
          </a:xfrm>
          <a:prstGeom prst="down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1283" y="2269178"/>
            <a:ext cx="499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E</a:t>
            </a:r>
          </a:p>
          <a:p>
            <a:r>
              <a:rPr lang="en-US" altLang="zh-CN" sz="2000" b="1" dirty="0" smtClean="0"/>
              <a:t>M</a:t>
            </a:r>
          </a:p>
          <a:p>
            <a:r>
              <a:rPr lang="en-US" altLang="zh-CN" sz="2000" b="1" dirty="0" smtClean="0"/>
              <a:t>O</a:t>
            </a:r>
          </a:p>
          <a:p>
            <a:r>
              <a:rPr lang="en-US" altLang="zh-CN" sz="2000" b="1" dirty="0" smtClean="0"/>
              <a:t>T</a:t>
            </a:r>
          </a:p>
          <a:p>
            <a:r>
              <a:rPr lang="en-US" altLang="zh-CN" sz="2000" b="1" dirty="0" smtClean="0"/>
              <a:t> I</a:t>
            </a:r>
          </a:p>
          <a:p>
            <a:r>
              <a:rPr lang="en-US" altLang="zh-CN" sz="2000" b="1" dirty="0" smtClean="0"/>
              <a:t>O</a:t>
            </a:r>
          </a:p>
          <a:p>
            <a:r>
              <a:rPr lang="en-US" altLang="zh-CN" sz="2000" b="1" dirty="0"/>
              <a:t>N</a:t>
            </a:r>
            <a:endParaRPr lang="en-US" altLang="zh-CN" sz="2000" b="1" dirty="0" smtClean="0"/>
          </a:p>
        </p:txBody>
      </p:sp>
      <p:cxnSp>
        <p:nvCxnSpPr>
          <p:cNvPr id="84" name="曲线连接符 83"/>
          <p:cNvCxnSpPr>
            <a:stCxn id="48" idx="2"/>
            <a:endCxn id="49" idx="2"/>
          </p:cNvCxnSpPr>
          <p:nvPr/>
        </p:nvCxnSpPr>
        <p:spPr>
          <a:xfrm rot="5400000" flipH="1">
            <a:off x="8503590" y="2587384"/>
            <a:ext cx="17267" cy="3323204"/>
          </a:xfrm>
          <a:prstGeom prst="curvedConnector3">
            <a:avLst>
              <a:gd name="adj1" fmla="val -854197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动作按钮: 帮助 9">
            <a:hlinkClick r:id="" action="ppaction://hlinkshowjump?jump=nextslide" highlightClick="1"/>
          </p:cNvPr>
          <p:cNvSpPr/>
          <p:nvPr/>
        </p:nvSpPr>
        <p:spPr>
          <a:xfrm>
            <a:off x="9368321" y="739233"/>
            <a:ext cx="170249" cy="212745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0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066"/>
    </mc:Choice>
    <mc:Fallback>
      <p:transition spd="slow" advTm="92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8" grpId="0" animBg="1"/>
      <p:bldP spid="49" grpId="0" animBg="1"/>
      <p:bldP spid="52" grpId="0"/>
      <p:bldP spid="53" grpId="0"/>
      <p:bldP spid="60" grpId="0"/>
      <p:bldP spid="62" grpId="0"/>
      <p:bldP spid="65" grpId="0"/>
      <p:bldP spid="66" grpId="0"/>
      <p:bldP spid="68" grpId="0"/>
      <p:bldP spid="69" grpId="0"/>
      <p:bldP spid="73" grpId="0" animBg="1"/>
      <p:bldP spid="71" grpId="0" animBg="1"/>
      <p:bldP spid="78" grpId="0" animBg="1"/>
      <p:bldP spid="79" grpId="0" animBg="1"/>
      <p:bldP spid="2" grpId="0" animBg="1"/>
      <p:bldP spid="3" grpId="0"/>
      <p:bldP spid="5" grpId="0" animBg="1"/>
      <p:bldP spid="6" grpId="0"/>
      <p:bldP spid="80" grpId="0" animBg="1"/>
      <p:bldP spid="7" grpId="0" animBg="1"/>
      <p:bldP spid="8" grpId="0"/>
      <p:bldP spid="81" grpId="0" animBg="1"/>
      <p:bldP spid="82" grpId="0" animBg="1"/>
      <p:bldP spid="8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026420-2750-4BB4-A633-1EA63BF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23" y="411903"/>
            <a:ext cx="3035351" cy="60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369">
        <p14:reveal/>
      </p:transition>
    </mc:Choice>
    <mc:Fallback>
      <p:transition spd="med" advTm="3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1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69419" y="3048423"/>
            <a:ext cx="432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Pacifico" panose="02000000000000000000" pitchFamily="2" charset="0"/>
              </a:rPr>
              <a:t>Prototype Demo</a:t>
            </a:r>
            <a:endParaRPr kumimoji="0" lang="id-ID" sz="4800" b="0" i="0" u="none" strike="noStrike" kern="1200" cap="none" spc="0" normalizeH="0" baseline="0" noProof="0" dirty="0">
              <a:ln>
                <a:noFill/>
              </a:ln>
              <a:solidFill>
                <a:srgbClr val="FF6D6D"/>
              </a:solidFill>
              <a:effectLst/>
              <a:uLnTx/>
              <a:uFillTx/>
              <a:latin typeface="Pacifico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29355" y="1941518"/>
            <a:ext cx="805543" cy="805543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63438" y="2106964"/>
            <a:ext cx="337376" cy="474650"/>
            <a:chOff x="785813" y="3876675"/>
            <a:chExt cx="614363" cy="89535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50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649">
        <p14:warp dir="in"/>
      </p:transition>
    </mc:Choice>
    <mc:Fallback>
      <p:transition spd="slow" advTm="6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2994863" y="1832200"/>
            <a:ext cx="6202273" cy="2339975"/>
            <a:chOff x="4068604" y="2354263"/>
            <a:chExt cx="6202273" cy="2339975"/>
          </a:xfrm>
        </p:grpSpPr>
        <p:sp>
          <p:nvSpPr>
            <p:cNvPr id="3" name="任意多边形 10"/>
            <p:cNvSpPr>
              <a:spLocks noChangeArrowheads="1"/>
            </p:cNvSpPr>
            <p:nvPr/>
          </p:nvSpPr>
          <p:spPr bwMode="auto">
            <a:xfrm rot="5400000">
              <a:off x="8877845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4" name="任意多边形 11"/>
            <p:cNvSpPr>
              <a:spLocks noChangeArrowheads="1"/>
            </p:cNvSpPr>
            <p:nvPr/>
          </p:nvSpPr>
          <p:spPr bwMode="auto">
            <a:xfrm rot="16200000" flipH="1">
              <a:off x="3121660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6" name="文本框 6"/>
            <p:cNvSpPr>
              <a:spLocks noChangeArrowheads="1"/>
            </p:cNvSpPr>
            <p:nvPr/>
          </p:nvSpPr>
          <p:spPr bwMode="auto">
            <a:xfrm>
              <a:off x="4788254" y="2495661"/>
              <a:ext cx="4762971" cy="186204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1500" dirty="0">
                  <a:solidFill>
                    <a:schemeClr val="accent2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THANKS</a:t>
              </a:r>
              <a:endParaRPr lang="zh-CN" altLang="en-US" sz="11500" dirty="0">
                <a:solidFill>
                  <a:schemeClr val="accent2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026420-2750-4BB4-A633-1EA63BF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2C8376-013E-4CC6-B556-4FA969C1DD94}"/>
              </a:ext>
            </a:extLst>
          </p:cNvPr>
          <p:cNvSpPr txBox="1"/>
          <p:nvPr/>
        </p:nvSpPr>
        <p:spPr>
          <a:xfrm>
            <a:off x="5530649" y="5025800"/>
            <a:ext cx="21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2018.7.27</a:t>
            </a:r>
          </a:p>
        </p:txBody>
      </p:sp>
    </p:spTree>
    <p:extLst>
      <p:ext uri="{BB962C8B-B14F-4D97-AF65-F5344CB8AC3E}">
        <p14:creationId xmlns:p14="http://schemas.microsoft.com/office/powerpoint/2010/main" val="49521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416">
        <p14:reveal/>
      </p:transition>
    </mc:Choice>
    <mc:Fallback>
      <p:transition spd="med" advTm="14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7.4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5|1.1|3.3|1.6|2|1.2|2.3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1|0.2|0.2|0.2|0.1|0.1|0.1|0.1|0.1|0.1|0.1|0.1|0.1|0.2|0.4|2.3|0.9|5.7|1.4|5.8|0.5|0.9|1.1|0.9|0.8|27.2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165</Words>
  <Application>Microsoft Office PowerPoint</Application>
  <PresentationFormat>宽屏</PresentationFormat>
  <Paragraphs>75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 Unicode MS</vt:lpstr>
      <vt:lpstr>Pacifico</vt:lpstr>
      <vt:lpstr>Raleway</vt:lpstr>
      <vt:lpstr>等线</vt:lpstr>
      <vt:lpstr>等线 Light</vt:lpstr>
      <vt:lpstr>宋体</vt:lpstr>
      <vt:lpstr>微软雅黑</vt:lpstr>
      <vt:lpstr>微软雅黑</vt:lpstr>
      <vt:lpstr>微软雅黑 Light</vt:lpstr>
      <vt:lpstr>Agency FB</vt:lpstr>
      <vt:lpstr>Arial</vt:lpstr>
      <vt:lpstr>Bernard MT Condensed</vt:lpstr>
      <vt:lpstr>Calibri</vt:lpstr>
      <vt:lpstr>Calibri Light</vt:lpstr>
      <vt:lpstr>Gill Sans MT Ext Condensed Bold</vt:lpstr>
      <vt:lpstr>Impact</vt:lpstr>
      <vt:lpstr>Segoe UI Black</vt:lpstr>
      <vt:lpstr>Office 主题​​</vt:lpstr>
      <vt:lpstr>模板从 www.mysoeasy.com 下载</vt:lpstr>
      <vt:lpstr>Office 主题</vt:lpstr>
      <vt:lpstr>Office Theme</vt:lpstr>
      <vt:lpstr>PowerPoint 演示文稿</vt:lpstr>
      <vt:lpstr>PowerPoint 演示文稿</vt:lpstr>
      <vt:lpstr>Cognitive Computing Model</vt:lpstr>
      <vt:lpstr>Functional process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Yuki</dc:creator>
  <cp:lastModifiedBy>Chang Alan</cp:lastModifiedBy>
  <cp:revision>24</cp:revision>
  <dcterms:created xsi:type="dcterms:W3CDTF">2018-07-26T06:11:25Z</dcterms:created>
  <dcterms:modified xsi:type="dcterms:W3CDTF">2018-07-26T16:53:36Z</dcterms:modified>
</cp:coreProperties>
</file>