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0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2" autoAdjust="0"/>
    <p:restoredTop sz="94648" autoAdjust="0"/>
  </p:normalViewPr>
  <p:slideViewPr>
    <p:cSldViewPr snapToGrid="0">
      <p:cViewPr varScale="1">
        <p:scale>
          <a:sx n="89" d="100"/>
          <a:sy n="89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24.05.2025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24.05.2025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092CF-76C4-8859-A20C-6BADC8696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37D689D-5718-4101-937F-F4674C2BC8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33F95F0-DB13-79B4-818A-5925819E9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295A4C-9E16-38EC-3895-D36ABEAEC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254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BED69-F74D-BF93-9F38-9978DF361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957BDA0-BB2E-D2BF-33D5-54D1AF905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FEB7239-2AA1-C183-EEDC-6A8043040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AA3EEF-43AC-1B90-2C83-2922A598D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475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7F350-C62A-94F9-D1C0-72A17F70F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631D3BA-A274-9208-3557-5C437B1C3E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2BF7576-B211-6FB6-5396-7723B7F60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A83BF1-31B5-7D24-9903-9DB19B6EA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632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54A97-FFA9-BD7C-59DF-6FE18953B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D437E1E-2FE8-1CA7-C360-96B4605048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BA7488F-0C84-9770-84C8-A19B2C4B0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094641-F43D-4227-06B4-C06A3F3C9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403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59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34A4B-1CC1-93C4-60DA-3260949D3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D5D887A-AFC6-BD79-B75A-3338DA3C6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09A1069-4ACB-5F9D-B82B-2E901C173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37C97A-05A5-CD9B-51D3-967F77C43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15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1EB2B-7568-8727-0BAD-9AFCD02BF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A8F3770-8A82-6601-43C8-26382788E4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B761313-8E6E-5AEE-2C4C-5226532E5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3C753C-C2E0-83D0-C03E-7644335741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740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5D2DF-0EF8-B37C-2C31-25EB2427A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7325D2E-FA3E-BFAA-5889-A6A437938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7E96F35-77B9-1E2E-3A0F-B1A23AE08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8B499E-B183-6169-E072-2C44BBD05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007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74112-BD5D-8C30-5D56-2D8B97EB2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A7DF847-73B0-6EF4-15F9-F4E42F9C34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0A69850-025D-9338-56E6-8ED6C9858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6DBC1E-0F58-476F-0446-60E04C827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10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40E69-8BA1-C97A-9515-1F507F759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CD9E03C-A0D1-F1F0-65CD-700D0DF55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EE17FE6-4BE9-A3B3-ED8E-1A0475FE4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17E644-9CD6-1735-9BB3-B90ED1BC9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547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E0C3B-57E3-83AC-26E5-4BC59BC47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C6B9DEA-8732-2D11-8800-408DF0F81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99F8060-4AF3-A421-AF30-980E29FA7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AB3EBD-D98A-D432-5F80-548F4EF8C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98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63874-6393-1F84-B744-4214FA971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D98D89A-ADED-C767-CC9C-D9D15B94C4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5C18846-3AF1-A2E2-CFD2-908DC22C2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9F0434-D129-13EF-7450-A0BE246EA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16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5E3DB2-6224-4F87-96B2-901B51FC324F}" type="datetime1">
              <a:rPr lang="ru-RU" noProof="0" smtClean="0"/>
              <a:t>24.05.2025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24630-BB87-4AF9-A3EB-1FC0B7D5A0A2}" type="datetime1">
              <a:rPr lang="ru-RU" noProof="0" smtClean="0"/>
              <a:t>24.05.2025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ED2A334-CAC3-41D9-9F20-8680444032ED}" type="datetime1">
              <a:rPr lang="ru-RU" noProof="0" smtClean="0"/>
              <a:t>24.05.2025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335E-9FC5-4332-89A1-F61C26AF68B8}" type="datetime1">
              <a:rPr lang="ru-RU" noProof="0" smtClean="0"/>
              <a:t>24.05.2025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42827-D144-4B2C-B4EF-283D1A1D2ABE}" type="datetime1">
              <a:rPr lang="ru-RU" noProof="0" smtClean="0"/>
              <a:t>24.05.2025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34D18-76F3-4340-B8E3-CE0608B72693}" type="datetime1">
              <a:rPr lang="ru-RU" noProof="0" smtClean="0"/>
              <a:t>24.05.2025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1DAD5-1ADC-4BAD-A5A2-B644A9983A58}" type="datetime1">
              <a:rPr lang="ru-RU" noProof="0" smtClean="0"/>
              <a:t>24.05.2025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B273F-9A6A-422D-A6AB-3990B7538E9C}" type="datetime1">
              <a:rPr lang="ru-RU" noProof="0" smtClean="0"/>
              <a:t>24.05.2025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26E7C-B2F6-41BB-9643-AACFC392E830}" type="datetime1">
              <a:rPr lang="ru-RU" noProof="0" smtClean="0"/>
              <a:t>24.05.2025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B0968A-0AED-4FB8-B40B-FB67848094BA}" type="datetime1">
              <a:rPr lang="ru-RU" noProof="0" smtClean="0"/>
              <a:t>24.05.2025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F5BCB-5907-4BE5-BDA8-E10478C468F1}" type="datetime1">
              <a:rPr lang="ru-RU" noProof="0" smtClean="0"/>
              <a:t>24.05.2025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2E8C287-D018-43BB-961A-194062A1E79C}" type="datetime1">
              <a:rPr lang="ru-RU" smtClean="0"/>
              <a:pPr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ru-RU" sz="3600" b="1" i="0" dirty="0">
                <a:solidFill>
                  <a:srgbClr val="FAFAFC"/>
                </a:solidFill>
                <a:effectLst/>
                <a:latin typeface="system-ui"/>
              </a:rPr>
              <a:t>REST API — Практические подходы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ИКМО-03-24, Абанин тимофей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B5307-3958-F971-AF99-26511B8CD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3777E8-7A1A-3922-37CA-901ED377E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26" y="295806"/>
            <a:ext cx="11597305" cy="36200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16FA9F-41E1-A733-BD04-7B518835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1000" y="0"/>
            <a:ext cx="2496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8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DD2B7-A049-BA72-D71E-D455D25F2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C6EAA-131F-C7F5-7FBE-8DE0BAD0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Код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88E9E0-6847-3963-9F97-3A4F9E620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495" y="2111615"/>
            <a:ext cx="6697010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6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03069-7FAB-B72D-4AF6-D82407125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54AFC-C377-A450-30DD-48DE1F0A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Код </a:t>
            </a:r>
            <a:r>
              <a:rPr lang="en-US" dirty="0"/>
              <a:t>DIO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6BD2C9-4912-E50B-CDFD-B3561450B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890" y="2501287"/>
            <a:ext cx="695422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1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81F0D-E81B-5BFA-215C-4CC1959C2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3CA92-7EA0-3A8E-0D79-3C5E3D80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Код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retrofit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2E95E6-BC2A-63CA-FD5F-C3BA4790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49" y="2238081"/>
            <a:ext cx="779253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8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pic>
        <p:nvPicPr>
          <p:cNvPr id="5" name="Рисунок 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Что такое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3D2E1-5084-EE2E-0201-0F678C787CFB}"/>
              </a:ext>
            </a:extLst>
          </p:cNvPr>
          <p:cNvSpPr txBox="1"/>
          <p:nvPr/>
        </p:nvSpPr>
        <p:spPr>
          <a:xfrm>
            <a:off x="581193" y="2591696"/>
            <a:ext cx="45179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API (Representational State Transfer Application Programming Interface) — </a:t>
            </a:r>
            <a:r>
              <a:rPr lang="ru-RU" dirty="0"/>
              <a:t>это архитектурный стиль взаимодействия между клиентом и сервером через протокол </a:t>
            </a:r>
            <a:r>
              <a:rPr lang="en-US" dirty="0"/>
              <a:t>HTTP. </a:t>
            </a:r>
            <a:r>
              <a:rPr lang="ru-RU" dirty="0"/>
              <a:t>Он определяет принципы построения </a:t>
            </a:r>
            <a:r>
              <a:rPr lang="en-US" dirty="0"/>
              <a:t>API, </a:t>
            </a:r>
            <a:r>
              <a:rPr lang="ru-RU" dirty="0"/>
              <a:t>обеспечивая стандартизированный обмен данными между различными системами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B18D90-7D1A-3545-8EA6-C89529C6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466" y="2280533"/>
            <a:ext cx="4656866" cy="261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A1B24-B435-5A4E-7D6E-AA0C30879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20D83-57F7-64C7-EC64-CF2337AB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принципы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05F50-A1B0-05DD-44B0-18354D390E02}"/>
              </a:ext>
            </a:extLst>
          </p:cNvPr>
          <p:cNvSpPr txBox="1"/>
          <p:nvPr/>
        </p:nvSpPr>
        <p:spPr>
          <a:xfrm>
            <a:off x="581192" y="2065029"/>
            <a:ext cx="11029615" cy="450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ru-RU" sz="1400" b="0" i="0" dirty="0">
                <a:solidFill>
                  <a:srgbClr val="2F2F2F"/>
                </a:solidFill>
                <a:effectLst/>
                <a:latin typeface="YS Text"/>
              </a:rPr>
              <a:t>REST API строится на нескольких ключевых принципах, которые обеспечивают его эффективность и удобство в использовании. Эти принципы помогают создавать гибкие, масштабируемые и простые в поддержке веб-сервисы.</a:t>
            </a:r>
          </a:p>
          <a:p>
            <a:pPr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rgbClr val="2F2F2F"/>
                </a:solidFill>
                <a:effectLst/>
                <a:latin typeface="YS Text"/>
              </a:rPr>
              <a:t>Клиент-серверная архитектура.</a:t>
            </a:r>
            <a:r>
              <a:rPr lang="ru-RU" sz="1400" b="0" i="0" dirty="0">
                <a:solidFill>
                  <a:srgbClr val="2F2F2F"/>
                </a:solidFill>
                <a:effectLst/>
                <a:latin typeface="YS Text"/>
              </a:rPr>
              <a:t> REST API подразумевает чёткое разделение между клиентом и сервером. Клиент запрашивает данные, а сервер их предоставляет. Такое разделение улучшает масштабируемость системы и позволяет клиентам работать независимо от серверной логики.</a:t>
            </a:r>
          </a:p>
          <a:p>
            <a:pPr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rgbClr val="2F2F2F"/>
                </a:solidFill>
                <a:effectLst/>
                <a:latin typeface="YS Text"/>
              </a:rPr>
              <a:t>Отсутствие состояния (</a:t>
            </a:r>
            <a:r>
              <a:rPr lang="ru-RU" sz="1400" b="1" i="0" dirty="0" err="1">
                <a:solidFill>
                  <a:srgbClr val="2F2F2F"/>
                </a:solidFill>
                <a:effectLst/>
                <a:latin typeface="YS Text"/>
              </a:rPr>
              <a:t>stateless</a:t>
            </a:r>
            <a:r>
              <a:rPr lang="ru-RU" sz="1400" b="1" i="0" dirty="0">
                <a:solidFill>
                  <a:srgbClr val="2F2F2F"/>
                </a:solidFill>
                <a:effectLst/>
                <a:latin typeface="YS Text"/>
              </a:rPr>
              <a:t>).</a:t>
            </a:r>
            <a:r>
              <a:rPr lang="ru-RU" sz="1400" b="0" i="0" dirty="0">
                <a:solidFill>
                  <a:srgbClr val="2F2F2F"/>
                </a:solidFill>
                <a:effectLst/>
                <a:latin typeface="YS Text"/>
              </a:rPr>
              <a:t> Каждый запрос от клиента к серверу обрабатывается независимо от предыдущих запросов. Сервер не хранит информацию о состоянии клиента, что упрощает обработку запросов и повышает отказоустойчивость системы.</a:t>
            </a:r>
          </a:p>
          <a:p>
            <a:pPr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rgbClr val="2F2F2F"/>
                </a:solidFill>
                <a:effectLst/>
                <a:latin typeface="YS Text"/>
              </a:rPr>
              <a:t>Кеширование.</a:t>
            </a:r>
            <a:r>
              <a:rPr lang="ru-RU" sz="1400" b="0" i="0" dirty="0">
                <a:solidFill>
                  <a:srgbClr val="2F2F2F"/>
                </a:solidFill>
                <a:effectLst/>
                <a:latin typeface="YS Text"/>
              </a:rPr>
              <a:t> Ответы сервера могут кешироваться, чтобы снизить нагрузку на сервер и ускорить загрузку данных. REST API поддерживает механизмы кеширования, такие как HTTP-заголовки </a:t>
            </a:r>
            <a:r>
              <a:rPr lang="ru-RU" sz="1400" b="0" i="0" dirty="0" err="1">
                <a:solidFill>
                  <a:srgbClr val="2F2F2F"/>
                </a:solidFill>
                <a:effectLst/>
                <a:latin typeface="YS Text"/>
              </a:rPr>
              <a:t>Cache</a:t>
            </a:r>
            <a:r>
              <a:rPr lang="ru-RU" sz="1400" b="0" i="0" dirty="0">
                <a:solidFill>
                  <a:srgbClr val="2F2F2F"/>
                </a:solidFill>
                <a:effectLst/>
                <a:latin typeface="YS Text"/>
              </a:rPr>
              <a:t>-Control и </a:t>
            </a:r>
            <a:r>
              <a:rPr lang="ru-RU" sz="1400" b="0" i="0" dirty="0" err="1">
                <a:solidFill>
                  <a:srgbClr val="2F2F2F"/>
                </a:solidFill>
                <a:effectLst/>
                <a:latin typeface="YS Text"/>
              </a:rPr>
              <a:t>ETag</a:t>
            </a:r>
            <a:r>
              <a:rPr lang="ru-RU" sz="1400" b="0" i="0" dirty="0">
                <a:solidFill>
                  <a:srgbClr val="2F2F2F"/>
                </a:solidFill>
                <a:effectLst/>
                <a:latin typeface="YS Text"/>
              </a:rPr>
              <a:t>, которые позволяют клиентам повторно использовать ранее полученные данные.</a:t>
            </a:r>
          </a:p>
          <a:p>
            <a:pPr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rgbClr val="2F2F2F"/>
                </a:solidFill>
                <a:effectLst/>
                <a:latin typeface="YS Text"/>
              </a:rPr>
              <a:t>Единообразие интерфейса.</a:t>
            </a:r>
            <a:r>
              <a:rPr lang="ru-RU" sz="1400" b="0" i="0" dirty="0">
                <a:solidFill>
                  <a:srgbClr val="2F2F2F"/>
                </a:solidFill>
                <a:effectLst/>
                <a:latin typeface="YS Text"/>
              </a:rPr>
              <a:t> Все ресурсы REST API должны иметь чёткую структуру и единообразные URL-адреса. Запросы к API выполняются с использованием стандартных методов HTTP, а данные передаются в предсказуемых форматах, таких как JSON или XML.</a:t>
            </a:r>
          </a:p>
          <a:p>
            <a:pPr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rgbClr val="2F2F2F"/>
                </a:solidFill>
                <a:effectLst/>
                <a:latin typeface="YS Text"/>
              </a:rPr>
              <a:t>Система уровней (</a:t>
            </a:r>
            <a:r>
              <a:rPr lang="ru-RU" sz="1400" b="1" i="0" dirty="0" err="1">
                <a:solidFill>
                  <a:srgbClr val="2F2F2F"/>
                </a:solidFill>
                <a:effectLst/>
                <a:latin typeface="YS Text"/>
              </a:rPr>
              <a:t>Layered</a:t>
            </a:r>
            <a:r>
              <a:rPr lang="ru-RU" sz="1400" b="1" i="0" dirty="0">
                <a:solidFill>
                  <a:srgbClr val="2F2F2F"/>
                </a:solidFill>
                <a:effectLst/>
                <a:latin typeface="YS Text"/>
              </a:rPr>
              <a:t> System).</a:t>
            </a:r>
            <a:r>
              <a:rPr lang="ru-RU" sz="1400" b="0" i="0" dirty="0">
                <a:solidFill>
                  <a:srgbClr val="2F2F2F"/>
                </a:solidFill>
                <a:effectLst/>
                <a:latin typeface="YS Text"/>
              </a:rPr>
              <a:t> REST API может включать несколько уровней, таких как балансировщики нагрузки, прокси-серверы и системы аутентификации. Каждый уровень выполняет свою функцию и не зависит от других, что повышает надёжность и гибкость системы.</a:t>
            </a:r>
          </a:p>
          <a:p>
            <a:pPr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rgbClr val="2F2F2F"/>
                </a:solidFill>
                <a:effectLst/>
                <a:latin typeface="YS Text"/>
              </a:rPr>
              <a:t>Возможность выполнения кода по требованию.</a:t>
            </a:r>
            <a:r>
              <a:rPr lang="ru-RU" sz="1400" b="0" i="0" dirty="0">
                <a:solidFill>
                  <a:srgbClr val="2F2F2F"/>
                </a:solidFill>
                <a:effectLst/>
                <a:latin typeface="YS Text"/>
              </a:rPr>
              <a:t> Хотя этот принцип не является обязательным, REST API может поддерживать загрузку и выполнение кода на стороне клиента, например в виде скриптов или небольших программ.</a:t>
            </a:r>
          </a:p>
        </p:txBody>
      </p:sp>
    </p:spTree>
    <p:extLst>
      <p:ext uri="{BB962C8B-B14F-4D97-AF65-F5344CB8AC3E}">
        <p14:creationId xmlns:p14="http://schemas.microsoft.com/office/powerpoint/2010/main" val="139868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83AE7-A917-A75E-22D0-8563D45CD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B2E51-3C2A-06F3-C2D1-FF357CF1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Методы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5DC065-AB88-8C10-9CE2-43C14BF82C2D}"/>
              </a:ext>
            </a:extLst>
          </p:cNvPr>
          <p:cNvSpPr txBox="1"/>
          <p:nvPr/>
        </p:nvSpPr>
        <p:spPr>
          <a:xfrm>
            <a:off x="581193" y="2129117"/>
            <a:ext cx="4517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YS Text"/>
              </a:rPr>
              <a:t>GET — получение данных.</a:t>
            </a:r>
            <a:r>
              <a:rPr lang="ru-RU" b="0" i="0" dirty="0">
                <a:solidFill>
                  <a:srgbClr val="000000"/>
                </a:solidFill>
                <a:effectLst/>
                <a:latin typeface="YS Text"/>
              </a:rPr>
              <a:t> Метод GET используется для запроса информации о ресурсе. Он не изменяет данные на сервере и должен быть идемпотентным, то есть многократные вызовы не должны приводить к разным результатам.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1B640-A9F7-2F1D-EFB6-2B8BB5B24220}"/>
              </a:ext>
            </a:extLst>
          </p:cNvPr>
          <p:cNvSpPr txBox="1"/>
          <p:nvPr/>
        </p:nvSpPr>
        <p:spPr>
          <a:xfrm>
            <a:off x="6661057" y="2129117"/>
            <a:ext cx="4517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YS Text"/>
              </a:rPr>
              <a:t>POST — создание нового ресурса.</a:t>
            </a:r>
            <a:r>
              <a:rPr lang="ru-RU" b="0" i="0" dirty="0">
                <a:solidFill>
                  <a:srgbClr val="000000"/>
                </a:solidFill>
                <a:effectLst/>
                <a:latin typeface="YS Text"/>
              </a:rPr>
              <a:t> Метод POST используется для добавления новых данных. Он не является идемпотентным: каждый вызов создаёт новый ресурс.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04AD2-D99A-AB0B-9C62-088DA9E8647A}"/>
              </a:ext>
            </a:extLst>
          </p:cNvPr>
          <p:cNvSpPr txBox="1"/>
          <p:nvPr/>
        </p:nvSpPr>
        <p:spPr>
          <a:xfrm>
            <a:off x="581193" y="4294570"/>
            <a:ext cx="4517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YS Text"/>
              </a:rPr>
              <a:t>PUT — обновление ресурса.</a:t>
            </a:r>
            <a:r>
              <a:rPr lang="ru-RU" b="0" i="0" dirty="0">
                <a:solidFill>
                  <a:srgbClr val="000000"/>
                </a:solidFill>
                <a:effectLst/>
                <a:latin typeface="YS Text"/>
              </a:rPr>
              <a:t> Метод PUT используется для полного обновления существующего ресурса. Он идемпотентен: повторные вызовы дадут одинаковый результат.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C51208-4F42-409A-708E-40E996CCB4CD}"/>
              </a:ext>
            </a:extLst>
          </p:cNvPr>
          <p:cNvSpPr txBox="1"/>
          <p:nvPr/>
        </p:nvSpPr>
        <p:spPr>
          <a:xfrm>
            <a:off x="6661057" y="3604708"/>
            <a:ext cx="4517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YS Text"/>
              </a:rPr>
              <a:t>PATCH — частичное обновление ресурса. </a:t>
            </a:r>
            <a:r>
              <a:rPr lang="ru-RU" b="0" i="0" dirty="0">
                <a:solidFill>
                  <a:srgbClr val="000000"/>
                </a:solidFill>
                <a:effectLst/>
                <a:latin typeface="YS Text"/>
              </a:rPr>
              <a:t>Метод PATCH изменяет только указанные поля ресурса, не затрагивая остальные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B1E71-8B6F-7BFE-03E3-1C5E03FECE9C}"/>
              </a:ext>
            </a:extLst>
          </p:cNvPr>
          <p:cNvSpPr txBox="1"/>
          <p:nvPr/>
        </p:nvSpPr>
        <p:spPr>
          <a:xfrm>
            <a:off x="6661057" y="5033234"/>
            <a:ext cx="4517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YS Text"/>
              </a:rPr>
              <a:t>DELETE — удаление ресурса.</a:t>
            </a:r>
            <a:r>
              <a:rPr lang="ru-RU" b="0" i="0" dirty="0">
                <a:solidFill>
                  <a:srgbClr val="000000"/>
                </a:solidFill>
                <a:effectLst/>
                <a:latin typeface="YS Text"/>
              </a:rPr>
              <a:t> Метод DELETE используется для удаления ресурса.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11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9351E-CC4C-E7F2-AE41-58D1E2DAF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D624C-7F6B-9CAB-8105-CB081A62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Как работает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RESTful API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2B59C6-DF8A-1BA6-4617-83A2DF60AB7B}"/>
              </a:ext>
            </a:extLst>
          </p:cNvPr>
          <p:cNvSpPr txBox="1"/>
          <p:nvPr/>
        </p:nvSpPr>
        <p:spPr>
          <a:xfrm>
            <a:off x="442996" y="1931935"/>
            <a:ext cx="11306007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i="0" dirty="0" err="1">
                <a:solidFill>
                  <a:srgbClr val="000000"/>
                </a:solidFill>
                <a:effectLst/>
                <a:latin typeface="YS Text"/>
              </a:rPr>
              <a:t>RESTful</a:t>
            </a:r>
            <a:r>
              <a:rPr lang="ru-RU" sz="1500" i="0" dirty="0">
                <a:solidFill>
                  <a:srgbClr val="000000"/>
                </a:solidFill>
                <a:effectLst/>
                <a:latin typeface="YS Text"/>
              </a:rPr>
              <a:t> API функционирует по принципу взаимодействия клиента и сервера через HTTP-запросы. Взаимодействие проходит в несколько этапов, включая инициацию запроса, обработку на сервере и формирование ответа.</a:t>
            </a:r>
          </a:p>
          <a:p>
            <a:endParaRPr lang="ru-RU" sz="1500" i="0" dirty="0">
              <a:solidFill>
                <a:srgbClr val="000000"/>
              </a:solidFill>
              <a:effectLst/>
              <a:latin typeface="YS 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i="0" dirty="0">
                <a:solidFill>
                  <a:srgbClr val="000000"/>
                </a:solidFill>
                <a:effectLst/>
                <a:latin typeface="YS Text"/>
              </a:rPr>
              <a:t>Инициация запроса клиентом. Клиент (веб-приложение, мобильное приложение или другая система) отправляет HTTP-запрос к серверу.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500" i="0" dirty="0">
              <a:solidFill>
                <a:srgbClr val="000000"/>
              </a:solidFill>
              <a:effectLst/>
              <a:latin typeface="YS 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i="0" dirty="0">
                <a:solidFill>
                  <a:srgbClr val="000000"/>
                </a:solidFill>
                <a:effectLst/>
                <a:latin typeface="YS Text"/>
              </a:rPr>
              <a:t>Обработка запроса сервером. Сервер получает запрос, идентифицирует запрашиваемый ресурс и выполняет соответствующее действие. Например, при GET /</a:t>
            </a:r>
            <a:r>
              <a:rPr lang="ru-RU" sz="1500" i="0" dirty="0" err="1">
                <a:solidFill>
                  <a:srgbClr val="000000"/>
                </a:solidFill>
                <a:effectLst/>
                <a:latin typeface="YS Text"/>
              </a:rPr>
              <a:t>users</a:t>
            </a:r>
            <a:r>
              <a:rPr lang="ru-RU" sz="1500" i="0" dirty="0">
                <a:solidFill>
                  <a:srgbClr val="000000"/>
                </a:solidFill>
                <a:effectLst/>
                <a:latin typeface="YS Text"/>
              </a:rPr>
              <a:t> сервер извлекает список пользователей из базы данных и подготавливает ответ.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500" i="0" dirty="0">
              <a:solidFill>
                <a:srgbClr val="000000"/>
              </a:solidFill>
              <a:effectLst/>
              <a:latin typeface="YS 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i="0" dirty="0">
                <a:solidFill>
                  <a:srgbClr val="000000"/>
                </a:solidFill>
                <a:effectLst/>
                <a:latin typeface="YS Text"/>
              </a:rPr>
              <a:t>Формирование ответа. Сервер отправляет клиенту HTTP-ответ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500" i="0" dirty="0">
              <a:solidFill>
                <a:srgbClr val="000000"/>
              </a:solidFill>
              <a:effectLst/>
              <a:latin typeface="YS 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i="0" dirty="0">
                <a:solidFill>
                  <a:srgbClr val="000000"/>
                </a:solidFill>
                <a:effectLst/>
                <a:latin typeface="YS Text"/>
              </a:rPr>
              <a:t>Клиент получает и обрабатывает данные. Получив ответ, клиент анализирует его и отображает данные пользователю или выполняет дальнейшие операции (например, кеширование или отправку последующих запросов).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500" i="0" dirty="0">
              <a:solidFill>
                <a:srgbClr val="000000"/>
              </a:solidFill>
              <a:effectLst/>
              <a:latin typeface="YS 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i="0" dirty="0">
                <a:solidFill>
                  <a:srgbClr val="000000"/>
                </a:solidFill>
                <a:effectLst/>
                <a:latin typeface="YS Text"/>
              </a:rPr>
              <a:t>Возможные ошибки и их обработка. Если запрос содержит некорректные данные или сервер не может обработать его, возвращается код ошибки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500" i="0" dirty="0">
              <a:solidFill>
                <a:srgbClr val="000000"/>
              </a:solidFill>
              <a:effectLst/>
              <a:latin typeface="YS Tex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500" i="0" dirty="0">
                <a:solidFill>
                  <a:srgbClr val="000000"/>
                </a:solidFill>
                <a:effectLst/>
                <a:latin typeface="YS Text"/>
              </a:rPr>
              <a:t>Клиент должен обработать ошибку и предпринять соответствующие действия — например, запросить у пользователя корректные данные.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47205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44630-E9D1-DD32-6EA9-48D624B10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9AE7B-A126-2432-8C29-2ED65EE2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Обработка ошибок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80D7C-9CE2-FFF0-61E5-8E04752747AA}"/>
              </a:ext>
            </a:extLst>
          </p:cNvPr>
          <p:cNvSpPr txBox="1"/>
          <p:nvPr/>
        </p:nvSpPr>
        <p:spPr>
          <a:xfrm>
            <a:off x="442996" y="1931935"/>
            <a:ext cx="11306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1. Почему важна обработка ошибок?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Стабильность приложения: Предотвращение крашей при неожиданных ответах от сервера.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Удобство для пользователя: Понятные сообщения об ошибках (например, "Проверьте подключение к интернету").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Диагностика проблем: Логирование ошибок для последующего анализа.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22F2FF6-BC1F-DE54-309E-96B75AC45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821773"/>
              </p:ext>
            </p:extLst>
          </p:nvPr>
        </p:nvGraphicFramePr>
        <p:xfrm>
          <a:off x="581193" y="3223098"/>
          <a:ext cx="10929489" cy="275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163">
                  <a:extLst>
                    <a:ext uri="{9D8B030D-6E8A-4147-A177-3AD203B41FA5}">
                      <a16:colId xmlns:a16="http://schemas.microsoft.com/office/drawing/2014/main" val="1412159781"/>
                    </a:ext>
                  </a:extLst>
                </a:gridCol>
                <a:gridCol w="3643163">
                  <a:extLst>
                    <a:ext uri="{9D8B030D-6E8A-4147-A177-3AD203B41FA5}">
                      <a16:colId xmlns:a16="http://schemas.microsoft.com/office/drawing/2014/main" val="1718995395"/>
                    </a:ext>
                  </a:extLst>
                </a:gridCol>
                <a:gridCol w="3643163">
                  <a:extLst>
                    <a:ext uri="{9D8B030D-6E8A-4147-A177-3AD203B41FA5}">
                      <a16:colId xmlns:a16="http://schemas.microsoft.com/office/drawing/2014/main" val="1534824912"/>
                    </a:ext>
                  </a:extLst>
                </a:gridCol>
              </a:tblGrid>
              <a:tr h="54095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ошибки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Примеры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Причины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818256"/>
                  </a:ext>
                </a:extLst>
              </a:tr>
              <a:tr h="73947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HTTP-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ошибки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 (Not Found), 500 (Internal Error)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Ошибки на стороне сервера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740749"/>
                  </a:ext>
                </a:extLst>
              </a:tr>
              <a:tr h="739476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Сетевые ошибки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Timeout, No Internet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	Проблемы с подключением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805513"/>
                  </a:ext>
                </a:extLst>
              </a:tr>
              <a:tr h="739476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парсинга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	JSON parsing error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	Некорректный формат данных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845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2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FEDF8-8FF7-683E-487D-E2CBA7976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3F351A-E918-A950-4CF5-698ED1D8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кеширование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5F45F-0008-702D-6762-591E97DEABB6}"/>
              </a:ext>
            </a:extLst>
          </p:cNvPr>
          <p:cNvSpPr txBox="1"/>
          <p:nvPr/>
        </p:nvSpPr>
        <p:spPr>
          <a:xfrm>
            <a:off x="442996" y="2459059"/>
            <a:ext cx="113060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Кэшированный запрос (или кэширование HTTP-запросов) — это механизм, при котором результаты HTTP-запроса сохраняются локально , чтобы в будущем использовать их повторно без необходимости отправки нового запроса на сервер.</a:t>
            </a:r>
          </a:p>
          <a:p>
            <a:endParaRPr lang="ru-RU" sz="2000" dirty="0"/>
          </a:p>
          <a:p>
            <a:r>
              <a:rPr lang="ru-RU" sz="2000" dirty="0"/>
              <a:t>Зачем кэшировать запросы?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Скорость работы: Данные загружаются мгновенно из локального хранилища.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Экономия трафика: Снижение количества повторных запросов.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Устойчивость к сбоям: Возможность отображения данных даже при отсутствии интернета.</a:t>
            </a:r>
          </a:p>
        </p:txBody>
      </p:sp>
    </p:spTree>
    <p:extLst>
      <p:ext uri="{BB962C8B-B14F-4D97-AF65-F5344CB8AC3E}">
        <p14:creationId xmlns:p14="http://schemas.microsoft.com/office/powerpoint/2010/main" val="190674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7F646-BD31-DF10-A646-57C600BAB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90E746-DD1A-383D-9685-95D09FFD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Библиотеки для работы с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во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flutter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3D854-3967-A508-2085-9E3C3203BF0E}"/>
              </a:ext>
            </a:extLst>
          </p:cNvPr>
          <p:cNvSpPr txBox="1"/>
          <p:nvPr/>
        </p:nvSpPr>
        <p:spPr>
          <a:xfrm>
            <a:off x="442996" y="2168603"/>
            <a:ext cx="11306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HTTP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RETROFIT</a:t>
            </a:r>
            <a:endParaRPr lang="ru-RU" sz="1400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07CC827-E1F1-9793-0654-82871683E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19145"/>
              </p:ext>
            </p:extLst>
          </p:nvPr>
        </p:nvGraphicFramePr>
        <p:xfrm>
          <a:off x="581193" y="3107863"/>
          <a:ext cx="11029616" cy="3402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04">
                  <a:extLst>
                    <a:ext uri="{9D8B030D-6E8A-4147-A177-3AD203B41FA5}">
                      <a16:colId xmlns:a16="http://schemas.microsoft.com/office/drawing/2014/main" val="1894078865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751443948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2377128025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1626431366"/>
                    </a:ext>
                  </a:extLst>
                </a:gridCol>
              </a:tblGrid>
              <a:tr h="552409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retrofit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33779"/>
                  </a:ext>
                </a:extLst>
              </a:tr>
              <a:tr h="552409">
                <a:tc>
                  <a:txBody>
                    <a:bodyPr/>
                    <a:lstStyle/>
                    <a:p>
                      <a:r>
                        <a:rPr lang="ru-RU" dirty="0"/>
                        <a:t>Простота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Средний уровень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Средний уровень</a:t>
                      </a:r>
                    </a:p>
                    <a:p>
                      <a:r>
                        <a:rPr lang="ru-RU" dirty="0"/>
                        <a:t>И генерация кода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8958"/>
                  </a:ext>
                </a:extLst>
              </a:tr>
              <a:tr h="552409">
                <a:tc>
                  <a:txBody>
                    <a:bodyPr/>
                    <a:lstStyle/>
                    <a:p>
                      <a:r>
                        <a:rPr lang="en-US" dirty="0"/>
                        <a:t>Interceptor'</a:t>
                      </a:r>
                      <a:r>
                        <a:rPr lang="ru-RU" dirty="0"/>
                        <a:t>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</a:t>
                      </a:r>
                      <a:r>
                        <a:rPr lang="en-US" dirty="0"/>
                        <a:t>DIO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16699"/>
                  </a:ext>
                </a:extLst>
              </a:tr>
              <a:tr h="552409">
                <a:tc>
                  <a:txBody>
                    <a:bodyPr/>
                    <a:lstStyle/>
                    <a:p>
                      <a:r>
                        <a:rPr lang="ru-RU" dirty="0"/>
                        <a:t>Кэширование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84761"/>
                  </a:ext>
                </a:extLst>
              </a:tr>
              <a:tr h="552409">
                <a:tc>
                  <a:txBody>
                    <a:bodyPr/>
                    <a:lstStyle/>
                    <a:p>
                      <a:r>
                        <a:rPr lang="ru-RU" dirty="0"/>
                        <a:t>Типизация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Аннотации для типов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76427"/>
                  </a:ext>
                </a:extLst>
              </a:tr>
              <a:tr h="552409">
                <a:tc>
                  <a:txBody>
                    <a:bodyPr/>
                    <a:lstStyle/>
                    <a:p>
                      <a:r>
                        <a:rPr lang="ru-RU" dirty="0"/>
                        <a:t>Производительность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Быстрый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Быстрый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Быстрый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52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34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39641-47BD-171A-4BBF-E4F925849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4D998-95D6-5B2D-233C-6CD3C2DB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Приложение для работы с библиотеками на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flutter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00D162-F448-B419-3CA2-25E5E7FEE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41" y="2137542"/>
            <a:ext cx="1717269" cy="374151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BD77AC-47BC-395B-DA1D-C142EADA4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401" y="2137542"/>
            <a:ext cx="1575707" cy="374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5063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Техническое оформление</Template>
  <TotalTime>89</TotalTime>
  <Words>806</Words>
  <Application>Microsoft Office PowerPoint</Application>
  <PresentationFormat>Широкоэкранный</PresentationFormat>
  <Paragraphs>104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system-ui</vt:lpstr>
      <vt:lpstr>Wingdings 2</vt:lpstr>
      <vt:lpstr>YS Text</vt:lpstr>
      <vt:lpstr>Пользовательские</vt:lpstr>
      <vt:lpstr>REST API — Практические подходы</vt:lpstr>
      <vt:lpstr>Что такое REST API</vt:lpstr>
      <vt:lpstr>принципы REST API</vt:lpstr>
      <vt:lpstr>Методы REST API</vt:lpstr>
      <vt:lpstr>Как работает RESTful API</vt:lpstr>
      <vt:lpstr>Обработка ошибок</vt:lpstr>
      <vt:lpstr>кеширование</vt:lpstr>
      <vt:lpstr>Библиотеки для работы с rest api во flutter</vt:lpstr>
      <vt:lpstr>Приложение для работы с библиотеками на flutter</vt:lpstr>
      <vt:lpstr>Презентация PowerPoint</vt:lpstr>
      <vt:lpstr>Код HTTP</vt:lpstr>
      <vt:lpstr>Код DIO</vt:lpstr>
      <vt:lpstr>Код retrofit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Тимофей Абанин</dc:creator>
  <cp:lastModifiedBy>Тимофей Абанин</cp:lastModifiedBy>
  <cp:revision>8</cp:revision>
  <dcterms:created xsi:type="dcterms:W3CDTF">2025-05-24T07:49:35Z</dcterms:created>
  <dcterms:modified xsi:type="dcterms:W3CDTF">2025-05-24T12:14:19Z</dcterms:modified>
</cp:coreProperties>
</file>