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28"/>
  </p:notesMasterIdLst>
  <p:sldIdLst>
    <p:sldId id="256" r:id="rId4"/>
    <p:sldId id="287" r:id="rId5"/>
    <p:sldId id="289" r:id="rId6"/>
    <p:sldId id="280" r:id="rId7"/>
    <p:sldId id="277" r:id="rId8"/>
    <p:sldId id="258" r:id="rId9"/>
    <p:sldId id="259" r:id="rId10"/>
    <p:sldId id="260" r:id="rId11"/>
    <p:sldId id="261" r:id="rId12"/>
    <p:sldId id="262" r:id="rId13"/>
    <p:sldId id="263" r:id="rId14"/>
    <p:sldId id="278" r:id="rId15"/>
    <p:sldId id="265" r:id="rId16"/>
    <p:sldId id="266" r:id="rId17"/>
    <p:sldId id="281" r:id="rId18"/>
    <p:sldId id="290" r:id="rId19"/>
    <p:sldId id="282" r:id="rId20"/>
    <p:sldId id="284" r:id="rId21"/>
    <p:sldId id="283" r:id="rId22"/>
    <p:sldId id="285" r:id="rId23"/>
    <p:sldId id="286" r:id="rId24"/>
    <p:sldId id="269" r:id="rId25"/>
    <p:sldId id="271" r:id="rId26"/>
    <p:sldId id="270" r:id="rId2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792" y="-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EC05EE-792F-4C6E-ADC1-84664258287F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FD6C17-EE4B-4FD5-BC17-7C57906DED70}">
      <dgm:prSet phldrT="[Text]"/>
      <dgm:spPr/>
      <dgm:t>
        <a:bodyPr/>
        <a:lstStyle/>
        <a:p>
          <a:r>
            <a:rPr lang="en-US" dirty="0" smtClean="0"/>
            <a:t>EAD</a:t>
          </a:r>
          <a:endParaRPr lang="en-US" dirty="0"/>
        </a:p>
      </dgm:t>
    </dgm:pt>
    <dgm:pt modelId="{5B35E1C9-5FD8-48A1-A023-A7EDD3D86DDD}" type="parTrans" cxnId="{96BA0FE6-817E-4002-823E-F488F7499A41}">
      <dgm:prSet/>
      <dgm:spPr/>
      <dgm:t>
        <a:bodyPr/>
        <a:lstStyle/>
        <a:p>
          <a:endParaRPr lang="en-US"/>
        </a:p>
      </dgm:t>
    </dgm:pt>
    <dgm:pt modelId="{BEDE56CE-995D-4E3F-9494-FC2C10509B85}" type="sibTrans" cxnId="{96BA0FE6-817E-4002-823E-F488F7499A41}">
      <dgm:prSet/>
      <dgm:spPr/>
      <dgm:t>
        <a:bodyPr/>
        <a:lstStyle/>
        <a:p>
          <a:endParaRPr lang="en-US"/>
        </a:p>
      </dgm:t>
    </dgm:pt>
    <dgm:pt modelId="{E8B57399-CC11-44C9-A71C-DAD119FBC2C3}">
      <dgm:prSet phldrT="[Text]"/>
      <dgm:spPr/>
      <dgm:t>
        <a:bodyPr/>
        <a:lstStyle/>
        <a:p>
          <a:r>
            <a:rPr lang="en-US" dirty="0" smtClean="0"/>
            <a:t>EAC-CPF</a:t>
          </a:r>
          <a:endParaRPr lang="en-US" dirty="0"/>
        </a:p>
      </dgm:t>
    </dgm:pt>
    <dgm:pt modelId="{8540E293-A773-408D-99A2-9F6AF3FF378D}" type="parTrans" cxnId="{B9D8A4EA-D17B-4D62-BB0C-F3671284F9AE}">
      <dgm:prSet/>
      <dgm:spPr/>
      <dgm:t>
        <a:bodyPr/>
        <a:lstStyle/>
        <a:p>
          <a:endParaRPr lang="en-US"/>
        </a:p>
      </dgm:t>
    </dgm:pt>
    <dgm:pt modelId="{FD846189-8A13-48BA-93F4-10F2DC9FC9D4}" type="sibTrans" cxnId="{B9D8A4EA-D17B-4D62-BB0C-F3671284F9AE}">
      <dgm:prSet/>
      <dgm:spPr/>
      <dgm:t>
        <a:bodyPr/>
        <a:lstStyle/>
        <a:p>
          <a:endParaRPr lang="en-US"/>
        </a:p>
      </dgm:t>
    </dgm:pt>
    <dgm:pt modelId="{FAB5309B-3D87-442D-B129-492ADC9800D2}">
      <dgm:prSet phldrT="[Text]"/>
      <dgm:spPr/>
      <dgm:t>
        <a:bodyPr/>
        <a:lstStyle/>
        <a:p>
          <a:r>
            <a:rPr lang="en-US" dirty="0" smtClean="0"/>
            <a:t>Wiki Markup</a:t>
          </a:r>
          <a:endParaRPr lang="en-US" dirty="0"/>
        </a:p>
      </dgm:t>
    </dgm:pt>
    <dgm:pt modelId="{9FF1B896-DE96-4533-AF9E-AF7F7A0202CF}" type="parTrans" cxnId="{B55BE33D-64B9-46FD-B07E-99D3C0E19981}">
      <dgm:prSet/>
      <dgm:spPr/>
      <dgm:t>
        <a:bodyPr/>
        <a:lstStyle/>
        <a:p>
          <a:endParaRPr lang="en-US"/>
        </a:p>
      </dgm:t>
    </dgm:pt>
    <dgm:pt modelId="{0F074B13-4EF8-4B42-8FAC-353A357AA44D}" type="sibTrans" cxnId="{B55BE33D-64B9-46FD-B07E-99D3C0E19981}">
      <dgm:prSet/>
      <dgm:spPr/>
      <dgm:t>
        <a:bodyPr/>
        <a:lstStyle/>
        <a:p>
          <a:endParaRPr lang="en-US"/>
        </a:p>
      </dgm:t>
    </dgm:pt>
    <dgm:pt modelId="{8425A721-AB3E-44D2-8CBD-C0773091D889}" type="pres">
      <dgm:prSet presAssocID="{43EC05EE-792F-4C6E-ADC1-84664258287F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A0399E4-BA48-409A-99D0-1D0C887AA8AA}" type="pres">
      <dgm:prSet presAssocID="{DDFD6C17-EE4B-4FD5-BC17-7C57906DED70}" presName="Accent1" presStyleCnt="0"/>
      <dgm:spPr/>
    </dgm:pt>
    <dgm:pt modelId="{B6C99E0A-971A-4729-9132-52A777EB0978}" type="pres">
      <dgm:prSet presAssocID="{DDFD6C17-EE4B-4FD5-BC17-7C57906DED70}" presName="Accent" presStyleLbl="node1" presStyleIdx="0" presStyleCnt="3"/>
      <dgm:spPr/>
    </dgm:pt>
    <dgm:pt modelId="{F16B0C36-C269-4CF8-997E-165B4E8AD0CA}" type="pres">
      <dgm:prSet presAssocID="{DDFD6C17-EE4B-4FD5-BC17-7C57906DED70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97B4CD-A4A3-4A54-AF8A-03E4B1B8316C}" type="pres">
      <dgm:prSet presAssocID="{E8B57399-CC11-44C9-A71C-DAD119FBC2C3}" presName="Accent2" presStyleCnt="0"/>
      <dgm:spPr/>
    </dgm:pt>
    <dgm:pt modelId="{9A57B647-C71A-4D38-AFA5-72F9C244FE37}" type="pres">
      <dgm:prSet presAssocID="{E8B57399-CC11-44C9-A71C-DAD119FBC2C3}" presName="Accent" presStyleLbl="node1" presStyleIdx="1" presStyleCnt="3"/>
      <dgm:spPr/>
    </dgm:pt>
    <dgm:pt modelId="{ADAE371D-37D1-44F5-AF19-EB931FC54D86}" type="pres">
      <dgm:prSet presAssocID="{E8B57399-CC11-44C9-A71C-DAD119FBC2C3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C22A31-C8CD-46B2-943D-42ADF099371F}" type="pres">
      <dgm:prSet presAssocID="{FAB5309B-3D87-442D-B129-492ADC9800D2}" presName="Accent3" presStyleCnt="0"/>
      <dgm:spPr/>
    </dgm:pt>
    <dgm:pt modelId="{6E57B715-1E7D-43FC-8833-7F3F4BC41E20}" type="pres">
      <dgm:prSet presAssocID="{FAB5309B-3D87-442D-B129-492ADC9800D2}" presName="Accent" presStyleLbl="node1" presStyleIdx="2" presStyleCnt="3"/>
      <dgm:spPr/>
    </dgm:pt>
    <dgm:pt modelId="{FF54BC2F-B3AD-4E18-8C15-63AC8355372A}" type="pres">
      <dgm:prSet presAssocID="{FAB5309B-3D87-442D-B129-492ADC9800D2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17CCEE-AB75-F84A-BC69-CDF25209CD45}" type="presOf" srcId="{E8B57399-CC11-44C9-A71C-DAD119FBC2C3}" destId="{ADAE371D-37D1-44F5-AF19-EB931FC54D86}" srcOrd="0" destOrd="0" presId="urn:microsoft.com/office/officeart/2009/layout/CircleArrowProcess"/>
    <dgm:cxn modelId="{96BA0FE6-817E-4002-823E-F488F7499A41}" srcId="{43EC05EE-792F-4C6E-ADC1-84664258287F}" destId="{DDFD6C17-EE4B-4FD5-BC17-7C57906DED70}" srcOrd="0" destOrd="0" parTransId="{5B35E1C9-5FD8-48A1-A023-A7EDD3D86DDD}" sibTransId="{BEDE56CE-995D-4E3F-9494-FC2C10509B85}"/>
    <dgm:cxn modelId="{8D9A2E5E-E2D9-1245-A6D3-8C6E48C4D062}" type="presOf" srcId="{FAB5309B-3D87-442D-B129-492ADC9800D2}" destId="{FF54BC2F-B3AD-4E18-8C15-63AC8355372A}" srcOrd="0" destOrd="0" presId="urn:microsoft.com/office/officeart/2009/layout/CircleArrowProcess"/>
    <dgm:cxn modelId="{B9D8A4EA-D17B-4D62-BB0C-F3671284F9AE}" srcId="{43EC05EE-792F-4C6E-ADC1-84664258287F}" destId="{E8B57399-CC11-44C9-A71C-DAD119FBC2C3}" srcOrd="1" destOrd="0" parTransId="{8540E293-A773-408D-99A2-9F6AF3FF378D}" sibTransId="{FD846189-8A13-48BA-93F4-10F2DC9FC9D4}"/>
    <dgm:cxn modelId="{657A1A0C-0283-ED4D-839E-55CA210C6DB9}" type="presOf" srcId="{DDFD6C17-EE4B-4FD5-BC17-7C57906DED70}" destId="{F16B0C36-C269-4CF8-997E-165B4E8AD0CA}" srcOrd="0" destOrd="0" presId="urn:microsoft.com/office/officeart/2009/layout/CircleArrowProcess"/>
    <dgm:cxn modelId="{B55BE33D-64B9-46FD-B07E-99D3C0E19981}" srcId="{43EC05EE-792F-4C6E-ADC1-84664258287F}" destId="{FAB5309B-3D87-442D-B129-492ADC9800D2}" srcOrd="2" destOrd="0" parTransId="{9FF1B896-DE96-4533-AF9E-AF7F7A0202CF}" sibTransId="{0F074B13-4EF8-4B42-8FAC-353A357AA44D}"/>
    <dgm:cxn modelId="{71538AC7-B89D-014E-90C8-295C3C5B5F40}" type="presOf" srcId="{43EC05EE-792F-4C6E-ADC1-84664258287F}" destId="{8425A721-AB3E-44D2-8CBD-C0773091D889}" srcOrd="0" destOrd="0" presId="urn:microsoft.com/office/officeart/2009/layout/CircleArrowProcess"/>
    <dgm:cxn modelId="{B3C9A547-A031-624A-B004-76C2D17295EE}" type="presParOf" srcId="{8425A721-AB3E-44D2-8CBD-C0773091D889}" destId="{1A0399E4-BA48-409A-99D0-1D0C887AA8AA}" srcOrd="0" destOrd="0" presId="urn:microsoft.com/office/officeart/2009/layout/CircleArrowProcess"/>
    <dgm:cxn modelId="{F8D50557-BBAE-5B47-89E7-AD60AD76C6A0}" type="presParOf" srcId="{1A0399E4-BA48-409A-99D0-1D0C887AA8AA}" destId="{B6C99E0A-971A-4729-9132-52A777EB0978}" srcOrd="0" destOrd="0" presId="urn:microsoft.com/office/officeart/2009/layout/CircleArrowProcess"/>
    <dgm:cxn modelId="{4EDB434E-04CD-BA4A-9675-866EAFB3A9ED}" type="presParOf" srcId="{8425A721-AB3E-44D2-8CBD-C0773091D889}" destId="{F16B0C36-C269-4CF8-997E-165B4E8AD0CA}" srcOrd="1" destOrd="0" presId="urn:microsoft.com/office/officeart/2009/layout/CircleArrowProcess"/>
    <dgm:cxn modelId="{E045954D-1F6B-D04E-9C16-F18C5F35E345}" type="presParOf" srcId="{8425A721-AB3E-44D2-8CBD-C0773091D889}" destId="{6297B4CD-A4A3-4A54-AF8A-03E4B1B8316C}" srcOrd="2" destOrd="0" presId="urn:microsoft.com/office/officeart/2009/layout/CircleArrowProcess"/>
    <dgm:cxn modelId="{7B4CE6BD-0482-D044-B325-CB6DB39B2764}" type="presParOf" srcId="{6297B4CD-A4A3-4A54-AF8A-03E4B1B8316C}" destId="{9A57B647-C71A-4D38-AFA5-72F9C244FE37}" srcOrd="0" destOrd="0" presId="urn:microsoft.com/office/officeart/2009/layout/CircleArrowProcess"/>
    <dgm:cxn modelId="{4784092E-747A-6142-AAD4-835B524E3EA0}" type="presParOf" srcId="{8425A721-AB3E-44D2-8CBD-C0773091D889}" destId="{ADAE371D-37D1-44F5-AF19-EB931FC54D86}" srcOrd="3" destOrd="0" presId="urn:microsoft.com/office/officeart/2009/layout/CircleArrowProcess"/>
    <dgm:cxn modelId="{26790A9A-D901-844B-B52C-C4225FDB145F}" type="presParOf" srcId="{8425A721-AB3E-44D2-8CBD-C0773091D889}" destId="{35C22A31-C8CD-46B2-943D-42ADF099371F}" srcOrd="4" destOrd="0" presId="urn:microsoft.com/office/officeart/2009/layout/CircleArrowProcess"/>
    <dgm:cxn modelId="{07EF54D6-FD3A-2D4A-9C5B-D7E4ADFF7034}" type="presParOf" srcId="{35C22A31-C8CD-46B2-943D-42ADF099371F}" destId="{6E57B715-1E7D-43FC-8833-7F3F4BC41E20}" srcOrd="0" destOrd="0" presId="urn:microsoft.com/office/officeart/2009/layout/CircleArrowProcess"/>
    <dgm:cxn modelId="{B6F5316B-8BFF-5D4D-8C35-738E2F9A8BB8}" type="presParOf" srcId="{8425A721-AB3E-44D2-8CBD-C0773091D889}" destId="{FF54BC2F-B3AD-4E18-8C15-63AC8355372A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99E0A-971A-4729-9132-52A777EB0978}">
      <dsp:nvSpPr>
        <dsp:cNvPr id="0" name=""/>
        <dsp:cNvSpPr/>
      </dsp:nvSpPr>
      <dsp:spPr>
        <a:xfrm>
          <a:off x="2122071" y="0"/>
          <a:ext cx="1772726" cy="177299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B0C36-C269-4CF8-997E-165B4E8AD0CA}">
      <dsp:nvSpPr>
        <dsp:cNvPr id="0" name=""/>
        <dsp:cNvSpPr/>
      </dsp:nvSpPr>
      <dsp:spPr>
        <a:xfrm>
          <a:off x="2513901" y="640105"/>
          <a:ext cx="985069" cy="492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EAD</a:t>
          </a:r>
          <a:endParaRPr lang="en-US" sz="1700" kern="1200" dirty="0"/>
        </a:p>
      </dsp:txBody>
      <dsp:txXfrm>
        <a:off x="2513901" y="640105"/>
        <a:ext cx="985069" cy="492417"/>
      </dsp:txXfrm>
    </dsp:sp>
    <dsp:sp modelId="{9A57B647-C71A-4D38-AFA5-72F9C244FE37}">
      <dsp:nvSpPr>
        <dsp:cNvPr id="0" name=""/>
        <dsp:cNvSpPr/>
      </dsp:nvSpPr>
      <dsp:spPr>
        <a:xfrm>
          <a:off x="1629702" y="1018717"/>
          <a:ext cx="1772726" cy="177299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E371D-37D1-44F5-AF19-EB931FC54D86}">
      <dsp:nvSpPr>
        <dsp:cNvPr id="0" name=""/>
        <dsp:cNvSpPr/>
      </dsp:nvSpPr>
      <dsp:spPr>
        <a:xfrm>
          <a:off x="2023530" y="1664716"/>
          <a:ext cx="985069" cy="492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EAC-CPF</a:t>
          </a:r>
          <a:endParaRPr lang="en-US" sz="1700" kern="1200" dirty="0"/>
        </a:p>
      </dsp:txBody>
      <dsp:txXfrm>
        <a:off x="2023530" y="1664716"/>
        <a:ext cx="985069" cy="492417"/>
      </dsp:txXfrm>
    </dsp:sp>
    <dsp:sp modelId="{6E57B715-1E7D-43FC-8833-7F3F4BC41E20}">
      <dsp:nvSpPr>
        <dsp:cNvPr id="0" name=""/>
        <dsp:cNvSpPr/>
      </dsp:nvSpPr>
      <dsp:spPr>
        <a:xfrm>
          <a:off x="2248242" y="2159342"/>
          <a:ext cx="1523046" cy="152365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4BC2F-B3AD-4E18-8C15-63AC8355372A}">
      <dsp:nvSpPr>
        <dsp:cNvPr id="0" name=""/>
        <dsp:cNvSpPr/>
      </dsp:nvSpPr>
      <dsp:spPr>
        <a:xfrm>
          <a:off x="2516232" y="2690799"/>
          <a:ext cx="985069" cy="492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Wiki Markup</a:t>
          </a:r>
          <a:endParaRPr lang="en-US" sz="1700" kern="1200" dirty="0"/>
        </a:p>
      </dsp:txBody>
      <dsp:txXfrm>
        <a:off x="2516232" y="2690799"/>
        <a:ext cx="985069" cy="492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28825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3" Type="http://schemas.openxmlformats.org/officeDocument/2006/relationships/image" Target="../media/image2.jp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13" Type="http://schemas.openxmlformats.org/officeDocument/2006/relationships/image" Target="../media/image3.jpg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2" name="Shape 12"/>
          <p:cNvPicPr preferRelativeResize="0"/>
          <p:nvPr/>
        </p:nvPicPr>
        <p:blipFill rotWithShape="1">
          <a:blip r:embed="rId11"/>
          <a:srcRect/>
          <a:stretch/>
        </p:blipFill>
        <p:spPr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 rotWithShape="1">
          <a:blip r:embed="rId13"/>
          <a:srcRect/>
          <a:stretch/>
        </p:blipFill>
        <p:spPr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Shape 154"/>
          <p:cNvCxnSpPr/>
          <p:nvPr/>
        </p:nvCxnSpPr>
        <p:spPr>
          <a:xfrm>
            <a:off x="304800" y="457200"/>
            <a:ext cx="8534399" cy="1587"/>
          </a:xfrm>
          <a:prstGeom prst="straightConnector1">
            <a:avLst/>
          </a:prstGeom>
          <a:noFill/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5" name="Shape 155"/>
          <p:cNvPicPr preferRelativeResize="0"/>
          <p:nvPr/>
        </p:nvPicPr>
        <p:blipFill rotWithShape="1">
          <a:blip r:embed="rId13"/>
          <a:srcRect/>
          <a:stretch/>
        </p:blipFill>
        <p:spPr>
          <a:xfrm>
            <a:off x="0" y="5964237"/>
            <a:ext cx="9144000" cy="8937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viaf.org" TargetMode="External"/><Relationship Id="rId4" Type="http://schemas.openxmlformats.org/officeDocument/2006/relationships/hyperlink" Target="WorldCat%20Identities" TargetMode="External"/><Relationship Id="rId5" Type="http://schemas.openxmlformats.org/officeDocument/2006/relationships/hyperlink" Target="https://github.com/UMiamiLibraries/RAMP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Category:Articles_with_information_extracted_by_the_RAMP_editor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mairelys.rampeditor.info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mplate:Cite_RAMP" TargetMode="External"/><Relationship Id="rId4" Type="http://schemas.openxmlformats.org/officeDocument/2006/relationships/hyperlink" Target="https://en.wikipedia.org/wiki/Template:RAMP_release" TargetMode="External"/><Relationship Id="rId5" Type="http://schemas.openxmlformats.org/officeDocument/2006/relationships/hyperlink" Target="https://en.wikipedia.org/wiki/Template:Cite_open_archival_metadata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ctda.library.miami.edu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tat@princeton.edu" TargetMode="External"/><Relationship Id="rId4" Type="http://schemas.openxmlformats.org/officeDocument/2006/relationships/hyperlink" Target="mailto:m.lemusrojas@miami.edu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errick.library.miami.edu/" TargetMode="External"/><Relationship Id="rId4" Type="http://schemas.openxmlformats.org/officeDocument/2006/relationships/hyperlink" Target="http://proust.library.miami.edu/findingaids/index.php?p=collections/findingaid&amp;id=126" TargetMode="External"/><Relationship Id="rId5" Type="http://schemas.openxmlformats.org/officeDocument/2006/relationships/hyperlink" Target="http://socialarchive.iath.virginia.edu/xtf/view?docId=anthony-susan-b-cr.xml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libguides.miami.edu/chctheat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hyperlink" Target="http://merrick.library.miami.edu/cdm/ref/collection/theater/id/156" TargetMode="External"/><Relationship Id="rId7" Type="http://schemas.openxmlformats.org/officeDocument/2006/relationships/hyperlink" Target="https://commons.wikimedia.org/wiki/File:138_East_27th_St_theatre.jpg" TargetMode="External"/><Relationship Id="rId8" Type="http://schemas.openxmlformats.org/officeDocument/2006/relationships/hyperlink" Target="http://merrick.library.miami.edu/cdm/ref/collection/theater/id/4284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ac.staatsbibliothek-berlin.de/" TargetMode="External"/><Relationship Id="rId4" Type="http://schemas.openxmlformats.org/officeDocument/2006/relationships/hyperlink" Target="http://www3.iath.virginia.edu/eac/cpf/tagLibrary/cpfTagLibrary.html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mo.rampeditor.info/viz/ramp.png" TargetMode="External"/><Relationship Id="rId4" Type="http://schemas.openxmlformats.org/officeDocument/2006/relationships/hyperlink" Target="http://demo.rampeditor.info/viz/ramp-chc-2.html" TargetMode="External"/><Relationship Id="rId5" Type="http://schemas.openxmlformats.org/officeDocument/2006/relationships/hyperlink" Target="http://demo.rampeditor.info/viz/ramp-chc.html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/>
          </p:nvPr>
        </p:nvSpPr>
        <p:spPr>
          <a:xfrm>
            <a:off x="2667001" y="1447800"/>
            <a:ext cx="5715000" cy="144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l">
              <a:buSzPct val="25000"/>
            </a:pPr>
            <a:r>
              <a:rPr lang="en-US" sz="2800" dirty="0">
                <a:solidFill>
                  <a:schemeClr val="bg1"/>
                </a:solidFill>
              </a:rPr>
              <a:t>Remixing </a:t>
            </a:r>
            <a:r>
              <a:rPr lang="en-US" sz="2800" dirty="0" smtClean="0">
                <a:solidFill>
                  <a:schemeClr val="bg1"/>
                </a:solidFill>
              </a:rPr>
              <a:t>Metadata </a:t>
            </a:r>
            <a:r>
              <a:rPr lang="en-US" sz="2800" dirty="0">
                <a:solidFill>
                  <a:schemeClr val="bg1"/>
                </a:solidFill>
              </a:rPr>
              <a:t>from </a:t>
            </a:r>
            <a:r>
              <a:rPr lang="en-US" sz="2800" dirty="0" smtClean="0">
                <a:solidFill>
                  <a:schemeClr val="bg1"/>
                </a:solidFill>
              </a:rPr>
              <a:t>Libraries </a:t>
            </a:r>
            <a:r>
              <a:rPr lang="en-US" sz="2800" dirty="0">
                <a:solidFill>
                  <a:schemeClr val="bg1"/>
                </a:solidFill>
              </a:rPr>
              <a:t>and </a:t>
            </a:r>
            <a:r>
              <a:rPr lang="en-US" sz="2800" dirty="0" smtClean="0">
                <a:solidFill>
                  <a:schemeClr val="bg1"/>
                </a:solidFill>
              </a:rPr>
              <a:t>Archives </a:t>
            </a:r>
            <a:r>
              <a:rPr lang="en-US" sz="2800" dirty="0">
                <a:solidFill>
                  <a:schemeClr val="bg1"/>
                </a:solidFill>
              </a:rPr>
              <a:t>with the RAMP </a:t>
            </a:r>
            <a:r>
              <a:rPr lang="en-US" sz="2800" dirty="0" smtClean="0">
                <a:solidFill>
                  <a:schemeClr val="bg1"/>
                </a:solidFill>
              </a:rPr>
              <a:t>Editor</a:t>
            </a:r>
            <a:endParaRPr lang="en-US" sz="2800" b="0" i="0" u="none" strike="noStrike" cap="none" baseline="0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2209800" y="3962400"/>
            <a:ext cx="6629400" cy="166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-US" sz="1600" b="0" i="0" u="none" strike="noStrike" cap="none" baseline="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May </a:t>
            </a:r>
            <a:r>
              <a:rPr lang="en-US" sz="1600" b="0" i="0" u="none" strike="noStrike" cap="none" baseline="0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30, </a:t>
            </a:r>
            <a:r>
              <a:rPr lang="en-US" sz="1600" b="0" i="0" u="none" strike="noStrike" cap="none" baseline="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2014</a:t>
            </a:r>
          </a:p>
          <a:p>
            <a:pPr marL="0" marR="0" lvl="0" indent="0" algn="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-US" sz="1600" dirty="0" err="1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WikiConference</a:t>
            </a:r>
            <a:r>
              <a:rPr lang="en-US" sz="1600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USA</a:t>
            </a:r>
            <a:endParaRPr lang="en-US" sz="1600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endParaRPr sz="1600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-US" sz="1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Timothy A. Thompson (@</a:t>
            </a:r>
            <a:r>
              <a:rPr lang="en-US" sz="1600" b="1" dirty="0" err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timathom</a:t>
            </a:r>
            <a:r>
              <a:rPr lang="en-US" sz="1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</a:p>
          <a:p>
            <a:pPr marL="0" marR="0" lvl="0" indent="0" algn="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-US" sz="160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Princeton University Library </a:t>
            </a:r>
          </a:p>
          <a:p>
            <a:pPr marL="0" marR="0" lvl="0" indent="0" algn="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-US" sz="1600" b="1" i="0" u="none" strike="noStrike" cap="none" baseline="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Mairelys Lemus-Rojas (@</a:t>
            </a:r>
            <a:r>
              <a:rPr lang="en-US" sz="1600" b="1" i="0" u="none" strike="noStrike" cap="none" baseline="0" dirty="0" err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mlemusrojas</a:t>
            </a:r>
            <a:r>
              <a:rPr lang="en-US" sz="1600" b="1" i="0" u="none" strike="noStrike" cap="none" baseline="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</a:p>
          <a:p>
            <a:pPr marL="0" marR="0" lvl="0" indent="0" algn="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-US" sz="1600" b="0" i="0" u="none" strike="noStrike" cap="none" baseline="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University of Miami Libraries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Shape 26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349675" y="654937"/>
            <a:ext cx="5523723" cy="554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56175" y="4631010"/>
            <a:ext cx="6473349" cy="178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156175" y="586825"/>
            <a:ext cx="5508651" cy="386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3048000" y="914400"/>
            <a:ext cx="6096000" cy="1774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 baseline="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 of the RAMP editor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04737062"/>
              </p:ext>
            </p:extLst>
          </p:nvPr>
        </p:nvGraphicFramePr>
        <p:xfrm>
          <a:off x="3048000" y="2286000"/>
          <a:ext cx="5524500" cy="368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01343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33"/>
          <p:cNvSpPr txBox="1">
            <a:spLocks noGrp="1"/>
          </p:cNvSpPr>
          <p:nvPr>
            <p:ph type="body" idx="1"/>
          </p:nvPr>
        </p:nvSpPr>
        <p:spPr>
          <a:xfrm>
            <a:off x="2667000" y="1981200"/>
            <a:ext cx="63246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ct val="25000"/>
              <a:buNone/>
            </a:pPr>
            <a:r>
              <a:rPr lang="en-US" sz="3000" b="1" dirty="0">
                <a:solidFill>
                  <a:srgbClr val="7692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Browser-Based Tool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85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Easy to install and run from your desktop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850" dirty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85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Derives, creates, and enhances EAC-CPF records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97368"/>
              <a:buFont typeface="Helvetica Neue"/>
              <a:buChar char="▪"/>
            </a:pPr>
            <a:r>
              <a:rPr lang="en-US" sz="185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Extracts relevant data from EAD files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97368"/>
              <a:buFont typeface="Helvetica Neue"/>
              <a:buChar char="▪"/>
            </a:pPr>
            <a:r>
              <a:rPr lang="en-US" sz="185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Pulls in external data from OCLC APIs:</a:t>
            </a:r>
          </a:p>
          <a:p>
            <a:pPr marL="1371600" lvl="1" indent="-457200">
              <a:lnSpc>
                <a:spcPct val="90000"/>
              </a:lnSpc>
              <a:buClr>
                <a:srgbClr val="7F7F7F"/>
              </a:buClr>
              <a:buSzPct val="97368"/>
              <a:buFont typeface="Helvetica Neue"/>
              <a:buChar char="o"/>
            </a:pPr>
            <a:r>
              <a:rPr lang="en-US" sz="185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Virtual International Authority File</a:t>
            </a:r>
            <a:r>
              <a:rPr lang="en-US" sz="185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(VIAF)</a:t>
            </a:r>
            <a:endParaRPr lang="en-US" sz="1850" dirty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lvl="2" indent="-45720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97368"/>
              <a:buFont typeface="Helvetica Neue"/>
              <a:buChar char="o"/>
            </a:pPr>
            <a:r>
              <a:rPr lang="en-US" sz="185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 action="ppaction://hlinkfile"/>
              </a:rPr>
              <a:t>WorldCat Identities</a:t>
            </a:r>
            <a:endParaRPr lang="en-US" sz="1850" dirty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850" dirty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85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Transforms EAC-CPF records into wiki markup 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97368"/>
              <a:buFont typeface="Helvetica Neue"/>
              <a:buChar char="▪"/>
            </a:pPr>
            <a:r>
              <a:rPr lang="en-US" sz="185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 publication to English Wikipedia through its </a:t>
            </a:r>
            <a:r>
              <a:rPr lang="en-US" sz="185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</a:t>
            </a:r>
          </a:p>
          <a:p>
            <a:pPr marL="57150" indent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97368"/>
              <a:buNone/>
            </a:pPr>
            <a:endParaRPr lang="en-US" sz="1850" dirty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150" indent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97368"/>
              <a:buNone/>
            </a:pPr>
            <a:r>
              <a:rPr lang="en-US" sz="180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Detailed installation instructions on </a:t>
            </a:r>
            <a:r>
              <a:rPr lang="en-US" sz="1800" dirty="0" err="1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lang="en-US" sz="180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 lang="en-US" sz="1800" dirty="0" smtClean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indent="-28575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97368"/>
              <a:buFont typeface="Wingdings" charset="2"/>
              <a:buChar char="§"/>
            </a:pPr>
            <a:r>
              <a:rPr lang="en-US" sz="18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</a:t>
            </a:r>
            <a:r>
              <a:rPr lang="en-US" sz="180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://github.com/UMiamiLibraries/RAMP</a:t>
            </a:r>
            <a:endParaRPr lang="en-US" sz="1800" dirty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150" indent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97368"/>
              <a:buNone/>
            </a:pPr>
            <a:endParaRPr lang="en-US" sz="1850" dirty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1" i="0" u="none" strike="noStrike" cap="none" baseline="0" dirty="0">
              <a:solidFill>
                <a:srgbClr val="76923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Helvetica Neue"/>
              <a:buChar char="▪"/>
            </a:pPr>
            <a:endParaRPr lang="en-US" sz="2000" dirty="0" smtClean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Helvetica Neue"/>
              <a:buChar char="▪"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/>
        </p:nvSpPr>
        <p:spPr>
          <a:xfrm>
            <a:off x="2743200" y="1752600"/>
            <a:ext cx="6096000" cy="177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sng" strike="noStrike" cap="none" baseline="0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RAMP &amp; Wikipedia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33"/>
          <p:cNvSpPr txBox="1">
            <a:spLocks noGrp="1"/>
          </p:cNvSpPr>
          <p:nvPr>
            <p:ph type="body" idx="1"/>
          </p:nvPr>
        </p:nvSpPr>
        <p:spPr>
          <a:xfrm>
            <a:off x="2667000" y="1981200"/>
            <a:ext cx="6324600" cy="358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ct val="25000"/>
              <a:buFont typeface="Helvetica Neue"/>
              <a:buNone/>
            </a:pPr>
            <a:r>
              <a:rPr lang="en-US" sz="3000" b="1" dirty="0" smtClean="0">
                <a:solidFill>
                  <a:srgbClr val="76923C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Workflow</a:t>
            </a:r>
            <a:endParaRPr lang="en-US" sz="3000" b="1" dirty="0" smtClean="0">
              <a:solidFill>
                <a:srgbClr val="76923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1" i="0" u="none" strike="noStrike" cap="none" baseline="0" dirty="0">
              <a:solidFill>
                <a:srgbClr val="76923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EAC-CPF record (from finding aid or from scratch)</a:t>
            </a:r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AutoNum type="arabicPeriod" startAt="2"/>
            </a:pP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external data (</a:t>
            </a:r>
            <a:r>
              <a:rPr lang="en-US" sz="2000" dirty="0" err="1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WorldCat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Identities and VIAF)</a:t>
            </a:r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AutoNum type="arabicPeriod" startAt="2"/>
            </a:pP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Transform to wiki markup</a:t>
            </a:r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AutoNum type="arabicPeriod" startAt="2"/>
            </a:pP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 with existing Wikipedia page or create a new page (</a:t>
            </a:r>
            <a:r>
              <a:rPr lang="en-US" sz="2000" dirty="0" err="1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userspace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 article namespace)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Helvetica Neue"/>
              <a:buChar char="▪"/>
            </a:pPr>
            <a:endParaRPr lang="en-US" sz="2000" dirty="0" smtClean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Helvetica Neue"/>
              <a:buChar char="▪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112332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MP Flowchart_revised_Feb (1)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9" y="282388"/>
            <a:ext cx="5434445" cy="70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963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33"/>
          <p:cNvSpPr txBox="1">
            <a:spLocks noGrp="1"/>
          </p:cNvSpPr>
          <p:nvPr>
            <p:ph type="body" idx="1"/>
          </p:nvPr>
        </p:nvSpPr>
        <p:spPr>
          <a:xfrm>
            <a:off x="2667000" y="1981200"/>
            <a:ext cx="6324600" cy="358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ct val="25000"/>
              <a:buFont typeface="Helvetica Neue"/>
              <a:buNone/>
            </a:pPr>
            <a:r>
              <a:rPr lang="en-US" sz="3000" b="1" dirty="0" smtClean="0">
                <a:solidFill>
                  <a:srgbClr val="7692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Wikipedia Templates</a:t>
            </a: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1" i="0" u="none" strike="noStrike" cap="none" baseline="0" dirty="0">
              <a:solidFill>
                <a:srgbClr val="76923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00100" lvl="1" indent="-342900">
              <a:spcBef>
                <a:spcPts val="400"/>
              </a:spcBef>
              <a:buClr>
                <a:srgbClr val="7F7F7F"/>
              </a:buClr>
              <a:buSzPct val="100000"/>
              <a:buFont typeface="Wingdings" charset="2"/>
              <a:buChar char="§"/>
            </a:pPr>
            <a:r>
              <a:rPr lang="en-US" sz="200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{{</a:t>
            </a:r>
            <a:r>
              <a:rPr lang="en-US" sz="2000" dirty="0" err="1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Cite_RAMP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}}</a:t>
            </a:r>
            <a:endParaRPr lang="en-US" sz="2000" dirty="0" smtClean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00100" lvl="1" indent="-342900">
              <a:spcBef>
                <a:spcPts val="400"/>
              </a:spcBef>
              <a:buClr>
                <a:srgbClr val="7F7F7F"/>
              </a:buClr>
              <a:buSzPct val="100000"/>
              <a:buFont typeface="Wingdings" charset="2"/>
              <a:buChar char="§"/>
            </a:pPr>
            <a:r>
              <a:rPr lang="en-US" sz="200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{{</a:t>
            </a:r>
            <a:r>
              <a:rPr lang="en-US" sz="2000" dirty="0" err="1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RAMP_release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}}</a:t>
            </a:r>
            <a:endParaRPr lang="en-US" sz="2000" dirty="0" smtClean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00100" lvl="1" indent="-342900">
              <a:spcBef>
                <a:spcPts val="400"/>
              </a:spcBef>
              <a:buClr>
                <a:srgbClr val="7F7F7F"/>
              </a:buClr>
              <a:buSzPct val="100000"/>
              <a:buFont typeface="Wingdings" charset="2"/>
              <a:buChar char="§"/>
            </a:pPr>
            <a:r>
              <a:rPr lang="en-US" sz="200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{{</a:t>
            </a:r>
            <a:r>
              <a:rPr lang="en-US" sz="2000" dirty="0" err="1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RAMP_release_PD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}}</a:t>
            </a:r>
          </a:p>
          <a:p>
            <a:pPr marL="800100" lvl="1" indent="-342900">
              <a:spcBef>
                <a:spcPts val="400"/>
              </a:spcBef>
              <a:buClr>
                <a:srgbClr val="7F7F7F"/>
              </a:buClr>
              <a:buSzPct val="100000"/>
              <a:buFont typeface="Wingdings" charset="2"/>
              <a:buChar char="§"/>
            </a:pPr>
            <a:r>
              <a:rPr lang="en-US" sz="200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{{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Cite_open_archival_metadata}}</a:t>
            </a:r>
            <a:endParaRPr lang="en-US" sz="2000" dirty="0" smtClean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00100" lvl="1" indent="-342900">
              <a:spcBef>
                <a:spcPts val="400"/>
              </a:spcBef>
              <a:buClr>
                <a:srgbClr val="7F7F7F"/>
              </a:buClr>
              <a:buSzPct val="100000"/>
              <a:buFont typeface="Wingdings" charset="2"/>
              <a:buChar char="§"/>
            </a:pPr>
            <a:r>
              <a:rPr lang="en-US" sz="200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{{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Cite_LOC_finding_aid}}</a:t>
            </a:r>
            <a:endParaRPr lang="en-US" sz="2000" dirty="0" smtClean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505200" y="3048000"/>
            <a:ext cx="1752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05200" y="3429000"/>
            <a:ext cx="2133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05200" y="3733800"/>
            <a:ext cx="2590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28238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2667000" y="1981200"/>
            <a:ext cx="6324600" cy="358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ct val="25000"/>
              <a:buFont typeface="Helvetica Neue"/>
              <a:buNone/>
            </a:pPr>
            <a:r>
              <a:rPr lang="en-US" sz="3000" b="1" dirty="0" smtClean="0">
                <a:solidFill>
                  <a:srgbClr val="7692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Outcomes of Pilot Project with CHC Theater Collections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ct val="25000"/>
              <a:buFont typeface="Helvetica Neue"/>
              <a:buNone/>
            </a:pPr>
            <a:endParaRPr lang="en-US" sz="2000" b="1" dirty="0">
              <a:solidFill>
                <a:srgbClr val="76923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Wingdings" charset="2"/>
              <a:buChar char="§"/>
            </a:pP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 new pages were created and 1 existing page was expanded</a:t>
            </a:r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Wingdings" charset="2"/>
              <a:buChar char="§"/>
            </a:pP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categories were added as appropriate</a:t>
            </a:r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Wingdings" charset="2"/>
              <a:buChar char="§"/>
            </a:pP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Links were added to and from existing pages </a:t>
            </a:r>
          </a:p>
          <a:p>
            <a:pPr marL="457200" marR="0" lvl="1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</a:pPr>
            <a:endParaRPr lang="en-US" sz="2000" dirty="0" smtClean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Helvetica Neue"/>
              <a:buChar char="▪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495864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2667000" y="1981200"/>
            <a:ext cx="6324600" cy="358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ct val="25000"/>
              <a:buFont typeface="Helvetica Neue"/>
              <a:buNone/>
            </a:pPr>
            <a:r>
              <a:rPr lang="en-US" sz="3000" b="1" dirty="0" smtClean="0">
                <a:solidFill>
                  <a:srgbClr val="7692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Reflections and Issues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ct val="25000"/>
              <a:buFont typeface="Helvetica Neue"/>
              <a:buNone/>
            </a:pPr>
            <a:endParaRPr lang="en-US" sz="2000" b="1" dirty="0">
              <a:solidFill>
                <a:srgbClr val="76923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Wingdings" charset="2"/>
              <a:buChar char="§"/>
            </a:pP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Concerns about branding (see RAMP templates)</a:t>
            </a:r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Wingdings" charset="2"/>
              <a:buChar char="§"/>
            </a:pP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Concerns about notability</a:t>
            </a:r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Wingdings" charset="2"/>
              <a:buChar char="§"/>
            </a:pP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Orphan pages or pages with few links (contrary to what we expected)</a:t>
            </a:r>
          </a:p>
          <a:p>
            <a:pPr marL="914400" lvl="8" indent="-457200">
              <a:spcBef>
                <a:spcPts val="400"/>
              </a:spcBef>
              <a:buClr>
                <a:srgbClr val="7F7F7F"/>
              </a:buClr>
              <a:buSzPct val="100000"/>
              <a:buFont typeface="Wingdings" charset="2"/>
              <a:buChar char="§"/>
            </a:pPr>
            <a:endParaRPr lang="en-US" sz="2000" dirty="0" smtClean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5890897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2667000" y="1981200"/>
            <a:ext cx="6324600" cy="358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ct val="25000"/>
              <a:buFont typeface="Helvetica Neue"/>
              <a:buNone/>
            </a:pPr>
            <a:r>
              <a:rPr lang="en-US" sz="3000" b="1" dirty="0" smtClean="0">
                <a:solidFill>
                  <a:srgbClr val="7692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Outline</a:t>
            </a:r>
            <a:endParaRPr lang="en-US" sz="3000" b="1" dirty="0">
              <a:solidFill>
                <a:srgbClr val="76923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1" i="0" u="none" strike="noStrike" cap="none" baseline="0" dirty="0">
              <a:solidFill>
                <a:srgbClr val="76923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Background of the project (an ongoing experiment)</a:t>
            </a:r>
          </a:p>
          <a:p>
            <a:pPr marL="1371600" lvl="1" indent="-457200">
              <a:lnSpc>
                <a:spcPct val="90000"/>
              </a:lnSpc>
              <a:buClr>
                <a:srgbClr val="7F7F7F"/>
              </a:buClr>
              <a:buSzPct val="97368"/>
              <a:buFont typeface="Helvetica Neue"/>
              <a:buChar char="o"/>
            </a:pPr>
            <a:r>
              <a:rPr lang="en-US" sz="185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Origins</a:t>
            </a:r>
            <a:endParaRPr lang="en-US" sz="1850" dirty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lvl="2" indent="-457200">
              <a:lnSpc>
                <a:spcPct val="90000"/>
              </a:lnSpc>
              <a:buClr>
                <a:srgbClr val="7F7F7F"/>
              </a:buClr>
              <a:buSzPct val="97368"/>
              <a:buFont typeface="Helvetica Neue"/>
              <a:buChar char="o"/>
            </a:pPr>
            <a:r>
              <a:rPr lang="en-US" sz="185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Pilot project</a:t>
            </a:r>
            <a:endParaRPr lang="en-US" sz="2000" dirty="0" smtClean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AutoNum type="arabicPeriod" startAt="2"/>
            </a:pP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EAC-CPF metadata standard</a:t>
            </a:r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AutoNum type="arabicPeriod" startAt="2"/>
            </a:pP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 of the RAMP editor</a:t>
            </a:r>
          </a:p>
          <a:p>
            <a:pPr marL="914400" lvl="1" indent="-457200">
              <a:spcBef>
                <a:spcPts val="400"/>
              </a:spcBef>
              <a:buClr>
                <a:srgbClr val="7F7F7F"/>
              </a:buClr>
              <a:buSzPct val="100000"/>
              <a:buAutoNum type="arabicPeriod" startAt="2"/>
            </a:pP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Demo? </a:t>
            </a:r>
            <a:r>
              <a:rPr lang="en-US" sz="200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Discussion? Workshop?</a:t>
            </a:r>
            <a:endParaRPr lang="en-US" sz="2000" dirty="0" smtClean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Helvetica Neue"/>
              <a:buChar char="▪"/>
            </a:pPr>
            <a:endParaRPr lang="en-US" sz="2000" dirty="0" smtClean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Helvetica Neue"/>
              <a:buChar char="▪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196824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2667000" y="1981200"/>
            <a:ext cx="63246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ct val="25000"/>
              <a:buFont typeface="Helvetica Neue"/>
              <a:buNone/>
            </a:pPr>
            <a:r>
              <a:rPr lang="en-US" sz="3000" b="1" dirty="0" smtClean="0">
                <a:solidFill>
                  <a:srgbClr val="7692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Lessons and Questions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ct val="25000"/>
              <a:buFont typeface="Helvetica Neue"/>
              <a:buNone/>
            </a:pPr>
            <a:endParaRPr lang="en-US" sz="2000" b="1" dirty="0">
              <a:solidFill>
                <a:srgbClr val="76923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2" indent="-457200">
              <a:spcBef>
                <a:spcPts val="400"/>
              </a:spcBef>
              <a:buClr>
                <a:srgbClr val="7F7F7F"/>
              </a:buClr>
              <a:buSzPct val="100000"/>
              <a:buFont typeface="Wingdings" charset="2"/>
              <a:buChar char="§"/>
            </a:pP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opportunity to move beyond the limits of traditional library/archival standards</a:t>
            </a:r>
          </a:p>
          <a:p>
            <a:pPr marL="914400" lvl="2" indent="-457200">
              <a:spcBef>
                <a:spcPts val="400"/>
              </a:spcBef>
              <a:buClr>
                <a:srgbClr val="7F7F7F"/>
              </a:buClr>
              <a:buSzPct val="100000"/>
              <a:buFont typeface="Wingdings" charset="2"/>
              <a:buChar char="§"/>
            </a:pP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Finding-aid bios are not written with Wikipedia in mind</a:t>
            </a:r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Wingdings" charset="2"/>
              <a:buChar char="§"/>
            </a:pP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about WP:NOR? Is there a gray area here?</a:t>
            </a:r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Wingdings" charset="2"/>
              <a:buChar char="§"/>
            </a:pP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do you represent a “social network” on Wikipedia?</a:t>
            </a:r>
          </a:p>
        </p:txBody>
      </p:sp>
    </p:spTree>
    <p:extLst>
      <p:ext uri="{BB962C8B-B14F-4D97-AF65-F5344CB8AC3E}">
        <p14:creationId xmlns:p14="http://schemas.microsoft.com/office/powerpoint/2010/main" val="1553542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2667000" y="1981200"/>
            <a:ext cx="63246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ct val="25000"/>
              <a:buFont typeface="Helvetica Neue"/>
              <a:buNone/>
            </a:pPr>
            <a:r>
              <a:rPr lang="en-US" sz="3000" b="1" dirty="0" smtClean="0">
                <a:solidFill>
                  <a:srgbClr val="7692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 Steps…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ct val="25000"/>
              <a:buFont typeface="Helvetica Neue"/>
              <a:buNone/>
            </a:pPr>
            <a:endParaRPr lang="en-US" sz="2000" b="1" dirty="0">
              <a:solidFill>
                <a:srgbClr val="76923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2" indent="-457200">
              <a:spcBef>
                <a:spcPts val="400"/>
              </a:spcBef>
              <a:buClr>
                <a:srgbClr val="7F7F7F"/>
              </a:buClr>
              <a:buSzPct val="100000"/>
              <a:buFont typeface="Wingdings" charset="2"/>
              <a:buChar char="§"/>
            </a:pP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Adding images from digital collections or content from the 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Cuban Theater Digital Archive</a:t>
            </a:r>
            <a:endParaRPr lang="en-US" sz="2000" dirty="0" smtClean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2" indent="-457200">
              <a:spcBef>
                <a:spcPts val="400"/>
              </a:spcBef>
              <a:buClr>
                <a:srgbClr val="7F7F7F"/>
              </a:buClr>
              <a:buSzPct val="100000"/>
              <a:buFont typeface="Wingdings" charset="2"/>
              <a:buChar char="§"/>
            </a:pP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Extending the pilot project with another set of articles</a:t>
            </a:r>
          </a:p>
          <a:p>
            <a:pPr marL="914400" lvl="2" indent="-457200">
              <a:spcBef>
                <a:spcPts val="400"/>
              </a:spcBef>
              <a:buClr>
                <a:srgbClr val="7F7F7F"/>
              </a:buClr>
              <a:buSzPct val="100000"/>
              <a:buFont typeface="Wingdings" charset="2"/>
              <a:buChar char="§"/>
            </a:pP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Creating documentation or tutorials</a:t>
            </a:r>
          </a:p>
          <a:p>
            <a:pPr marL="914400" lvl="2" indent="-457200">
              <a:spcBef>
                <a:spcPts val="400"/>
              </a:spcBef>
              <a:buClr>
                <a:srgbClr val="7F7F7F"/>
              </a:buClr>
              <a:buSzPct val="100000"/>
              <a:buFont typeface="Wingdings" charset="2"/>
              <a:buChar char="§"/>
            </a:pP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Analyzing Web traffic from Wikipedia to local webpages</a:t>
            </a:r>
          </a:p>
          <a:p>
            <a:pPr marL="914400" lvl="2" indent="-457200">
              <a:spcBef>
                <a:spcPts val="400"/>
              </a:spcBef>
              <a:buClr>
                <a:srgbClr val="7F7F7F"/>
              </a:buClr>
              <a:buSzPct val="100000"/>
              <a:buFont typeface="Wingdings" charset="2"/>
              <a:buChar char="§"/>
            </a:pP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Improving the RAMP code base, adding new APIs (</a:t>
            </a:r>
            <a:r>
              <a:rPr lang="en-US" sz="2000" dirty="0" err="1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Wikidata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2000" dirty="0" err="1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GeoNames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</a:p>
          <a:p>
            <a:pPr marL="914400" lvl="2" indent="-457200">
              <a:spcBef>
                <a:spcPts val="400"/>
              </a:spcBef>
              <a:buClr>
                <a:srgbClr val="7F7F7F"/>
              </a:buClr>
              <a:buSzPct val="100000"/>
              <a:buFont typeface="Wingdings" charset="2"/>
              <a:buChar char="§"/>
            </a:pP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Continuing to experiment</a:t>
            </a:r>
          </a:p>
        </p:txBody>
      </p:sp>
    </p:spTree>
    <p:extLst>
      <p:ext uri="{BB962C8B-B14F-4D97-AF65-F5344CB8AC3E}">
        <p14:creationId xmlns:p14="http://schemas.microsoft.com/office/powerpoint/2010/main" val="216718047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/>
        </p:nvSpPr>
        <p:spPr>
          <a:xfrm>
            <a:off x="2895600" y="1295400"/>
            <a:ext cx="65532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300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Credits</a:t>
            </a:r>
          </a:p>
          <a:p>
            <a:pPr>
              <a:buSzPct val="25000"/>
            </a:pPr>
            <a:endParaRPr lang="en-US" sz="2000" b="1" dirty="0" smtClean="0">
              <a:solidFill>
                <a:srgbClr val="76923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SzPct val="25000"/>
            </a:pPr>
            <a:r>
              <a:rPr lang="en-US" sz="2000" b="1" dirty="0" smtClean="0">
                <a:solidFill>
                  <a:srgbClr val="7692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University </a:t>
            </a:r>
            <a:r>
              <a:rPr lang="en-US" sz="2000" b="1" dirty="0">
                <a:solidFill>
                  <a:srgbClr val="7692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Miami Libraries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2000" b="1" i="0" u="none" strike="noStrike" cap="none" baseline="0" dirty="0" smtClean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Cataloging </a:t>
            </a:r>
            <a:r>
              <a:rPr lang="en-US" sz="2000" b="1" i="0" u="none" strike="noStrike" cap="none" baseline="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&amp; Metadata Services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Timothy Thompson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Matthew </a:t>
            </a:r>
            <a:r>
              <a:rPr lang="en-US" sz="2000" b="0" i="0" u="none" strike="noStrike" cap="none" baseline="0" dirty="0" err="1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Carruthers</a:t>
            </a:r>
            <a:endParaRPr lang="en-US" sz="2000" b="0" i="0" u="none" strike="noStrike" cap="none" baseline="0" dirty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 &amp; Emerging Technologies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Andrew Darby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James Little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David Gonzalez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Cuban Heritage Collection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Special Collections Division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University Archives</a:t>
            </a:r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3"/>
          <a:srcRect l="38494" r="16148"/>
          <a:stretch/>
        </p:blipFill>
        <p:spPr>
          <a:xfrm>
            <a:off x="0" y="1295400"/>
            <a:ext cx="234638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/>
        </p:nvSpPr>
        <p:spPr>
          <a:xfrm>
            <a:off x="4648200" y="1752600"/>
            <a:ext cx="2133599" cy="1774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 baseline="0">
                <a:solidFill>
                  <a:srgbClr val="7692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2667000" y="3415700"/>
            <a:ext cx="6096000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320"/>
              </a:spcBef>
              <a:buSzPct val="25000"/>
              <a:buNone/>
            </a:pPr>
            <a:r>
              <a:rPr lang="en-US" sz="16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Timothy A. Thompson</a:t>
            </a:r>
          </a:p>
          <a:p>
            <a:pPr lvl="0" algn="r" rtl="0">
              <a:spcBef>
                <a:spcPts val="320"/>
              </a:spcBef>
              <a:buSzPct val="25000"/>
              <a:buNone/>
            </a:pPr>
            <a:r>
              <a:rPr lang="en-US" sz="1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tat2@princeton.edu</a:t>
            </a:r>
            <a:r>
              <a:rPr lang="en-US" sz="16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 algn="r" rtl="0">
              <a:spcBef>
                <a:spcPts val="320"/>
              </a:spcBef>
              <a:buSzPct val="25000"/>
              <a:buNone/>
            </a:pPr>
            <a:r>
              <a:rPr lang="en-US" sz="16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(@timathom)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Mairelys Lemus-Rojas  </a:t>
            </a:r>
          </a:p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m.lemusrojas@miami.edu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</a:p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@mlemusrojas</a:t>
            </a:r>
          </a:p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5715000" y="1752600"/>
            <a:ext cx="2133599" cy="1774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 baseline="0">
                <a:solidFill>
                  <a:srgbClr val="7692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000" b="0" i="0" u="none" strike="noStrike" cap="none" baseline="0">
                <a:solidFill>
                  <a:srgbClr val="E36C0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3657600" y="2590800"/>
            <a:ext cx="3581399" cy="106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 baseline="0" dirty="0" smtClean="0">
                <a:solidFill>
                  <a:srgbClr val="7692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Demo? Discussion? Workshop?</a:t>
            </a:r>
            <a:endParaRPr lang="en-US" sz="4000" b="0" i="0" u="none" strike="noStrike" cap="none" baseline="0" dirty="0">
              <a:solidFill>
                <a:srgbClr val="76923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2667000" y="1981200"/>
            <a:ext cx="6324600" cy="358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ct val="25000"/>
              <a:buFont typeface="Helvetica Neue"/>
              <a:buNone/>
            </a:pPr>
            <a:r>
              <a:rPr lang="en-US" sz="3000" b="1" dirty="0" smtClean="0">
                <a:solidFill>
                  <a:srgbClr val="7692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Origins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ct val="25000"/>
              <a:buFont typeface="Helvetica Neue"/>
              <a:buNone/>
            </a:pPr>
            <a:endParaRPr lang="en-US" sz="2000" b="1" dirty="0">
              <a:solidFill>
                <a:srgbClr val="76923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ct val="25000"/>
              <a:buFont typeface="Helvetica Neue"/>
              <a:buNone/>
            </a:pP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Digital collections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at the University of Miami</a:t>
            </a:r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Wingdings" charset="2"/>
              <a:buChar char="§"/>
            </a:pP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Role of archives and special collections</a:t>
            </a:r>
          </a:p>
          <a:p>
            <a:pPr>
              <a:spcBef>
                <a:spcPts val="400"/>
              </a:spcBef>
              <a:buClr>
                <a:srgbClr val="7F7F7F"/>
              </a:buClr>
              <a:buSzPct val="100000"/>
            </a:pP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Archival </a:t>
            </a:r>
            <a:r>
              <a:rPr lang="en-US" sz="200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metadata standards </a:t>
            </a:r>
            <a:endParaRPr lang="en-US" sz="2000" dirty="0" smtClean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98525" lvl="1" indent="-454025">
              <a:lnSpc>
                <a:spcPct val="90000"/>
              </a:lnSpc>
              <a:buClr>
                <a:srgbClr val="7F7F7F"/>
              </a:buClr>
              <a:buSzPct val="97368"/>
              <a:buFont typeface="Wingdings" charset="2"/>
              <a:buChar char="§"/>
            </a:pPr>
            <a:r>
              <a:rPr lang="en-US" sz="185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Encoded Archival Description (EAD) for </a:t>
            </a:r>
            <a:r>
              <a:rPr lang="en-US" sz="185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finding aids</a:t>
            </a:r>
            <a:endParaRPr lang="en-US" sz="1850" dirty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98525" lvl="2" indent="-454025">
              <a:lnSpc>
                <a:spcPct val="90000"/>
              </a:lnSpc>
              <a:buClr>
                <a:srgbClr val="7F7F7F"/>
              </a:buClr>
              <a:buSzPct val="97368"/>
              <a:buFont typeface="Wingdings" charset="2"/>
              <a:buChar char="§"/>
            </a:pPr>
            <a:r>
              <a:rPr lang="en-US" sz="185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Encoded </a:t>
            </a:r>
            <a:r>
              <a:rPr lang="en-US" sz="185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Archival Context–Corporate Bodies, Persons, and Families (EAC-CPF) for </a:t>
            </a:r>
            <a:r>
              <a:rPr lang="en-US" sz="185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creator records</a:t>
            </a:r>
            <a:endParaRPr lang="en-US" sz="2000" dirty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Wingdings" charset="2"/>
              <a:buChar char="§"/>
            </a:pPr>
            <a:endParaRPr lang="en-US" sz="2000" dirty="0" smtClean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1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</a:pPr>
            <a:endParaRPr lang="en-US" sz="2000" dirty="0" smtClean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endParaRPr lang="en-US" sz="2000" dirty="0" smtClean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Helvetica Neue"/>
              <a:buChar char="▪"/>
            </a:pPr>
            <a:endParaRPr lang="en-US" sz="2000" dirty="0" smtClean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Helvetica Neue"/>
              <a:buChar char="▪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659908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2667000" y="1981200"/>
            <a:ext cx="6324600" cy="358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ct val="25000"/>
              <a:buFont typeface="Helvetica Neue"/>
              <a:buNone/>
            </a:pPr>
            <a:r>
              <a:rPr lang="en-US" sz="3000" b="1" dirty="0" smtClean="0">
                <a:solidFill>
                  <a:srgbClr val="7692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ct val="25000"/>
              <a:buFont typeface="Helvetica Neue"/>
              <a:buNone/>
            </a:pPr>
            <a:endParaRPr lang="en-US" sz="2000" b="1" dirty="0">
              <a:solidFill>
                <a:srgbClr val="76923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76923C"/>
              </a:buClr>
              <a:buSzPct val="25000"/>
            </a:pPr>
            <a:r>
              <a:rPr lang="en-US" sz="1850" i="1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2000" i="1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</a:t>
            </a:r>
            <a:r>
              <a:rPr lang="en-US" sz="2000" i="1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expand the audience for information about archives, manuscript, and other special </a:t>
            </a:r>
            <a:r>
              <a:rPr lang="en-US" sz="2000" i="1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collections by using existing archival metadata to create stub- or start-class pages on Wikipedia.</a:t>
            </a:r>
          </a:p>
          <a:p>
            <a:pPr>
              <a:buClr>
                <a:srgbClr val="76923C"/>
              </a:buClr>
              <a:buSzPct val="25000"/>
            </a:pPr>
            <a:endParaRPr lang="en-US" sz="2000" i="1" dirty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76923C"/>
              </a:buClr>
              <a:buSzPct val="25000"/>
            </a:pP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Archivists have </a:t>
            </a:r>
            <a:r>
              <a:rPr lang="en-US" sz="200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strong 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tradition of contextual description: why not expand its reach?</a:t>
            </a:r>
            <a:endParaRPr lang="en-US" sz="2000" dirty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5725761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2667000" y="1981200"/>
            <a:ext cx="6324600" cy="358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ct val="25000"/>
              <a:buFont typeface="Helvetica Neue"/>
              <a:buNone/>
            </a:pPr>
            <a:r>
              <a:rPr lang="en-US" sz="3000" b="1" dirty="0" smtClean="0">
                <a:solidFill>
                  <a:srgbClr val="7692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Pilot Project with the Cuban </a:t>
            </a:r>
            <a:r>
              <a:rPr lang="en-US" sz="3000" b="1" dirty="0">
                <a:solidFill>
                  <a:srgbClr val="7692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Heritage Collection (CHC)</a:t>
            </a: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1" i="0" u="none" strike="noStrike" cap="none" baseline="0" dirty="0">
              <a:solidFill>
                <a:srgbClr val="76923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Theater collections in the CHC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Helvetica Neue"/>
              <a:buChar char="▪"/>
            </a:pPr>
            <a:r>
              <a:rPr lang="en-US" sz="2000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http://libguides.miami.edu/chctheater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Helvetica Neue"/>
              <a:buChar char="▪"/>
            </a:pPr>
            <a:r>
              <a:rPr lang="en-US" sz="200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 collections 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Helvetica Neue"/>
              <a:buChar char="▪"/>
            </a:pPr>
            <a:r>
              <a:rPr lang="en-US" sz="200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Network of relationships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Helvetica Neue"/>
              <a:buChar char="▪"/>
            </a:pPr>
            <a:r>
              <a:rPr lang="en-US" sz="200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Cultural genealogy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68217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hape 238"/>
          <p:cNvPicPr preferRelativeResize="0"/>
          <p:nvPr/>
        </p:nvPicPr>
        <p:blipFill rotWithShape="1">
          <a:blip r:embed="rId3"/>
          <a:srcRect l="3344" t="7578"/>
          <a:stretch/>
        </p:blipFill>
        <p:spPr>
          <a:xfrm>
            <a:off x="2434375" y="3492675"/>
            <a:ext cx="3519425" cy="336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 rotWithShape="1">
          <a:blip r:embed="rId4"/>
          <a:srcRect l="12731" t="2789" r="2845"/>
          <a:stretch/>
        </p:blipFill>
        <p:spPr>
          <a:xfrm>
            <a:off x="2434375" y="0"/>
            <a:ext cx="2981550" cy="343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 rotWithShape="1">
          <a:blip r:embed="rId5"/>
          <a:srcRect l="19938" t="43004" r="8851" b="6937"/>
          <a:stretch/>
        </p:blipFill>
        <p:spPr>
          <a:xfrm>
            <a:off x="5485475" y="0"/>
            <a:ext cx="3658525" cy="3432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6120725" y="3630700"/>
            <a:ext cx="2810099" cy="310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lang="en-US" sz="1600"/>
              <a:t>Left to right (clockwise): 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u="sng">
                <a:solidFill>
                  <a:schemeClr val="hlink"/>
                </a:solidFill>
                <a:hlinkClick r:id="rId6"/>
              </a:rPr>
              <a:t>Herberto Dumé and Eloisa Castellanos</a:t>
            </a:r>
            <a:r>
              <a:rPr lang="en-US" sz="1600"/>
              <a:t>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US" sz="1600"/>
              <a:t>(UM Digital Collections)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u="sng">
                <a:solidFill>
                  <a:schemeClr val="hlink"/>
                </a:solidFill>
                <a:hlinkClick r:id="rId7"/>
              </a:rPr>
              <a:t>138 East 27th St theatre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(WikiMedia Commons)</a:t>
            </a:r>
          </a:p>
          <a:p>
            <a:pPr marL="457200" lvl="0" indent="-330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1600" u="sng">
                <a:solidFill>
                  <a:schemeClr val="hlink"/>
                </a:solidFill>
                <a:hlinkClick r:id="rId8"/>
              </a:rPr>
              <a:t>Portfolio, "Teresa María Rojas"</a:t>
            </a:r>
            <a:r>
              <a:rPr lang="en-US" sz="1600">
                <a:solidFill>
                  <a:schemeClr val="dk1"/>
                </a:solidFill>
              </a:rPr>
              <a:t> 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(UM Digital Collections)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2743200" y="1501775"/>
            <a:ext cx="6324600" cy="1774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 baseline="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 to EAC-CPF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(Encoded Archival </a:t>
            </a:r>
            <a:r>
              <a:rPr lang="en-US" sz="2000" b="0" i="0" u="none" strike="noStrike" cap="none" baseline="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Context–Corporate </a:t>
            </a:r>
            <a:r>
              <a:rPr lang="en-US" sz="2000" b="0" i="0" u="none" strike="noStrike" cap="none" baseline="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Bodies, Persons, and Families)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2590800" y="685800"/>
            <a:ext cx="6096000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Shape 233"/>
          <p:cNvSpPr txBox="1">
            <a:spLocks noGrp="1"/>
          </p:cNvSpPr>
          <p:nvPr>
            <p:ph type="body" idx="1"/>
          </p:nvPr>
        </p:nvSpPr>
        <p:spPr>
          <a:xfrm>
            <a:off x="2667000" y="1981200"/>
            <a:ext cx="6324600" cy="358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ct val="25000"/>
              <a:buNone/>
            </a:pPr>
            <a:r>
              <a:rPr lang="en-US" sz="2800" b="1" dirty="0">
                <a:solidFill>
                  <a:srgbClr val="7692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Encoding Schema</a:t>
            </a: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1" i="0" u="none" strike="noStrike" cap="none" baseline="0" dirty="0">
              <a:solidFill>
                <a:srgbClr val="76923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Designed to encode information about: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000" dirty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00100" lvl="1" indent="-342900">
              <a:spcBef>
                <a:spcPts val="0"/>
              </a:spcBef>
              <a:buClr>
                <a:srgbClr val="7F7F7F"/>
              </a:buClr>
              <a:buSzPct val="100000"/>
              <a:buFont typeface="Helvetica Neue"/>
              <a:buChar char="▪"/>
            </a:pPr>
            <a:r>
              <a:rPr lang="en-US" sz="200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 and organizations associated with archival collections</a:t>
            </a:r>
          </a:p>
          <a:p>
            <a:pPr marL="800100" lvl="1" indent="-342900">
              <a:spcBef>
                <a:spcPts val="0"/>
              </a:spcBef>
              <a:buClr>
                <a:srgbClr val="7F7F7F"/>
              </a:buClr>
              <a:buSzPct val="100000"/>
              <a:buFont typeface="Helvetica Neue"/>
              <a:buChar char="▪"/>
            </a:pPr>
            <a:r>
              <a:rPr lang="en-US" sz="200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social context and networks of those people and organizations</a:t>
            </a:r>
          </a:p>
          <a:p>
            <a:pPr marL="800100" lvl="1" indent="-342900">
              <a:spcBef>
                <a:spcPts val="0"/>
              </a:spcBef>
              <a:buClr>
                <a:srgbClr val="7F7F7F"/>
              </a:buClr>
              <a:buSzPct val="100000"/>
              <a:buFont typeface="Helvetica Neue"/>
              <a:buChar char="▪"/>
            </a:pPr>
            <a:r>
              <a:rPr lang="en-US" sz="200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Explicit encoding of relationships.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000" u="sng" dirty="0">
              <a:solidFill>
                <a:schemeClr val="hlink"/>
              </a:solidFill>
              <a:latin typeface="Helvetica Neue"/>
              <a:ea typeface="Helvetica Neue"/>
              <a:cs typeface="Helvetica Neue"/>
              <a:sym typeface="Helvetica Neue"/>
              <a:hlinkClick r:id="rId3"/>
            </a:endParaRPr>
          </a:p>
          <a:p>
            <a:pPr marL="457200" lvl="1" indent="0">
              <a:spcBef>
                <a:spcPts val="0"/>
              </a:spcBef>
              <a:buSzPct val="25000"/>
              <a:buNone/>
            </a:pPr>
            <a:r>
              <a:rPr lang="en-US" sz="2000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EAC-CPF homepage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|  </a:t>
            </a:r>
            <a:r>
              <a:rPr lang="en-US" sz="2000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Tag Library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00100" lvl="1" indent="-215900">
              <a:spcBef>
                <a:spcPts val="0"/>
              </a:spcBef>
              <a:buNone/>
            </a:pP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Helvetica Neue"/>
              <a:buChar char="▪"/>
            </a:pPr>
            <a:endParaRPr lang="en-US" sz="2000" dirty="0" smtClean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Helvetica Neue"/>
              <a:buChar char="▪"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33"/>
          <p:cNvSpPr txBox="1">
            <a:spLocks noGrp="1"/>
          </p:cNvSpPr>
          <p:nvPr>
            <p:ph type="body" idx="1"/>
          </p:nvPr>
        </p:nvSpPr>
        <p:spPr>
          <a:xfrm>
            <a:off x="2667000" y="1981200"/>
            <a:ext cx="6324600" cy="358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ct val="25000"/>
              <a:buNone/>
            </a:pPr>
            <a:r>
              <a:rPr lang="en-US" sz="2800" b="1" dirty="0">
                <a:solidFill>
                  <a:srgbClr val="7692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Encoding Relationships</a:t>
            </a: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1" i="0" u="none" strike="noStrike" cap="none" baseline="0" dirty="0">
              <a:solidFill>
                <a:srgbClr val="76923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Studying networks of influence and 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exchange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00100" lvl="1" indent="-342900">
              <a:spcBef>
                <a:spcPts val="0"/>
              </a:spcBef>
              <a:buClr>
                <a:srgbClr val="7F7F7F"/>
              </a:buClr>
              <a:buSzPct val="100000"/>
              <a:buFont typeface="Helvetica Neue"/>
              <a:buChar char="▪"/>
            </a:pP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Static visualization (</a:t>
            </a:r>
            <a:r>
              <a:rPr lang="en-US" sz="2000" dirty="0" err="1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Gephi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r>
              <a:rPr lang="en-US" sz="2000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http://demo.rampeditor.info/viz/ramp.png</a:t>
            </a:r>
          </a:p>
          <a:p>
            <a:pPr marL="800100" lvl="1" indent="-342900">
              <a:spcBef>
                <a:spcPts val="0"/>
              </a:spcBef>
              <a:buClr>
                <a:srgbClr val="7F7F7F"/>
              </a:buClr>
              <a:buSzPct val="100000"/>
              <a:buFont typeface="Helvetica Neue"/>
              <a:buChar char="▪"/>
            </a:pPr>
            <a:r>
              <a:rPr lang="en-US" sz="200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visualization (D3.js) </a:t>
            </a:r>
            <a:r>
              <a:rPr lang="en-US" sz="2000" u="sng" dirty="0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http://demo.rampeditor.info/viz/ramp-chc-2.html</a:t>
            </a:r>
            <a:endParaRPr lang="en-US" sz="2000" u="sng" dirty="0">
              <a:solidFill>
                <a:schemeClr val="hlink"/>
              </a:solidFill>
              <a:latin typeface="Helvetica Neue"/>
              <a:ea typeface="Helvetica Neue"/>
              <a:cs typeface="Helvetica Neue"/>
              <a:sym typeface="Helvetica Neue"/>
              <a:hlinkClick r:id="rId5"/>
            </a:endParaRPr>
          </a:p>
          <a:p>
            <a:pPr marL="800100" lvl="1" indent="-342900">
              <a:spcBef>
                <a:spcPts val="0"/>
              </a:spcBef>
              <a:buClr>
                <a:srgbClr val="7F7F7F"/>
              </a:buClr>
              <a:buSzPct val="100000"/>
              <a:buFont typeface="Helvetica Neue"/>
              <a:buChar char="▪"/>
            </a:pPr>
            <a:r>
              <a:rPr lang="en-US" sz="200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Linked Data 101: Things, 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</a:t>
            </a:r>
            <a:r>
              <a:rPr lang="en-US" sz="2000" dirty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Strings!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sz="2000" dirty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1" indent="0">
              <a:spcBef>
                <a:spcPts val="0"/>
              </a:spcBef>
              <a:buNone/>
            </a:pPr>
            <a:endParaRPr lang="en-US" sz="2000" dirty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1" indent="0">
              <a:spcBef>
                <a:spcPts val="0"/>
              </a:spcBef>
              <a:buNone/>
            </a:pPr>
            <a:endParaRPr lang="en-US" sz="2000" dirty="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00100" lvl="1" indent="-215900">
              <a:spcBef>
                <a:spcPts val="0"/>
              </a:spcBef>
              <a:buNone/>
            </a:pP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Helvetica Neue"/>
              <a:buChar char="▪"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M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M Template 2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6923C"/>
      </a:hlink>
      <a:folHlink>
        <a:srgbClr val="9748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UM Template 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717</Words>
  <Application>Microsoft Macintosh PowerPoint</Application>
  <PresentationFormat>On-screen Show (4:3)</PresentationFormat>
  <Paragraphs>167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UM Template</vt:lpstr>
      <vt:lpstr>UM Template 2</vt:lpstr>
      <vt:lpstr>UM Template 3</vt:lpstr>
      <vt:lpstr>Remixing Metadata from Libraries and Archives with the RAMP Editor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Bringing Cuban Heritage Collections  to Wikipedia with the RAMP (Remixing Archival Metadata Project) Editor</dc:title>
  <dc:creator>mlemusrojas</dc:creator>
  <cp:lastModifiedBy>Tim Thompson</cp:lastModifiedBy>
  <cp:revision>36</cp:revision>
  <dcterms:modified xsi:type="dcterms:W3CDTF">2014-05-30T14:13:55Z</dcterms:modified>
</cp:coreProperties>
</file>