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256" r:id="rId2"/>
    <p:sldId id="330" r:id="rId3"/>
    <p:sldId id="325" r:id="rId4"/>
    <p:sldId id="326" r:id="rId5"/>
    <p:sldId id="323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39" r:id="rId14"/>
    <p:sldId id="319" r:id="rId15"/>
    <p:sldId id="327" r:id="rId16"/>
    <p:sldId id="328" r:id="rId17"/>
    <p:sldId id="329" r:id="rId18"/>
    <p:sldId id="342" r:id="rId19"/>
    <p:sldId id="331" r:id="rId20"/>
    <p:sldId id="332" r:id="rId21"/>
    <p:sldId id="333" r:id="rId22"/>
    <p:sldId id="334" r:id="rId23"/>
    <p:sldId id="335" r:id="rId24"/>
    <p:sldId id="336" r:id="rId25"/>
    <p:sldId id="340" r:id="rId26"/>
    <p:sldId id="337" r:id="rId27"/>
    <p:sldId id="341" r:id="rId28"/>
    <p:sldId id="33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66" d="100"/>
          <a:sy n="66" d="100"/>
        </p:scale>
        <p:origin x="53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27B44D8-6898-476E-877D-1F5EB85419BE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33663E-F30A-48B8-AF57-4A40D5B1F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37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756F47-936C-4059-A996-73099FDCEB7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C5F0-C6E7-4957-B643-808764AAF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13DC-41A5-4EEC-A964-0A90B5352A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68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EDBC-D259-4FBA-9A57-89063B458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6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2003-8BCB-4E64-A913-33B05DDD0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37D5-81DF-40E8-A0C8-01B9C3FE9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DD946-4705-4E02-A7B9-39DE24A61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6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4B67A-FE92-4A00-93F2-BFFCB3AD2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62DE2-9B68-4E50-AC20-17032307F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3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40F7-84CB-49F1-9A59-B61780DB7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EBED-E372-4289-8AB6-781F1D607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13DCD-AEC4-40B4-836E-040E84E6D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38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B8FC2-611F-4764-AFDC-DE033B7E3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C12ED61-B9CF-4C9E-A9E5-7E79A92F2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smtClean="0"/>
              <a:t>Sec 7.1-7.5,7.8,8.1,10.1,10.2</a:t>
            </a:r>
          </a:p>
          <a:p>
            <a:pPr algn="l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smtClean="0"/>
              <a:t>Memorize </a:t>
            </a:r>
            <a:r>
              <a:rPr lang="en-US" altLang="en-US" sz="2400" dirty="0" smtClean="0"/>
              <a:t>your discussion section number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143000"/>
            <a:ext cx="6629400" cy="220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Math 22</a:t>
            </a:r>
            <a:br>
              <a:rPr lang="en-US" altLang="en-US" dirty="0" smtClean="0"/>
            </a:br>
            <a:r>
              <a:rPr lang="en-US" altLang="en-US" dirty="0" smtClean="0"/>
              <a:t>Midterm 2 Review</a:t>
            </a:r>
            <a:br>
              <a:rPr lang="en-US" altLang="en-US" dirty="0" smtClean="0"/>
            </a:br>
            <a:r>
              <a:rPr lang="en-US" altLang="en-US" dirty="0" smtClean="0"/>
              <a:t>10/23/19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Fractions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05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Fractions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866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Practice long division for improper functions.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Partial Fractions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47875"/>
            <a:ext cx="70294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Irreducible forms.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62100" y="1811338"/>
          <a:ext cx="575786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1143000" imgH="419100" progId="Equation.3">
                  <p:embed/>
                </p:oleObj>
              </mc:Choice>
              <mc:Fallback>
                <p:oleObj name="Equation" r:id="rId3" imgW="1143000" imgH="4191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811338"/>
                        <a:ext cx="5757863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Improper ratios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85938" y="1744663"/>
          <a:ext cx="5310187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054100" imgH="444500" progId="Equation.3">
                  <p:embed/>
                </p:oleObj>
              </mc:Choice>
              <mc:Fallback>
                <p:oleObj name="Equation" r:id="rId3" imgW="1054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744663"/>
                        <a:ext cx="5310187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§ 7.5 Integration Strategy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8229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6868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14400" y="2209800"/>
                <a:ext cx="143173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09800"/>
                <a:ext cx="1431739" cy="726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4399" y="3217041"/>
                <a:ext cx="177247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217041"/>
                <a:ext cx="1772473" cy="726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86200" y="2206171"/>
                <a:ext cx="138967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206171"/>
                <a:ext cx="1389676" cy="726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33800" y="3354802"/>
                <a:ext cx="185422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354802"/>
                <a:ext cx="1854226" cy="7265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14399" y="4389178"/>
                <a:ext cx="133209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389178"/>
                <a:ext cx="1332095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05806" y="4389178"/>
                <a:ext cx="1389676" cy="75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06" y="4389178"/>
                <a:ext cx="1389676" cy="756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4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7.8 Improper Integrals.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19250"/>
            <a:ext cx="67246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800" smtClean="0">
                <a:solidFill>
                  <a:schemeClr val="tx1"/>
                </a:solidFill>
              </a:rPr>
              <a:t>Identities that will be available on exam- if needed.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340950"/>
              </p:ext>
            </p:extLst>
          </p:nvPr>
        </p:nvGraphicFramePr>
        <p:xfrm>
          <a:off x="1524000" y="2720975"/>
          <a:ext cx="5227638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2273300" imgH="1181100" progId="Equation.3">
                  <p:embed/>
                </p:oleObj>
              </mc:Choice>
              <mc:Fallback>
                <p:oleObj name="Equation" r:id="rId3" imgW="22733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20975"/>
                        <a:ext cx="5227638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2305050"/>
            <a:ext cx="184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0" y="407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2781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0104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Improper integrals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1"/>
            <a:ext cx="7772400" cy="2286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Don’t </a:t>
            </a:r>
            <a:r>
              <a:rPr lang="en-US" altLang="en-US" dirty="0" smtClean="0"/>
              <a:t>skip limits</a:t>
            </a:r>
          </a:p>
          <a:p>
            <a:pPr eaLnBrk="1" hangingPunct="1"/>
            <a:r>
              <a:rPr lang="en-US" altLang="en-US" dirty="0" smtClean="0"/>
              <a:t>Solve improper integrals just like regular integrals and then take the limit at the end</a:t>
            </a:r>
          </a:p>
          <a:p>
            <a:pPr eaLnBrk="1" hangingPunct="1"/>
            <a:r>
              <a:rPr lang="en-US" altLang="en-US" dirty="0" smtClean="0"/>
              <a:t>Review </a:t>
            </a:r>
            <a:r>
              <a:rPr lang="en-US" altLang="en-US" dirty="0" err="1" smtClean="0"/>
              <a:t>L’Hospital’s</a:t>
            </a:r>
            <a:r>
              <a:rPr lang="en-US" altLang="en-US" dirty="0" smtClean="0"/>
              <a:t> Rule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181600" y="4240005"/>
                <a:ext cx="2624629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40005"/>
                <a:ext cx="2624629" cy="9687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0" y="4279183"/>
                <a:ext cx="2037288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79183"/>
                <a:ext cx="2037288" cy="929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8.1 Arc Length</a:t>
            </a:r>
          </a:p>
        </p:txBody>
      </p:sp>
      <p:sp>
        <p:nvSpPr>
          <p:cNvPr id="24579" name="AutoShape 3"/>
          <p:cNvSpPr>
            <a:spLocks noGrp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 derive arc length formula?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8458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09600" y="5486400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Find the arclength of y=x^(3/2) x= 0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10.1 Parametric Equations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3962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419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Know how to: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 parametric equations</a:t>
            </a:r>
          </a:p>
          <a:p>
            <a:pPr eaLnBrk="1" hangingPunct="1"/>
            <a:r>
              <a:rPr lang="en-US" altLang="en-US" smtClean="0"/>
              <a:t>Eliminate parameter</a:t>
            </a:r>
          </a:p>
          <a:p>
            <a:pPr eaLnBrk="1" hangingPunct="1"/>
            <a:r>
              <a:rPr lang="en-US" altLang="en-US" smtClean="0"/>
              <a:t>Create parametric equation from geometry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8200"/>
            <a:ext cx="36576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Equation of an Ellipse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5472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10.2 Derivatives and tangent vectors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48006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295400" y="3581400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You need to know how to determine the direction of a tangent vector.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2870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Curve Plotting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838200"/>
          </a:xfrm>
        </p:spPr>
        <p:txBody>
          <a:bodyPr/>
          <a:lstStyle/>
          <a:p>
            <a:r>
              <a:rPr lang="en-US" altLang="en-US" sz="2000" smtClean="0"/>
              <a:t>Parametric trajectory C is described by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Find x, y intersects</a:t>
            </a:r>
          </a:p>
          <a:p>
            <a:r>
              <a:rPr lang="en-US" altLang="en-US" sz="2000" smtClean="0"/>
              <a:t>Find tangent lines at (3,0)</a:t>
            </a:r>
          </a:p>
          <a:p>
            <a:r>
              <a:rPr lang="en-US" altLang="en-US" sz="2000" smtClean="0"/>
              <a:t>Find points where tangent is vertical or horizontal</a:t>
            </a:r>
          </a:p>
          <a:p>
            <a:r>
              <a:rPr lang="en-US" altLang="en-US" sz="2000" smtClean="0"/>
              <a:t>Concaves up or down</a:t>
            </a:r>
          </a:p>
          <a:p>
            <a:r>
              <a:rPr lang="en-US" altLang="en-US" sz="2000" smtClean="0"/>
              <a:t>Sketch the curve</a:t>
            </a:r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1905000" y="2133600"/>
          <a:ext cx="1600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647419" imgH="482391" progId="Equation.3">
                  <p:embed/>
                </p:oleObj>
              </mc:Choice>
              <mc:Fallback>
                <p:oleObj name="Equation" r:id="rId3" imgW="64741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600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Area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4343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U-Substitution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685800" y="2362200"/>
          <a:ext cx="35210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23586" imgH="279279" progId="Equation.3">
                  <p:embed/>
                </p:oleObj>
              </mc:Choice>
              <mc:Fallback>
                <p:oleObj name="Equation" r:id="rId3" imgW="723586" imgH="27927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352107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Integration by parts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305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05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3733800" y="4038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38100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7.2 Trigonometric integrals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Split the odd term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65532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838200" y="3581400"/>
            <a:ext cx="38100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Factor out sec</a:t>
            </a:r>
            <a:r>
              <a:rPr lang="en-US" altLang="en-US" sz="1800" baseline="30000"/>
              <a:t>2 </a:t>
            </a:r>
            <a:r>
              <a:rPr lang="el-GR" altLang="en-US" sz="1800"/>
              <a:t>θ</a:t>
            </a:r>
            <a:r>
              <a:rPr lang="en-US" altLang="en-US" sz="1800"/>
              <a:t> for even sec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Factor out sec</a:t>
            </a:r>
            <a:r>
              <a:rPr lang="el-GR" altLang="en-US" sz="1800"/>
              <a:t>θ</a:t>
            </a:r>
            <a:r>
              <a:rPr lang="en-US" altLang="en-US" sz="1800"/>
              <a:t> tan </a:t>
            </a:r>
            <a:r>
              <a:rPr lang="el-GR" altLang="en-US" sz="1800"/>
              <a:t>θ</a:t>
            </a:r>
            <a:r>
              <a:rPr lang="en-US" altLang="en-US" sz="1800"/>
              <a:t> for odd tan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For odd sec and even tan convert everything to sec and use the reduction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7.3 Trigonometric substitution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52638"/>
            <a:ext cx="67151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unit circle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172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Trig Subs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552700" y="1744663"/>
          <a:ext cx="3775075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748975" imgH="444307" progId="Equation.3">
                  <p:embed/>
                </p:oleObj>
              </mc:Choice>
              <mc:Fallback>
                <p:oleObj name="Equation" r:id="rId3" imgW="74897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744663"/>
                        <a:ext cx="3775075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7.4 Partial Fractions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3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2437</TotalTime>
  <Words>223</Words>
  <Application>Microsoft Office PowerPoint</Application>
  <PresentationFormat>On-screen Show (4:3)</PresentationFormat>
  <Paragraphs>60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Times New Roman</vt:lpstr>
      <vt:lpstr>Wingdings</vt:lpstr>
      <vt:lpstr>Calibri</vt:lpstr>
      <vt:lpstr>Layers</vt:lpstr>
      <vt:lpstr>Equation</vt:lpstr>
      <vt:lpstr>Microsoft Equation 3.0</vt:lpstr>
      <vt:lpstr>Math 22 Midterm 2 Review 10/23/19 </vt:lpstr>
      <vt:lpstr>Identities that will be available on exam- if needed.</vt:lpstr>
      <vt:lpstr>U-Substitution</vt:lpstr>
      <vt:lpstr>Integration by parts</vt:lpstr>
      <vt:lpstr>7.2 Trigonometric integrals</vt:lpstr>
      <vt:lpstr>7.3 Trigonometric substitution</vt:lpstr>
      <vt:lpstr>Review unit circle</vt:lpstr>
      <vt:lpstr>Trig Subs</vt:lpstr>
      <vt:lpstr>7.4 Partial Fractions</vt:lpstr>
      <vt:lpstr>Partial Fractions</vt:lpstr>
      <vt:lpstr>Partial Fractions</vt:lpstr>
      <vt:lpstr>Partial Fractions</vt:lpstr>
      <vt:lpstr>Irreducible forms.</vt:lpstr>
      <vt:lpstr>Improper ratios</vt:lpstr>
      <vt:lpstr>§ 7.5 Integration Strategy</vt:lpstr>
      <vt:lpstr>PowerPoint Presentation</vt:lpstr>
      <vt:lpstr>PowerPoint Presentation</vt:lpstr>
      <vt:lpstr>Examples</vt:lpstr>
      <vt:lpstr>7.8 Improper Integrals.</vt:lpstr>
      <vt:lpstr>PowerPoint Presentation</vt:lpstr>
      <vt:lpstr>Improper integrals</vt:lpstr>
      <vt:lpstr>8.1 Arc Length</vt:lpstr>
      <vt:lpstr>10.1 Parametric Equations</vt:lpstr>
      <vt:lpstr>Know how to:</vt:lpstr>
      <vt:lpstr>Equation of an Ellipse</vt:lpstr>
      <vt:lpstr>10.2 Derivatives and tangent vectors</vt:lpstr>
      <vt:lpstr>Curve Plotting</vt:lpstr>
      <vt:lpstr>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ayatskar</dc:creator>
  <cp:lastModifiedBy>ayatskar</cp:lastModifiedBy>
  <cp:revision>139</cp:revision>
  <cp:lastPrinted>1601-01-01T00:00:00Z</cp:lastPrinted>
  <dcterms:created xsi:type="dcterms:W3CDTF">1601-01-01T00:00:00Z</dcterms:created>
  <dcterms:modified xsi:type="dcterms:W3CDTF">2019-10-15T23:09:08Z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