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62" r:id="rId5"/>
    <p:sldId id="268" r:id="rId6"/>
    <p:sldId id="285" r:id="rId7"/>
    <p:sldId id="286" r:id="rId8"/>
    <p:sldId id="287" r:id="rId9"/>
    <p:sldId id="269" r:id="rId10"/>
    <p:sldId id="260" r:id="rId11"/>
    <p:sldId id="259" r:id="rId12"/>
    <p:sldId id="277" r:id="rId13"/>
    <p:sldId id="278" r:id="rId14"/>
    <p:sldId id="282" r:id="rId15"/>
    <p:sldId id="265" r:id="rId16"/>
    <p:sldId id="266" r:id="rId17"/>
    <p:sldId id="271" r:id="rId18"/>
    <p:sldId id="272" r:id="rId19"/>
    <p:sldId id="273" r:id="rId20"/>
    <p:sldId id="274" r:id="rId21"/>
    <p:sldId id="275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N°1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036" y="1475014"/>
            <a:ext cx="77819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05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 Model</a:t>
            </a:r>
            <a:endParaRPr lang="fr-FR" dirty="0"/>
          </a:p>
        </p:txBody>
      </p:sp>
      <p:pic>
        <p:nvPicPr>
          <p:cNvPr id="5122" name="Picture 2" descr="C:\Users\Nidal\Desktop\Remise de documents\UC m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649"/>
            <a:ext cx="8001000" cy="54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924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17665806"/>
              </p:ext>
            </p:extLst>
          </p:nvPr>
        </p:nvGraphicFramePr>
        <p:xfrm>
          <a:off x="0" y="1340768"/>
          <a:ext cx="9144000" cy="749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79"/>
                <a:gridCol w="2219479"/>
                <a:gridCol w="1276042"/>
                <a:gridCol w="3429000"/>
              </a:tblGrid>
              <a:tr h="1000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RTDG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ordres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contre-mesures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2057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où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RTDS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tombe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panne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types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possibles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capture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instantanée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transactionnelle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fusion).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Siteweb: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msdn.microsoft.com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frfr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/library/ms152565%28v=sql.105%29.aspx</a:t>
                      </a:r>
                      <a:endParaRPr lang="fr-FR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Définition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la configuration et de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dépendances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niveau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s’exécute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n’importe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Conception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système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paramétrable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prend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paramètre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s’adapte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à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cette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dernière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 ex)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883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37633673"/>
              </p:ext>
            </p:extLst>
          </p:nvPr>
        </p:nvGraphicFramePr>
        <p:xfrm>
          <a:off x="1" y="1166354"/>
          <a:ext cx="9143999" cy="500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2057400"/>
                <a:gridCol w="1143000"/>
                <a:gridCol w="3505200"/>
              </a:tblGrid>
              <a:tr h="941846"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l’algorithme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d’équilibrage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charge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surcharge d’un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qui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pourra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requêtes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lui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été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envoyées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part du RTDRS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ou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2"/>
                      </a:endParaRPr>
                    </a:p>
                  </a:txBody>
                  <a:tcPr/>
                </a:tc>
              </a:tr>
              <a:tr h="26943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RTDG.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082817" y="6260068"/>
            <a:ext cx="286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Risque Total du projet : 53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609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581400"/>
          </a:xfrm>
        </p:spPr>
        <p:txBody>
          <a:bodyPr/>
          <a:lstStyle/>
          <a:p>
            <a:r>
              <a:rPr lang="fr-FR" dirty="0" smtClean="0"/>
              <a:t>Langage de programmation : JAVA</a:t>
            </a:r>
          </a:p>
          <a:p>
            <a:r>
              <a:rPr lang="fr-FR" dirty="0" smtClean="0"/>
              <a:t>Protocole de communication : Web Services</a:t>
            </a:r>
          </a:p>
          <a:p>
            <a:r>
              <a:rPr lang="fr-FR" dirty="0" smtClean="0"/>
              <a:t>Système d’exploitation : Windows</a:t>
            </a:r>
          </a:p>
          <a:p>
            <a:r>
              <a:rPr lang="fr-FR" dirty="0" smtClean="0"/>
              <a:t>SGBD : MySQL</a:t>
            </a:r>
          </a:p>
          <a:p>
            <a:r>
              <a:rPr lang="fr-FR" dirty="0" smtClean="0"/>
              <a:t>Conteneur Applicatif : </a:t>
            </a:r>
            <a:r>
              <a:rPr lang="fr-FR" dirty="0" err="1" smtClean="0"/>
              <a:t>Tomcat</a:t>
            </a:r>
            <a:endParaRPr lang="fr-FR" dirty="0" smtClean="0"/>
          </a:p>
          <a:p>
            <a:r>
              <a:rPr lang="fr-FR" dirty="0" smtClean="0"/>
              <a:t>Middleware </a:t>
            </a:r>
            <a:r>
              <a:rPr lang="fr-FR" dirty="0" err="1" smtClean="0"/>
              <a:t>Oriented</a:t>
            </a:r>
            <a:r>
              <a:rPr lang="fr-FR" dirty="0" smtClean="0"/>
              <a:t> Message : </a:t>
            </a:r>
            <a:r>
              <a:rPr lang="fr-FR" dirty="0" err="1" smtClean="0"/>
              <a:t>ActiveMQ</a:t>
            </a:r>
            <a:endParaRPr lang="fr-FR" dirty="0" smtClean="0"/>
          </a:p>
          <a:p>
            <a:r>
              <a:rPr lang="fr-FR" dirty="0" smtClean="0"/>
              <a:t>Temps Réel : </a:t>
            </a:r>
            <a:r>
              <a:rPr lang="fr-FR" dirty="0" err="1" smtClean="0"/>
              <a:t>Javalotion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Benchmarking: Solutions choisies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594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269607" cy="54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31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smtClean="0"/>
              <a:t>de déploiement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71600"/>
            <a:ext cx="7710487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9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599" y="3492003"/>
            <a:ext cx="562053" cy="4858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0975" y="3501657"/>
            <a:ext cx="562053" cy="4858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2400" y="1911057"/>
            <a:ext cx="695422" cy="92405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3210" y="3687473"/>
            <a:ext cx="695422" cy="118101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2689" y="5654192"/>
            <a:ext cx="695422" cy="9240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2921" y="3620289"/>
            <a:ext cx="695422" cy="92405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683950" y="2049918"/>
            <a:ext cx="155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+projet</a:t>
            </a:r>
          </a:p>
          <a:p>
            <a:r>
              <a:rPr lang="fr-FR" b="1" dirty="0"/>
              <a:t>+pom.xml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18633" y="3668158"/>
            <a:ext cx="170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</a:p>
          <a:p>
            <a:r>
              <a:rPr lang="fr-FR" b="1" dirty="0" smtClean="0"/>
              <a:t>+pom.xml</a:t>
            </a:r>
          </a:p>
          <a:p>
            <a:r>
              <a:rPr lang="fr-FR" b="1" dirty="0" smtClean="0"/>
              <a:t>+Maven</a:t>
            </a:r>
          </a:p>
          <a:p>
            <a:r>
              <a:rPr lang="fr-FR" b="1" dirty="0" smtClean="0"/>
              <a:t>+settings.xml</a:t>
            </a:r>
            <a:endParaRPr lang="fr-FR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82760" y="6066373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  <a:endParaRPr lang="fr-FR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7628" y="3886200"/>
            <a:ext cx="1387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+eclipse</a:t>
            </a:r>
          </a:p>
          <a:p>
            <a:r>
              <a:rPr lang="fr-FR" b="1" dirty="0" smtClean="0"/>
              <a:t>+jdk</a:t>
            </a:r>
          </a:p>
          <a:p>
            <a:r>
              <a:rPr lang="fr-FR" b="1" dirty="0" smtClean="0"/>
              <a:t>+Maven</a:t>
            </a:r>
            <a:endParaRPr lang="fr-FR" b="1" dirty="0"/>
          </a:p>
        </p:txBody>
      </p:sp>
      <p:cxnSp>
        <p:nvCxnSpPr>
          <p:cNvPr id="50" name="Straight Arrow Connector 49"/>
          <p:cNvCxnSpPr>
            <a:stCxn id="40" idx="0"/>
          </p:cNvCxnSpPr>
          <p:nvPr/>
        </p:nvCxnSpPr>
        <p:spPr>
          <a:xfrm flipV="1">
            <a:off x="890626" y="2049918"/>
            <a:ext cx="2919374" cy="1442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019776">
            <a:off x="1713123" y="2399799"/>
            <a:ext cx="10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commit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endCxn id="41" idx="0"/>
          </p:cNvCxnSpPr>
          <p:nvPr/>
        </p:nvCxnSpPr>
        <p:spPr>
          <a:xfrm flipH="1">
            <a:off x="1532002" y="2436628"/>
            <a:ext cx="2205519" cy="106502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0031660">
            <a:off x="2582914" y="2416833"/>
            <a:ext cx="9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update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810000" y="1836086"/>
            <a:ext cx="2514600" cy="1059514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ounded Rectangle 54"/>
          <p:cNvSpPr/>
          <p:nvPr/>
        </p:nvSpPr>
        <p:spPr>
          <a:xfrm>
            <a:off x="3661321" y="3576002"/>
            <a:ext cx="2819400" cy="137699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394595" y="5797698"/>
            <a:ext cx="1437444" cy="65944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ounded Rectangle 56"/>
          <p:cNvSpPr/>
          <p:nvPr/>
        </p:nvSpPr>
        <p:spPr>
          <a:xfrm>
            <a:off x="7239000" y="3467187"/>
            <a:ext cx="1676400" cy="118101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/>
          <p:cNvSpPr txBox="1"/>
          <p:nvPr/>
        </p:nvSpPr>
        <p:spPr>
          <a:xfrm>
            <a:off x="5800685" y="1417071"/>
            <a:ext cx="67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SVN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25018" y="3237601"/>
            <a:ext cx="110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Jenkins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94595" y="5797698"/>
            <a:ext cx="113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SONAR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737521" y="3668158"/>
            <a:ext cx="2667000" cy="120032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Straight Arrow Connector 61"/>
          <p:cNvCxnSpPr>
            <a:stCxn id="54" idx="2"/>
            <a:endCxn id="55" idx="0"/>
          </p:cNvCxnSpPr>
          <p:nvPr/>
        </p:nvCxnSpPr>
        <p:spPr>
          <a:xfrm>
            <a:off x="5067300" y="2895600"/>
            <a:ext cx="3721" cy="680402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7" idx="1"/>
            <a:endCxn id="55" idx="3"/>
          </p:cNvCxnSpPr>
          <p:nvPr/>
        </p:nvCxnSpPr>
        <p:spPr>
          <a:xfrm flipH="1">
            <a:off x="6480721" y="4057694"/>
            <a:ext cx="758279" cy="20680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400" y="3237601"/>
            <a:ext cx="722810" cy="53326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3928853"/>
            <a:ext cx="762066" cy="28622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3800" y="1498047"/>
            <a:ext cx="838200" cy="406953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6553200" y="5448661"/>
            <a:ext cx="2362200" cy="129540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/>
          <p:cNvSpPr txBox="1"/>
          <p:nvPr/>
        </p:nvSpPr>
        <p:spPr>
          <a:xfrm>
            <a:off x="7274750" y="5448661"/>
            <a:ext cx="12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</a:t>
            </a:r>
            <a:endParaRPr lang="fr-FR" b="1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70875" y="4876497"/>
            <a:ext cx="1091925" cy="762303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8077200" y="3919649"/>
            <a:ext cx="762000" cy="2862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Straight Arrow Connector 70"/>
          <p:cNvCxnSpPr>
            <a:stCxn id="67" idx="1"/>
            <a:endCxn id="55" idx="2"/>
          </p:cNvCxnSpPr>
          <p:nvPr/>
        </p:nvCxnSpPr>
        <p:spPr>
          <a:xfrm flipH="1" flipV="1">
            <a:off x="5071021" y="4953000"/>
            <a:ext cx="1482179" cy="1143361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7730" y="2858289"/>
            <a:ext cx="10906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091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1026" name="Picture 2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2141"/>
            <a:ext cx="9144000" cy="518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76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09755"/>
            <a:ext cx="9144000" cy="524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410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Présentation et organisation du projet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Démarche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err="1" smtClean="0"/>
              <a:t>RoadMap</a:t>
            </a:r>
            <a:endParaRPr lang="fr-FR" dirty="0" smtClean="0"/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Recueil du besoin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UC Model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Analyse des risques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Benchmarking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Solutions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Diagrammes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Plateforme d’intégration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Prototype d’architecture logicielle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8947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" y="1666875"/>
            <a:ext cx="90868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399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943600" y="1524000"/>
            <a:ext cx="28956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860032" y="4365104"/>
            <a:ext cx="3528392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95536" y="3933056"/>
            <a:ext cx="2880320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2133600" y="1524000"/>
            <a:ext cx="1219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162800" y="1676400"/>
            <a:ext cx="1516360" cy="990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WebServicePublisher</a:t>
            </a:r>
            <a:endParaRPr lang="fr-FR" dirty="0"/>
          </a:p>
        </p:txBody>
      </p:sp>
      <p:sp>
        <p:nvSpPr>
          <p:cNvPr id="9" name="Double flèche horizontale 8"/>
          <p:cNvSpPr/>
          <p:nvPr/>
        </p:nvSpPr>
        <p:spPr>
          <a:xfrm>
            <a:off x="3275856" y="5301208"/>
            <a:ext cx="151216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91880" y="5733256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ActiveMQ</a:t>
            </a:r>
            <a:endParaRPr lang="fr-FR" dirty="0"/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2438400" y="2057400"/>
            <a:ext cx="573360" cy="65152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4038600"/>
            <a:ext cx="2816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/>
              <a:t>ISIADComponentSimulator</a:t>
            </a:r>
            <a:endParaRPr lang="fr-FR" sz="1600" b="1" dirty="0"/>
          </a:p>
        </p:txBody>
      </p:sp>
      <p:sp>
        <p:nvSpPr>
          <p:cNvPr id="13" name="Chevron 12"/>
          <p:cNvSpPr/>
          <p:nvPr/>
        </p:nvSpPr>
        <p:spPr>
          <a:xfrm rot="5400000">
            <a:off x="6699469" y="3575918"/>
            <a:ext cx="423444" cy="501919"/>
          </a:xfrm>
          <a:prstGeom prst="chevron">
            <a:avLst>
              <a:gd name="adj" fmla="val 34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Organigramme : Extraire 15"/>
          <p:cNvSpPr/>
          <p:nvPr/>
        </p:nvSpPr>
        <p:spPr>
          <a:xfrm rot="10800000">
            <a:off x="6660232" y="3352800"/>
            <a:ext cx="504056" cy="28803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21"/>
          <p:cNvSpPr txBox="1"/>
          <p:nvPr/>
        </p:nvSpPr>
        <p:spPr>
          <a:xfrm>
            <a:off x="2286000" y="17526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message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3429000"/>
            <a:ext cx="216368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81600" y="4572000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</a:t>
            </a:r>
            <a:r>
              <a:rPr lang="fr-FR" dirty="0" smtClean="0"/>
              <a:t> </a:t>
            </a:r>
            <a:r>
              <a:rPr lang="fr-FR" dirty="0" err="1" smtClean="0"/>
              <a:t>erviceClient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181600" y="5715000"/>
            <a:ext cx="30243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ActiveMQProducer</a:t>
            </a:r>
            <a:endParaRPr lang="fr-FR" dirty="0"/>
          </a:p>
        </p:txBody>
      </p:sp>
      <p:sp>
        <p:nvSpPr>
          <p:cNvPr id="19" name="Flèche vers le bas 27"/>
          <p:cNvSpPr/>
          <p:nvPr/>
        </p:nvSpPr>
        <p:spPr>
          <a:xfrm>
            <a:off x="6902544" y="4038600"/>
            <a:ext cx="45719" cy="326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30"/>
          <p:cNvSpPr/>
          <p:nvPr/>
        </p:nvSpPr>
        <p:spPr>
          <a:xfrm>
            <a:off x="6629400" y="2816932"/>
            <a:ext cx="57606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11560" y="5301208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ActiveMQConsumer</a:t>
            </a:r>
            <a:endParaRPr lang="fr-FR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6096000"/>
            <a:ext cx="1107405" cy="56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34"/>
          <p:cNvSpPr txBox="1"/>
          <p:nvPr/>
        </p:nvSpPr>
        <p:spPr>
          <a:xfrm>
            <a:off x="609600" y="4876800"/>
            <a:ext cx="237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92D050"/>
                </a:solidFill>
              </a:rPr>
              <a:t>Traitement message</a:t>
            </a:r>
            <a:endParaRPr lang="fr-FR" sz="1600" dirty="0">
              <a:solidFill>
                <a:srgbClr val="92D05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286000" y="3505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Queue :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3124200" y="34290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3352800" y="2057400"/>
            <a:ext cx="2590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85800" y="22098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BaseMySQL</a:t>
            </a:r>
            <a:endParaRPr lang="fr-FR" sz="1400" b="1" dirty="0"/>
          </a:p>
        </p:txBody>
      </p:sp>
      <p:cxnSp>
        <p:nvCxnSpPr>
          <p:cNvPr id="32" name="Connecteur droit avec flèche 31"/>
          <p:cNvCxnSpPr>
            <a:stCxn id="30" idx="3"/>
          </p:cNvCxnSpPr>
          <p:nvPr/>
        </p:nvCxnSpPr>
        <p:spPr>
          <a:xfrm>
            <a:off x="1905000" y="2363689"/>
            <a:ext cx="485048" cy="1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29000" y="34290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9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4 -0.00231 L 0.41597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97 -0.00231 L 0.41771 0.5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71 0.50301 L 0.23855 0.5057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4 0.50532 L 0.1684 0.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4 0.25 L -0.06736 0.4195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5" grpId="2"/>
      <p:bldP spid="15" grpId="3"/>
      <p:bldP spid="15" grpId="4"/>
      <p:bldP spid="15" grpId="5"/>
      <p:bldP spid="16" grpId="0" animBg="1"/>
      <p:bldP spid="24" grpId="0"/>
      <p:bldP spid="27" grpId="0"/>
      <p:bldP spid="28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819400"/>
            <a:ext cx="57912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 smtClean="0"/>
              <a:t>Démonstration</a:t>
            </a:r>
            <a:endParaRPr lang="fr-FR" sz="6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2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38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0387"/>
            <a:ext cx="6858000" cy="55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221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0250"/>
            <a:ext cx="67056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724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33600"/>
            <a:ext cx="708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200" dirty="0"/>
              <a:t>Deux types de </a:t>
            </a:r>
            <a:r>
              <a:rPr lang="fr-FR" sz="2200" dirty="0" err="1"/>
              <a:t>Build</a:t>
            </a:r>
            <a:r>
              <a:rPr lang="fr-FR" sz="2200" dirty="0"/>
              <a:t>:</a:t>
            </a:r>
          </a:p>
          <a:p>
            <a:pPr lvl="0"/>
            <a:endParaRPr lang="fr-FR" sz="2200" dirty="0" smtClean="0"/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continu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se déclenche à chaque</a:t>
            </a:r>
          </a:p>
          <a:p>
            <a:pPr lvl="0"/>
            <a:r>
              <a:rPr lang="fr-FR" sz="2200" dirty="0"/>
              <a:t>	</a:t>
            </a:r>
            <a:r>
              <a:rPr lang="fr-FR" sz="2200" dirty="0" smtClean="0"/>
              <a:t>	 </a:t>
            </a:r>
            <a:r>
              <a:rPr lang="fr-FR" sz="2200" dirty="0"/>
              <a:t>« commit » d’un membre du groupe. </a:t>
            </a:r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complet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 est déclenché de façon manuelle </a:t>
            </a:r>
            <a:r>
              <a:rPr lang="fr-FR" sz="2200" dirty="0" smtClean="0"/>
              <a:t>		(</a:t>
            </a:r>
            <a:r>
              <a:rPr lang="fr-FR" sz="2200" dirty="0"/>
              <a:t>au minimum 3 fois par semaine 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30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3556"/>
            <a:ext cx="8229600" cy="491260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67544" y="1196752"/>
            <a:ext cx="1612434" cy="6659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</a:p>
          <a:p>
            <a:pPr algn="ctr"/>
            <a:r>
              <a:rPr lang="fr-FR" dirty="0" smtClean="0"/>
              <a:t>V.A.L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67544" y="2329171"/>
            <a:ext cx="1591707" cy="6059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Vision Doc    UC model</a:t>
            </a:r>
            <a:endParaRPr lang="fr-FR" dirty="0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3238416"/>
              </p:ext>
            </p:extLst>
          </p:nvPr>
        </p:nvGraphicFramePr>
        <p:xfrm>
          <a:off x="457200" y="3404438"/>
          <a:ext cx="1622779" cy="3291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22779"/>
              </a:tblGrid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    Backlog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Works</a:t>
                      </a:r>
                      <a:r>
                        <a:rPr lang="fr-FR" baseline="0" dirty="0" smtClean="0"/>
                        <a:t> items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Contraintes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T.T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Connecteur droit avec flèche 27"/>
          <p:cNvCxnSpPr>
            <a:stCxn id="17" idx="2"/>
            <a:endCxn id="18" idx="0"/>
          </p:cNvCxnSpPr>
          <p:nvPr/>
        </p:nvCxnSpPr>
        <p:spPr>
          <a:xfrm flipH="1">
            <a:off x="1263398" y="1862667"/>
            <a:ext cx="10363" cy="466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1242674" y="2891940"/>
            <a:ext cx="10362" cy="5124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4318000" y="2797702"/>
            <a:ext cx="1629834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948A54"/>
                </a:solidFill>
              </a:rPr>
              <a:t>R1</a:t>
            </a:r>
          </a:p>
          <a:p>
            <a:pPr algn="ctr"/>
            <a:endParaRPr lang="fr-FR" sz="1200" b="1" dirty="0" smtClean="0">
              <a:solidFill>
                <a:srgbClr val="948A54"/>
              </a:solidFill>
            </a:endParaRPr>
          </a:p>
          <a:p>
            <a:pPr algn="ctr"/>
            <a:r>
              <a:rPr lang="fr-FR" sz="120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Permettre au client d'avoir une vision du produit final.</a:t>
            </a:r>
          </a:p>
          <a:p>
            <a:pPr algn="ctr"/>
            <a:endParaRPr lang="fr-FR" sz="120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-Lever risque majeur </a:t>
            </a: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-Exigence de client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(Environnement de simulation)</a:t>
            </a:r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108 SP</a:t>
            </a:r>
          </a:p>
          <a:p>
            <a:pPr algn="ctr"/>
            <a:endParaRPr lang="fr-FR" sz="1200" dirty="0">
              <a:solidFill>
                <a:srgbClr val="948A54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921000" y="2797702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34" name="Rectangle à coins arrondis 33"/>
          <p:cNvSpPr/>
          <p:nvPr/>
        </p:nvSpPr>
        <p:spPr>
          <a:xfrm>
            <a:off x="6152444" y="2797703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7817554" y="2797703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Flèche vers la droite 35"/>
          <p:cNvSpPr/>
          <p:nvPr/>
        </p:nvSpPr>
        <p:spPr>
          <a:xfrm>
            <a:off x="2257778" y="3404438"/>
            <a:ext cx="550333" cy="3067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vers la droite 37"/>
          <p:cNvSpPr/>
          <p:nvPr/>
        </p:nvSpPr>
        <p:spPr>
          <a:xfrm>
            <a:off x="2808111" y="2315060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8927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Connecteur droit 40"/>
          <p:cNvCxnSpPr>
            <a:stCxn id="39" idx="2"/>
          </p:cNvCxnSpPr>
          <p:nvPr/>
        </p:nvCxnSpPr>
        <p:spPr>
          <a:xfrm>
            <a:off x="3527778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691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2444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01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9" name="Connecteur droit 58"/>
          <p:cNvCxnSpPr>
            <a:stCxn id="55" idx="2"/>
          </p:cNvCxnSpPr>
          <p:nvPr/>
        </p:nvCxnSpPr>
        <p:spPr>
          <a:xfrm>
            <a:off x="5204178" y="2095919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6" idx="2"/>
          </p:cNvCxnSpPr>
          <p:nvPr/>
        </p:nvCxnSpPr>
        <p:spPr>
          <a:xfrm>
            <a:off x="6787444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57" idx="2"/>
          </p:cNvCxnSpPr>
          <p:nvPr/>
        </p:nvCxnSpPr>
        <p:spPr>
          <a:xfrm>
            <a:off x="8255001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Image 64" descr="ima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7779" y="5559778"/>
            <a:ext cx="599364" cy="1027700"/>
          </a:xfrm>
          <a:prstGeom prst="rect">
            <a:avLst/>
          </a:prstGeom>
        </p:spPr>
      </p:pic>
      <p:cxnSp>
        <p:nvCxnSpPr>
          <p:cNvPr id="72" name="Connecteur droit 71"/>
          <p:cNvCxnSpPr/>
          <p:nvPr/>
        </p:nvCxnSpPr>
        <p:spPr>
          <a:xfrm flipV="1">
            <a:off x="2441222" y="3908778"/>
            <a:ext cx="14111" cy="165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2059251" y="3908778"/>
            <a:ext cx="396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892778" y="6218146"/>
            <a:ext cx="157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 owner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 rot="5400000">
            <a:off x="1897333" y="4649000"/>
            <a:ext cx="14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Priorisation</a:t>
            </a:r>
            <a:endParaRPr lang="fr-FR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33400" y="381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RoadMap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729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55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pic>
        <p:nvPicPr>
          <p:cNvPr id="4" name="Espace réservé du contenu 3" descr="interrogation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0915" r="-40915"/>
          <a:stretch>
            <a:fillRect/>
          </a:stretch>
        </p:blipFill>
        <p:spPr>
          <a:xfrm>
            <a:off x="1134532" y="1622777"/>
            <a:ext cx="6902101" cy="3795890"/>
          </a:xfrm>
        </p:spPr>
      </p:pic>
    </p:spTree>
    <p:extLst>
      <p:ext uri="{BB962C8B-B14F-4D97-AF65-F5344CB8AC3E}">
        <p14:creationId xmlns:p14="http://schemas.microsoft.com/office/powerpoint/2010/main" xmlns="" val="16325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51756"/>
            <a:ext cx="8229600" cy="4525963"/>
          </a:xfrm>
        </p:spPr>
        <p:txBody>
          <a:bodyPr/>
          <a:lstStyle/>
          <a:p>
            <a:r>
              <a:rPr lang="fr-FR" dirty="0" smtClean="0"/>
              <a:t>1-Réunion après le comité de pilotage</a:t>
            </a:r>
          </a:p>
          <a:p>
            <a:r>
              <a:rPr lang="fr-FR" dirty="0" smtClean="0"/>
              <a:t>2-Evaluation (remarques lors de comité)</a:t>
            </a:r>
          </a:p>
          <a:p>
            <a:r>
              <a:rPr lang="fr-FR" dirty="0" smtClean="0"/>
              <a:t>3-Décomposition des fonctionnalités en US</a:t>
            </a:r>
          </a:p>
          <a:p>
            <a:r>
              <a:rPr lang="fr-FR" dirty="0" smtClean="0"/>
              <a:t>4-Estimer la charge des US</a:t>
            </a:r>
          </a:p>
          <a:p>
            <a:r>
              <a:rPr lang="fr-FR" dirty="0" smtClean="0"/>
              <a:t>5-Affecter les US aux itérations et aux membres de l’équipe (R1 contient 4 itération)</a:t>
            </a:r>
          </a:p>
        </p:txBody>
      </p:sp>
    </p:spTree>
    <p:extLst>
      <p:ext uri="{BB962C8B-B14F-4D97-AF65-F5344CB8AC3E}">
        <p14:creationId xmlns:p14="http://schemas.microsoft.com/office/powerpoint/2010/main" xmlns="" val="35747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9056"/>
            <a:ext cx="8229600" cy="2972544"/>
          </a:xfrm>
        </p:spPr>
        <p:txBody>
          <a:bodyPr/>
          <a:lstStyle/>
          <a:p>
            <a:r>
              <a:rPr lang="fr-FR" b="1" dirty="0" smtClean="0"/>
              <a:t>Equivalent </a:t>
            </a:r>
            <a:r>
              <a:rPr lang="fr-FR" b="1" dirty="0"/>
              <a:t>du cahier de charges</a:t>
            </a:r>
            <a:r>
              <a:rPr lang="fr-FR" dirty="0"/>
              <a:t> dans les méthodes </a:t>
            </a:r>
            <a:r>
              <a:rPr lang="fr-FR" dirty="0" smtClean="0"/>
              <a:t>traditionnelles</a:t>
            </a:r>
          </a:p>
          <a:p>
            <a:r>
              <a:rPr lang="fr-FR" dirty="0" smtClean="0"/>
              <a:t>Permet au client et à l’équipe réalisant le produit de partager cette vision.</a:t>
            </a:r>
            <a:endParaRPr lang="fr-FR" dirty="0"/>
          </a:p>
          <a:p>
            <a:r>
              <a:rPr lang="fr-FR" dirty="0"/>
              <a:t>Il procure une </a:t>
            </a:r>
            <a:r>
              <a:rPr lang="fr-FR" b="1" dirty="0"/>
              <a:t>vision d’ensemble du système à développer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374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464</TotalTime>
  <Words>740</Words>
  <Application>Microsoft Office PowerPoint</Application>
  <PresentationFormat>Affichage à l'écran (4:3)</PresentationFormat>
  <Paragraphs>198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Clarity</vt:lpstr>
      <vt:lpstr>Comité de pilotage N°1</vt:lpstr>
      <vt:lpstr>Plan</vt:lpstr>
      <vt:lpstr>Présentation du projet</vt:lpstr>
      <vt:lpstr>Présentation du projet</vt:lpstr>
      <vt:lpstr>Présentation du projet</vt:lpstr>
      <vt:lpstr>Diapositive 6</vt:lpstr>
      <vt:lpstr>Prochaine étape</vt:lpstr>
      <vt:lpstr>Prochaine étape</vt:lpstr>
      <vt:lpstr>Recueil du besoin</vt:lpstr>
      <vt:lpstr>Recueil du besoin</vt:lpstr>
      <vt:lpstr>Use Case Model</vt:lpstr>
      <vt:lpstr>Analyse de risques</vt:lpstr>
      <vt:lpstr>Analyse de risques</vt:lpstr>
      <vt:lpstr>Benchmarking: Solutions choisies</vt:lpstr>
      <vt:lpstr>Diagramme de composants</vt:lpstr>
      <vt:lpstr>Diagramme de déploiement</vt:lpstr>
      <vt:lpstr>Plateforme d’intégration</vt:lpstr>
      <vt:lpstr>Plateforme d’intégration</vt:lpstr>
      <vt:lpstr>Plateforme d’intégration</vt:lpstr>
      <vt:lpstr>Plateforme d’intégration</vt:lpstr>
      <vt:lpstr>Prototype d’architecture logicielle</vt:lpstr>
      <vt:lpstr>Prototype d’architecture logicielle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N°1</dc:title>
  <dc:creator>Nidal</dc:creator>
  <cp:lastModifiedBy>Hamza</cp:lastModifiedBy>
  <cp:revision>47</cp:revision>
  <dcterms:created xsi:type="dcterms:W3CDTF">2006-08-16T00:00:00Z</dcterms:created>
  <dcterms:modified xsi:type="dcterms:W3CDTF">2012-12-04T20:25:07Z</dcterms:modified>
</cp:coreProperties>
</file>