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3" r:id="rId4"/>
    <p:sldId id="262" r:id="rId5"/>
    <p:sldId id="268" r:id="rId6"/>
    <p:sldId id="279" r:id="rId7"/>
    <p:sldId id="280" r:id="rId8"/>
    <p:sldId id="281" r:id="rId9"/>
    <p:sldId id="269" r:id="rId10"/>
    <p:sldId id="260" r:id="rId11"/>
    <p:sldId id="259" r:id="rId12"/>
    <p:sldId id="277" r:id="rId13"/>
    <p:sldId id="278" r:id="rId14"/>
    <p:sldId id="282" r:id="rId15"/>
    <p:sldId id="265" r:id="rId16"/>
    <p:sldId id="266" r:id="rId17"/>
    <p:sldId id="271" r:id="rId18"/>
    <p:sldId id="272" r:id="rId19"/>
    <p:sldId id="273" r:id="rId20"/>
    <p:sldId id="274" r:id="rId21"/>
    <p:sldId id="275" r:id="rId22"/>
    <p:sldId id="283" r:id="rId23"/>
    <p:sldId id="28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94660"/>
  </p:normalViewPr>
  <p:slideViewPr>
    <p:cSldViewPr>
      <p:cViewPr varScale="1">
        <p:scale>
          <a:sx n="69" d="100"/>
          <a:sy n="69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res.enst.fr/~domas/TPJavaRTS.html" TargetMode="External"/><Relationship Id="rId2" Type="http://schemas.openxmlformats.org/officeDocument/2006/relationships/hyperlink" Target="http://jrate.sourceforge.net/api/stable/javax/realtime/package-tre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res.enst.fr/~domas/TPJavaRTS.html" TargetMode="External"/><Relationship Id="rId2" Type="http://schemas.openxmlformats.org/officeDocument/2006/relationships/hyperlink" Target="http://jrate.sourceforge.net/api/stable/javax/realtime/package-tree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Comité de pilotage N°1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Véhicule Automatique Léger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278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Recueil du besoin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6" y="1475014"/>
            <a:ext cx="7781925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58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Use Case Model</a:t>
            </a:r>
            <a:endParaRPr lang="fr-FR" dirty="0"/>
          </a:p>
        </p:txBody>
      </p:sp>
      <p:pic>
        <p:nvPicPr>
          <p:cNvPr id="5122" name="Picture 2" descr="C:\Users\Nidal\Desktop\Remise de documents\UC mo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33649"/>
            <a:ext cx="8001000" cy="544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44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>
              <a:buNone/>
            </a:pPr>
            <a:endParaRPr lang="fr-FR" dirty="0"/>
          </a:p>
          <a:p>
            <a:pPr>
              <a:buNone/>
            </a:pP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7665806"/>
              </p:ext>
            </p:extLst>
          </p:nvPr>
        </p:nvGraphicFramePr>
        <p:xfrm>
          <a:off x="0" y="1340768"/>
          <a:ext cx="9144000" cy="7498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479"/>
                <a:gridCol w="2219479"/>
                <a:gridCol w="1276042"/>
                <a:gridCol w="3429000"/>
              </a:tblGrid>
              <a:tr h="10001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Fait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Risque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Niveau d’impact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Plan d’action</a:t>
                      </a:r>
                      <a:endParaRPr lang="fr-FR" dirty="0"/>
                    </a:p>
                  </a:txBody>
                  <a:tcPr/>
                </a:tc>
              </a:tr>
              <a:tr h="100013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Difficulté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création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d’un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environnement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temps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réel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endParaRPr lang="en-US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Les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membres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du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groupe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ne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maitrisent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pas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ActiveMQ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qui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représente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une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technologie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cruciale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pour faire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communiquer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RTDG et le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RTDRS</a:t>
                      </a:r>
                      <a:endParaRPr lang="fr-FR" sz="1400" kern="1200" dirty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Risque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réponses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tardives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aux messages du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embarqué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doivent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respecter la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contrainte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du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réel</a:t>
                      </a:r>
                      <a:endParaRPr lang="en-US" sz="12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12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Risque</a:t>
                      </a: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que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le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RTDRS ne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reçoive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pas les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informations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terrains  par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l’intermédiaire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du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RTDG</a:t>
                      </a: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Risque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RTDG ne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reçoive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pas 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informations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représentant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ordres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de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contre-mesures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du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RTDRS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9535" marR="895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16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la RTSJ (Real Time Specification for Java)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les JVM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représentant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implémentations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la RTSJ : Sun JVM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l’API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réel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se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trouvant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dans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 package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javax.realtime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Site web :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  <a:hlinkClick r:id="rId2"/>
                        </a:rPr>
                        <a:t>http://jrate.sourceforge.net/api/stable/javax/realtime/package-tree.html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Création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thread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s’exécute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en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réel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Tutoriel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 :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  <a:hlinkClick r:id="rId3"/>
                        </a:rPr>
                        <a:t>http://www.infres.enst.fr/~domas/TPJavaRTS.html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22057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Difficulté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mise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 place des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algorithmes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réplication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données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où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composant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RTDS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contenant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les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données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tombe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panne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Documentation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les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algorithmes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réplication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-Documentation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les types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réplication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possibles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réplication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capture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instantanée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réplication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transactionnelle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réplication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fusion).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Siteweb:</a:t>
                      </a:r>
                      <a:r>
                        <a:rPr lang="en-US" sz="14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://</a:t>
                      </a:r>
                      <a:r>
                        <a:rPr lang="en-US" sz="14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msdn.microsoft.com</a:t>
                      </a:r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4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frfr</a:t>
                      </a:r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/library/ms152565%28v=sql.105%29.aspx</a:t>
                      </a:r>
                      <a:endParaRPr lang="fr-FR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Définition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prototypes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0013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Complexité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la configuration et de la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mise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 place des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dépendances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au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niveau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l’environnement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simulation 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Risque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l’environnement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simulation ne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s’exécute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n’importe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quel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réseau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Conception d’un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système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simulation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paramétrable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prend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taille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du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réseau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paramètre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et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s’adapte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à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cette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dernière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par ex)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Analyse de risques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831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633673"/>
              </p:ext>
            </p:extLst>
          </p:nvPr>
        </p:nvGraphicFramePr>
        <p:xfrm>
          <a:off x="1" y="1166354"/>
          <a:ext cx="9143999" cy="5005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399"/>
                <a:gridCol w="2057400"/>
                <a:gridCol w="1143000"/>
                <a:gridCol w="3505200"/>
              </a:tblGrid>
              <a:tr h="941846">
                <a:tc>
                  <a:txBody>
                    <a:bodyPr/>
                    <a:lstStyle/>
                    <a:p>
                      <a:r>
                        <a:rPr lang="fr-FR" dirty="0" smtClean="0"/>
                        <a:t>Fait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Risque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Niveau d’impact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Plan d’action</a:t>
                      </a:r>
                      <a:endParaRPr lang="fr-FR" dirty="0"/>
                    </a:p>
                  </a:txBody>
                  <a:tcPr/>
                </a:tc>
              </a:tr>
              <a:tr h="1060482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Difficulté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mise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en place de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l’algorithme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d’équilibrage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charge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Risque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réponses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tardives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aux messages du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embarqué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doivent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respecter la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contrainte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du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réel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Risque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surcharge d’un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RTDG qui ne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pourra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traiter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requêtes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lui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ont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été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envoyées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soit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la part du RTDRS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ou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du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embarqué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  <a:hlinkClick r:id="rId2"/>
                      </a:endParaRPr>
                    </a:p>
                  </a:txBody>
                  <a:tcPr/>
                </a:tc>
              </a:tr>
              <a:tr h="269439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membres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du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groupe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ne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maitrisent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pas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ActiveMQ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représente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une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technologie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cruciale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pour faire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communiquer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RTDG et le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RTDRS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Risque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que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le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RTDRS ne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reçoive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pas les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informations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terrains  par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l’intermédiaire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du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RTDG.</a:t>
                      </a:r>
                      <a:endParaRPr lang="fr-FR" sz="11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89535" marR="89535" marT="0" marB="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la RTSJ (Real Time Specification for Java)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les JVM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représentant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implémentations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de la RTSJ : Sun JVM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l’API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de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réel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se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trouvant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le package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javax.realtime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Site web :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2"/>
                        </a:rPr>
                        <a:t>http://jrate.sourceforge.net/api/stable/javax/realtime/package-tree.html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Création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de thread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s’exécute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en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réel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Tutoriel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: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3"/>
                        </a:rPr>
                        <a:t>http://www.infres.enst.fr/~domas/TPJavaRTS.html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fr-FR" dirty="0" smtClean="0"/>
              <a:t>Analyse de risques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3082817" y="6260068"/>
            <a:ext cx="2860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Risque Total du projet : 53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099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Langage de programmation: JAVA</a:t>
            </a:r>
          </a:p>
          <a:p>
            <a:r>
              <a:rPr lang="fr-FR" dirty="0" smtClean="0"/>
              <a:t>Protocole de communication : Web Services</a:t>
            </a:r>
          </a:p>
          <a:p>
            <a:r>
              <a:rPr lang="fr-FR" dirty="0" smtClean="0"/>
              <a:t>OS: Windows</a:t>
            </a:r>
          </a:p>
          <a:p>
            <a:r>
              <a:rPr lang="fr-FR" dirty="0" smtClean="0"/>
              <a:t>SGBD : MySQL</a:t>
            </a:r>
          </a:p>
          <a:p>
            <a:r>
              <a:rPr lang="fr-FR" dirty="0" smtClean="0"/>
              <a:t>Conteneur Applicatif : </a:t>
            </a:r>
            <a:r>
              <a:rPr lang="fr-FR" dirty="0" err="1" smtClean="0"/>
              <a:t>Tomcat</a:t>
            </a:r>
            <a:endParaRPr lang="fr-FR" dirty="0" smtClean="0"/>
          </a:p>
          <a:p>
            <a:r>
              <a:rPr lang="fr-FR" dirty="0" smtClean="0"/>
              <a:t>MOM: </a:t>
            </a:r>
            <a:r>
              <a:rPr lang="fr-FR" dirty="0" err="1" smtClean="0"/>
              <a:t>ActiveMQ</a:t>
            </a:r>
            <a:endParaRPr lang="fr-FR" dirty="0" smtClean="0"/>
          </a:p>
          <a:p>
            <a:r>
              <a:rPr lang="fr-FR" dirty="0" smtClean="0"/>
              <a:t>Temps Réel: </a:t>
            </a:r>
            <a:r>
              <a:rPr lang="fr-FR" dirty="0" err="1" smtClean="0"/>
              <a:t>Javalotion</a:t>
            </a:r>
            <a:endParaRPr lang="fr-F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Benchmarking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948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composants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82553"/>
            <a:ext cx="7467600" cy="4746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319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1509176"/>
            <a:ext cx="7605711" cy="519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</a:t>
            </a:r>
            <a:r>
              <a:rPr lang="fr-FR" smtClean="0"/>
              <a:t>de déploiement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23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Plateforme d’intégration</a:t>
            </a:r>
            <a:endParaRPr lang="fr-FR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3492003"/>
            <a:ext cx="562053" cy="48584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75" y="3501657"/>
            <a:ext cx="562053" cy="48584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911057"/>
            <a:ext cx="695422" cy="92405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210" y="3687473"/>
            <a:ext cx="695422" cy="118101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689" y="5654192"/>
            <a:ext cx="695422" cy="92405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921" y="3620289"/>
            <a:ext cx="695422" cy="924054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4683950" y="2049918"/>
            <a:ext cx="1557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+projet</a:t>
            </a:r>
          </a:p>
          <a:p>
            <a:r>
              <a:rPr lang="fr-FR" b="1" dirty="0"/>
              <a:t>+pom.xml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618633" y="3668158"/>
            <a:ext cx="1709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+projet</a:t>
            </a:r>
          </a:p>
          <a:p>
            <a:r>
              <a:rPr lang="fr-FR" b="1" dirty="0" smtClean="0"/>
              <a:t>+pom.xml</a:t>
            </a:r>
          </a:p>
          <a:p>
            <a:r>
              <a:rPr lang="fr-FR" b="1" dirty="0" smtClean="0"/>
              <a:t>+Maven</a:t>
            </a:r>
          </a:p>
          <a:p>
            <a:r>
              <a:rPr lang="fr-FR" b="1" dirty="0" smtClean="0"/>
              <a:t>+settings.xml</a:t>
            </a:r>
            <a:endParaRPr lang="fr-FR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382760" y="6066373"/>
            <a:ext cx="115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+projet</a:t>
            </a:r>
            <a:endParaRPr lang="fr-FR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17628" y="3886200"/>
            <a:ext cx="1387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+eclipse</a:t>
            </a:r>
          </a:p>
          <a:p>
            <a:r>
              <a:rPr lang="fr-FR" b="1" dirty="0" smtClean="0"/>
              <a:t>+jdk</a:t>
            </a:r>
          </a:p>
          <a:p>
            <a:r>
              <a:rPr lang="fr-FR" b="1" dirty="0" smtClean="0"/>
              <a:t>+Maven</a:t>
            </a:r>
            <a:endParaRPr lang="fr-FR" b="1" dirty="0"/>
          </a:p>
        </p:txBody>
      </p:sp>
      <p:cxnSp>
        <p:nvCxnSpPr>
          <p:cNvPr id="50" name="Straight Arrow Connector 49"/>
          <p:cNvCxnSpPr>
            <a:stCxn id="40" idx="0"/>
          </p:cNvCxnSpPr>
          <p:nvPr/>
        </p:nvCxnSpPr>
        <p:spPr>
          <a:xfrm flipV="1">
            <a:off x="890626" y="2049918"/>
            <a:ext cx="2919374" cy="14420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20019776">
            <a:off x="1713123" y="2399799"/>
            <a:ext cx="100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commit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52" name="Straight Arrow Connector 51"/>
          <p:cNvCxnSpPr>
            <a:endCxn id="41" idx="0"/>
          </p:cNvCxnSpPr>
          <p:nvPr/>
        </p:nvCxnSpPr>
        <p:spPr>
          <a:xfrm flipH="1">
            <a:off x="1532002" y="2436628"/>
            <a:ext cx="2205519" cy="1065029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20031660">
            <a:off x="2582914" y="2416833"/>
            <a:ext cx="92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update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3810000" y="1836086"/>
            <a:ext cx="2514600" cy="1059514"/>
          </a:xfrm>
          <a:prstGeom prst="round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ounded Rectangle 54"/>
          <p:cNvSpPr/>
          <p:nvPr/>
        </p:nvSpPr>
        <p:spPr>
          <a:xfrm>
            <a:off x="3661321" y="3576002"/>
            <a:ext cx="2819400" cy="137699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7394595" y="5797698"/>
            <a:ext cx="1437444" cy="65944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ounded Rectangle 56"/>
          <p:cNvSpPr/>
          <p:nvPr/>
        </p:nvSpPr>
        <p:spPr>
          <a:xfrm>
            <a:off x="7239000" y="3467187"/>
            <a:ext cx="1676400" cy="1181013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TextBox 57"/>
          <p:cNvSpPr txBox="1"/>
          <p:nvPr/>
        </p:nvSpPr>
        <p:spPr>
          <a:xfrm>
            <a:off x="5800685" y="1417071"/>
            <a:ext cx="67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2"/>
                </a:solidFill>
              </a:rPr>
              <a:t>SVN</a:t>
            </a:r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225018" y="3237601"/>
            <a:ext cx="110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1"/>
                </a:solidFill>
              </a:rPr>
              <a:t>Jenkins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394595" y="5797698"/>
            <a:ext cx="1139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2"/>
                </a:solidFill>
              </a:rPr>
              <a:t>SONAR</a:t>
            </a:r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3737521" y="3668158"/>
            <a:ext cx="2667000" cy="1200329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Straight Arrow Connector 61"/>
          <p:cNvCxnSpPr>
            <a:stCxn id="54" idx="2"/>
            <a:endCxn id="55" idx="0"/>
          </p:cNvCxnSpPr>
          <p:nvPr/>
        </p:nvCxnSpPr>
        <p:spPr>
          <a:xfrm>
            <a:off x="5067300" y="2895600"/>
            <a:ext cx="3721" cy="680402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7" idx="1"/>
            <a:endCxn id="55" idx="3"/>
          </p:cNvCxnSpPr>
          <p:nvPr/>
        </p:nvCxnSpPr>
        <p:spPr>
          <a:xfrm flipH="1">
            <a:off x="6480721" y="4057694"/>
            <a:ext cx="758279" cy="206807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237601"/>
            <a:ext cx="722810" cy="53326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3928853"/>
            <a:ext cx="762066" cy="286224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498047"/>
            <a:ext cx="838200" cy="406953"/>
          </a:xfrm>
          <a:prstGeom prst="rect">
            <a:avLst/>
          </a:prstGeom>
        </p:spPr>
      </p:pic>
      <p:sp>
        <p:nvSpPr>
          <p:cNvPr id="67" name="Rounded Rectangle 66"/>
          <p:cNvSpPr/>
          <p:nvPr/>
        </p:nvSpPr>
        <p:spPr>
          <a:xfrm>
            <a:off x="6553200" y="5448661"/>
            <a:ext cx="2362200" cy="129540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TextBox 67"/>
          <p:cNvSpPr txBox="1"/>
          <p:nvPr/>
        </p:nvSpPr>
        <p:spPr>
          <a:xfrm>
            <a:off x="7274750" y="5448661"/>
            <a:ext cx="125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webapps</a:t>
            </a:r>
            <a:endParaRPr lang="fr-FR" b="1" dirty="0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875" y="4876497"/>
            <a:ext cx="1091925" cy="762303"/>
          </a:xfrm>
          <a:prstGeom prst="rect">
            <a:avLst/>
          </a:prstGeom>
        </p:spPr>
      </p:pic>
      <p:sp>
        <p:nvSpPr>
          <p:cNvPr id="70" name="Rounded Rectangle 69"/>
          <p:cNvSpPr/>
          <p:nvPr/>
        </p:nvSpPr>
        <p:spPr>
          <a:xfrm>
            <a:off x="8077200" y="3919649"/>
            <a:ext cx="762000" cy="2862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1" name="Straight Arrow Connector 70"/>
          <p:cNvCxnSpPr>
            <a:stCxn id="67" idx="1"/>
            <a:endCxn id="55" idx="2"/>
          </p:cNvCxnSpPr>
          <p:nvPr/>
        </p:nvCxnSpPr>
        <p:spPr>
          <a:xfrm flipH="1" flipV="1">
            <a:off x="5071021" y="4953000"/>
            <a:ext cx="1482179" cy="1143361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730" y="2858289"/>
            <a:ext cx="10906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915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Plateforme d’intégration</a:t>
            </a:r>
            <a:endParaRPr lang="fr-FR" dirty="0"/>
          </a:p>
        </p:txBody>
      </p:sp>
      <p:pic>
        <p:nvPicPr>
          <p:cNvPr id="1026" name="Picture 2" descr="C:\Users\Nidal\Desktop\Pictur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2141"/>
            <a:ext cx="9144000" cy="518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62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Nidal\Desktop\Pictur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9755"/>
            <a:ext cx="9144000" cy="524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8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Plateforme d’intégration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107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Présentation et organisation du projet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Démarche</a:t>
            </a:r>
          </a:p>
          <a:p>
            <a:pPr marL="788670" lvl="1" indent="-514350">
              <a:buFont typeface="+mj-lt"/>
              <a:buAutoNum type="arabicParenR"/>
            </a:pPr>
            <a:r>
              <a:rPr lang="fr-FR" dirty="0" err="1" smtClean="0"/>
              <a:t>RoadMap</a:t>
            </a:r>
            <a:endParaRPr lang="fr-FR" dirty="0" smtClean="0"/>
          </a:p>
          <a:p>
            <a:pPr marL="788670" lvl="1" indent="-514350">
              <a:buFont typeface="+mj-lt"/>
              <a:buAutoNum type="arabicParenR"/>
            </a:pPr>
            <a:r>
              <a:rPr lang="fr-FR" dirty="0" smtClean="0"/>
              <a:t>Recueil du besoin</a:t>
            </a:r>
          </a:p>
          <a:p>
            <a:pPr marL="788670" lvl="1" indent="-514350">
              <a:buFont typeface="+mj-lt"/>
              <a:buAutoNum type="arabicParenR"/>
            </a:pPr>
            <a:r>
              <a:rPr lang="fr-FR" dirty="0" smtClean="0"/>
              <a:t>UC Model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Analyse des risques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Benchmarking</a:t>
            </a:r>
          </a:p>
          <a:p>
            <a:pPr marL="788670" lvl="1" indent="-514350">
              <a:buFont typeface="+mj-lt"/>
              <a:buAutoNum type="arabicParenR"/>
            </a:pPr>
            <a:r>
              <a:rPr lang="fr-FR" dirty="0" smtClean="0"/>
              <a:t>Solutions</a:t>
            </a:r>
          </a:p>
          <a:p>
            <a:pPr marL="788670" lvl="1" indent="-514350">
              <a:buFont typeface="+mj-lt"/>
              <a:buAutoNum type="arabicParenR"/>
            </a:pPr>
            <a:r>
              <a:rPr lang="fr-FR" dirty="0" smtClean="0"/>
              <a:t>Diagrammes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Plateforme d’intégration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Prototype d’architecture logicielle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477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666875"/>
            <a:ext cx="9086850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38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Plateforme d’intégration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999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Prototype d’architecture logicielle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094784" y="1524000"/>
            <a:ext cx="3744416" cy="1295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shade val="30000"/>
                  <a:satMod val="115000"/>
                </a:schemeClr>
              </a:gs>
              <a:gs pos="50000">
                <a:schemeClr val="accent1">
                  <a:tint val="66000"/>
                  <a:satMod val="160000"/>
                  <a:shade val="67500"/>
                  <a:satMod val="115000"/>
                </a:schemeClr>
              </a:gs>
              <a:gs pos="100000">
                <a:schemeClr val="accent1">
                  <a:tint val="66000"/>
                  <a:satMod val="1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4860032" y="4365104"/>
            <a:ext cx="3528392" cy="2088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395536" y="3933056"/>
            <a:ext cx="2880320" cy="2736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7" name="Rectangle à coins arrondis 6"/>
          <p:cNvSpPr/>
          <p:nvPr/>
        </p:nvSpPr>
        <p:spPr>
          <a:xfrm>
            <a:off x="5382816" y="1663824"/>
            <a:ext cx="1152128" cy="100317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7239000" y="1735832"/>
            <a:ext cx="1440160" cy="93116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WebServicePublisher</a:t>
            </a:r>
            <a:endParaRPr lang="fr-FR" dirty="0"/>
          </a:p>
        </p:txBody>
      </p:sp>
      <p:sp>
        <p:nvSpPr>
          <p:cNvPr id="9" name="Double flèche horizontale 8"/>
          <p:cNvSpPr/>
          <p:nvPr/>
        </p:nvSpPr>
        <p:spPr>
          <a:xfrm>
            <a:off x="3275856" y="5301208"/>
            <a:ext cx="1512168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491880" y="5733256"/>
            <a:ext cx="1115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ActiveMQ</a:t>
            </a:r>
            <a:endParaRPr lang="fr-FR" dirty="0"/>
          </a:p>
        </p:txBody>
      </p:sp>
      <p:sp>
        <p:nvSpPr>
          <p:cNvPr id="11" name="Organigramme : Disque magnétique 10"/>
          <p:cNvSpPr/>
          <p:nvPr/>
        </p:nvSpPr>
        <p:spPr>
          <a:xfrm>
            <a:off x="5715000" y="1816224"/>
            <a:ext cx="573360" cy="651520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95536" y="4221088"/>
            <a:ext cx="2691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ISIADComponentSimulator</a:t>
            </a:r>
            <a:endParaRPr lang="fr-FR" dirty="0"/>
          </a:p>
        </p:txBody>
      </p:sp>
      <p:sp>
        <p:nvSpPr>
          <p:cNvPr id="13" name="Chevron 12"/>
          <p:cNvSpPr/>
          <p:nvPr/>
        </p:nvSpPr>
        <p:spPr>
          <a:xfrm rot="5400000">
            <a:off x="6699469" y="3575918"/>
            <a:ext cx="423444" cy="501919"/>
          </a:xfrm>
          <a:prstGeom prst="chevron">
            <a:avLst>
              <a:gd name="adj" fmla="val 343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Organigramme : Extraire 15"/>
          <p:cNvSpPr/>
          <p:nvPr/>
        </p:nvSpPr>
        <p:spPr>
          <a:xfrm rot="10800000">
            <a:off x="6660232" y="3352800"/>
            <a:ext cx="504056" cy="28803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21"/>
          <p:cNvSpPr txBox="1"/>
          <p:nvPr/>
        </p:nvSpPr>
        <p:spPr>
          <a:xfrm>
            <a:off x="2339752" y="1772816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</a:rPr>
              <a:t>message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39952" y="3573016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5148064" y="4725144"/>
            <a:ext cx="30243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WebClient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5148064" y="5445224"/>
            <a:ext cx="30243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ActiveMQProducer</a:t>
            </a:r>
            <a:endParaRPr lang="fr-FR" dirty="0"/>
          </a:p>
        </p:txBody>
      </p:sp>
      <p:sp>
        <p:nvSpPr>
          <p:cNvPr id="19" name="Flèche vers le bas 27"/>
          <p:cNvSpPr/>
          <p:nvPr/>
        </p:nvSpPr>
        <p:spPr>
          <a:xfrm>
            <a:off x="6902544" y="4038600"/>
            <a:ext cx="45719" cy="326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vers le bas 30"/>
          <p:cNvSpPr/>
          <p:nvPr/>
        </p:nvSpPr>
        <p:spPr>
          <a:xfrm>
            <a:off x="6629400" y="2816932"/>
            <a:ext cx="576064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611560" y="5301208"/>
            <a:ext cx="22322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ActiveMQConsumer</a:t>
            </a:r>
            <a:endParaRPr lang="fr-FR" dirty="0"/>
          </a:p>
        </p:txBody>
      </p:sp>
      <p:sp>
        <p:nvSpPr>
          <p:cNvPr id="22" name="Ellipse 32"/>
          <p:cNvSpPr/>
          <p:nvPr/>
        </p:nvSpPr>
        <p:spPr>
          <a:xfrm>
            <a:off x="4932040" y="5085184"/>
            <a:ext cx="144016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6021288"/>
            <a:ext cx="1107405" cy="564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ZoneTexte 34"/>
          <p:cNvSpPr txBox="1"/>
          <p:nvPr/>
        </p:nvSpPr>
        <p:spPr>
          <a:xfrm>
            <a:off x="827584" y="4725144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92D050"/>
                </a:solidFill>
              </a:rPr>
              <a:t>Traitement message</a:t>
            </a:r>
            <a:endParaRPr lang="fr-FR" sz="1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30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4 -0.0037 L 0.25 -2.9324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2.67345E-6 L 0.5 2.67345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 3.70028E-8 L 0.5 0.5314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 0.53145 L 0.25 0.5314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32192E-6 L -0.02552 -0.220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52 -0.2204 L -0.24409 -0.06822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" y="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/>
      <p:bldP spid="15" grpId="1"/>
      <p:bldP spid="15" grpId="2"/>
      <p:bldP spid="15" grpId="3"/>
      <p:bldP spid="16" grpId="0" animBg="1"/>
      <p:bldP spid="22" grpId="0" animBg="1"/>
      <p:bldP spid="22" grpId="1" animBg="1"/>
      <p:bldP spid="22" grpId="2" animBg="1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819400"/>
            <a:ext cx="5791200" cy="121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6000" dirty="0" smtClean="0"/>
              <a:t>Démonstration</a:t>
            </a:r>
            <a:endParaRPr lang="fr-FR" sz="6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Prototype d’architecture logicielle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5061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80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30387"/>
            <a:ext cx="6858000" cy="55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219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000250"/>
            <a:ext cx="556260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249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2133600"/>
            <a:ext cx="70866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200" dirty="0"/>
              <a:t>Deux types de </a:t>
            </a:r>
            <a:r>
              <a:rPr lang="fr-FR" sz="2200" dirty="0" err="1"/>
              <a:t>Build</a:t>
            </a:r>
            <a:r>
              <a:rPr lang="fr-FR" sz="2200" dirty="0"/>
              <a:t>:</a:t>
            </a:r>
          </a:p>
          <a:p>
            <a:pPr lvl="0"/>
            <a:endParaRPr lang="fr-FR" sz="2200" dirty="0" smtClean="0"/>
          </a:p>
          <a:p>
            <a:pPr lvl="0"/>
            <a:endParaRPr lang="fr-FR" sz="2200" dirty="0"/>
          </a:p>
          <a:p>
            <a:pPr lvl="0"/>
            <a:r>
              <a:rPr lang="fr-FR" sz="2200" dirty="0"/>
              <a:t>Le </a:t>
            </a:r>
            <a:r>
              <a:rPr lang="fr-FR" sz="2200" dirty="0" err="1"/>
              <a:t>Build</a:t>
            </a:r>
            <a:r>
              <a:rPr lang="fr-FR" sz="2200" dirty="0"/>
              <a:t> continu </a:t>
            </a:r>
            <a:r>
              <a:rPr lang="fr-FR" sz="2200" dirty="0">
                <a:latin typeface="Wingdings" pitchFamily="2"/>
              </a:rPr>
              <a:t></a:t>
            </a:r>
            <a:r>
              <a:rPr lang="fr-FR" sz="2200" dirty="0"/>
              <a:t> se déclenche à chaque</a:t>
            </a:r>
          </a:p>
          <a:p>
            <a:pPr lvl="0"/>
            <a:r>
              <a:rPr lang="fr-FR" sz="2200" dirty="0"/>
              <a:t>	</a:t>
            </a:r>
            <a:r>
              <a:rPr lang="fr-FR" sz="2200" dirty="0" smtClean="0"/>
              <a:t>	 </a:t>
            </a:r>
            <a:r>
              <a:rPr lang="fr-FR" sz="2200" dirty="0"/>
              <a:t>« commit » d’un membre du groupe. </a:t>
            </a:r>
          </a:p>
          <a:p>
            <a:pPr lvl="0"/>
            <a:endParaRPr lang="fr-FR" sz="2200" dirty="0"/>
          </a:p>
          <a:p>
            <a:pPr lvl="0"/>
            <a:r>
              <a:rPr lang="fr-FR" sz="2200" dirty="0"/>
              <a:t>Le </a:t>
            </a:r>
            <a:r>
              <a:rPr lang="fr-FR" sz="2200" dirty="0" err="1"/>
              <a:t>Build</a:t>
            </a:r>
            <a:r>
              <a:rPr lang="fr-FR" sz="2200" dirty="0"/>
              <a:t> complet </a:t>
            </a:r>
            <a:r>
              <a:rPr lang="fr-FR" sz="2200" dirty="0">
                <a:latin typeface="Wingdings" pitchFamily="2"/>
              </a:rPr>
              <a:t></a:t>
            </a:r>
            <a:r>
              <a:rPr lang="fr-FR" sz="2200" dirty="0"/>
              <a:t>  est déclenché de façon manuelle </a:t>
            </a:r>
            <a:r>
              <a:rPr lang="fr-FR" sz="2200" dirty="0" smtClean="0"/>
              <a:t>		(</a:t>
            </a:r>
            <a:r>
              <a:rPr lang="fr-FR" sz="2200" dirty="0"/>
              <a:t>au minimum 3 fois par semaine ).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08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3556"/>
            <a:ext cx="8229600" cy="4912607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467544" y="1196752"/>
            <a:ext cx="1612434" cy="66591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Projet</a:t>
            </a:r>
          </a:p>
          <a:p>
            <a:pPr algn="ctr"/>
            <a:r>
              <a:rPr lang="fr-FR" dirty="0" smtClean="0"/>
              <a:t>V.A.L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467544" y="2329171"/>
            <a:ext cx="1591707" cy="60594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Vision Doc    UC model</a:t>
            </a:r>
            <a:endParaRPr lang="fr-FR" dirty="0"/>
          </a:p>
        </p:txBody>
      </p:sp>
      <p:graphicFrame>
        <p:nvGraphicFramePr>
          <p:cNvPr id="26" name="Tableau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683722"/>
              </p:ext>
            </p:extLst>
          </p:nvPr>
        </p:nvGraphicFramePr>
        <p:xfrm>
          <a:off x="457200" y="3404438"/>
          <a:ext cx="1622779" cy="329184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622779"/>
              </a:tblGrid>
              <a:tr h="282870">
                <a:tc>
                  <a:txBody>
                    <a:bodyPr/>
                    <a:lstStyle/>
                    <a:p>
                      <a:r>
                        <a:rPr lang="fr-FR" dirty="0" smtClean="0"/>
                        <a:t>      Backlog</a:t>
                      </a:r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r>
                        <a:rPr lang="fr-FR" dirty="0" smtClean="0"/>
                        <a:t>  Works</a:t>
                      </a:r>
                      <a:r>
                        <a:rPr lang="fr-FR" baseline="0" dirty="0" smtClean="0"/>
                        <a:t> items</a:t>
                      </a:r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r>
                        <a:rPr lang="fr-FR" dirty="0" smtClean="0"/>
                        <a:t>  Contraintes</a:t>
                      </a:r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           T.T</a:t>
                      </a:r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Connecteur droit avec flèche 27"/>
          <p:cNvCxnSpPr>
            <a:stCxn id="17" idx="2"/>
            <a:endCxn id="18" idx="0"/>
          </p:cNvCxnSpPr>
          <p:nvPr/>
        </p:nvCxnSpPr>
        <p:spPr>
          <a:xfrm flipH="1">
            <a:off x="1263398" y="1862667"/>
            <a:ext cx="10363" cy="4665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H="1">
            <a:off x="1242674" y="2891940"/>
            <a:ext cx="10362" cy="5124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2" name="Rectangle à coins arrondis 31"/>
          <p:cNvSpPr/>
          <p:nvPr/>
        </p:nvSpPr>
        <p:spPr>
          <a:xfrm>
            <a:off x="4318000" y="2797702"/>
            <a:ext cx="1629834" cy="311485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948A54"/>
                </a:solidFill>
              </a:rPr>
              <a:t>R1</a:t>
            </a:r>
          </a:p>
          <a:p>
            <a:pPr algn="ctr"/>
            <a:endParaRPr lang="fr-FR" sz="1200" b="1" dirty="0" smtClean="0">
              <a:solidFill>
                <a:srgbClr val="948A54"/>
              </a:solidFill>
            </a:endParaRPr>
          </a:p>
          <a:p>
            <a:pPr algn="ctr"/>
            <a:r>
              <a:rPr lang="fr-FR" sz="120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 Permettre au client d'avoir une vision du produit final.</a:t>
            </a:r>
          </a:p>
          <a:p>
            <a:pPr algn="ctr"/>
            <a:endParaRPr lang="fr-FR" sz="120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-Lever risque majeur </a:t>
            </a:r>
          </a:p>
          <a:p>
            <a:pPr algn="ctr"/>
            <a:endParaRPr lang="fr-FR" sz="120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-Exigence de client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(Environnement de simulation)</a:t>
            </a:r>
            <a:endParaRPr lang="fr-FR" sz="12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endParaRPr lang="fr-FR" sz="12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endParaRPr lang="fr-FR" sz="120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r>
              <a:rPr lang="fr-FR" sz="1400" b="1" dirty="0" smtClean="0">
                <a:solidFill>
                  <a:schemeClr val="accent2">
                    <a:lumMod val="75000"/>
                  </a:schemeClr>
                </a:solidFill>
              </a:rPr>
              <a:t>108 SP</a:t>
            </a:r>
          </a:p>
          <a:p>
            <a:pPr algn="ctr"/>
            <a:endParaRPr lang="fr-FR" sz="1200" dirty="0">
              <a:solidFill>
                <a:srgbClr val="948A54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2921000" y="2797702"/>
            <a:ext cx="1270000" cy="311485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R0</a:t>
            </a:r>
          </a:p>
          <a:p>
            <a:pPr algn="ctr"/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Initialisation</a:t>
            </a: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r>
              <a:rPr lang="fr-FR" sz="1200" dirty="0" smtClean="0"/>
              <a:t>Recueil de besoin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 smtClean="0"/>
              <a:t>Préparation pour</a:t>
            </a:r>
          </a:p>
          <a:p>
            <a:pPr algn="ctr"/>
            <a:r>
              <a:rPr lang="fr-FR" sz="1200" dirty="0" smtClean="0"/>
              <a:t>le projet</a:t>
            </a:r>
          </a:p>
          <a:p>
            <a:pPr algn="ctr"/>
            <a:endParaRPr lang="fr-FR" sz="1200" dirty="0"/>
          </a:p>
          <a:p>
            <a:pPr algn="ctr"/>
            <a:endParaRPr lang="fr-FR" sz="1200" dirty="0" smtClean="0"/>
          </a:p>
          <a:p>
            <a:pPr algn="ctr"/>
            <a:endParaRPr lang="fr-FR" sz="1200" dirty="0"/>
          </a:p>
          <a:p>
            <a:pPr algn="ctr"/>
            <a:endParaRPr lang="fr-FR" sz="1200" dirty="0" smtClean="0"/>
          </a:p>
          <a:p>
            <a:pPr algn="ctr"/>
            <a:endParaRPr lang="fr-FR" sz="1200" dirty="0"/>
          </a:p>
          <a:p>
            <a:pPr algn="ctr"/>
            <a:r>
              <a:rPr lang="fr-FR" sz="1400" b="1" dirty="0" smtClean="0">
                <a:solidFill>
                  <a:schemeClr val="accent2">
                    <a:lumMod val="75000"/>
                  </a:schemeClr>
                </a:solidFill>
              </a:rPr>
              <a:t>61 SP</a:t>
            </a:r>
          </a:p>
          <a:p>
            <a:pPr algn="ctr"/>
            <a:endParaRPr lang="fr-FR" sz="1200" dirty="0" smtClean="0"/>
          </a:p>
        </p:txBody>
      </p:sp>
      <p:sp>
        <p:nvSpPr>
          <p:cNvPr id="34" name="Rectangle à coins arrondis 33"/>
          <p:cNvSpPr/>
          <p:nvPr/>
        </p:nvSpPr>
        <p:spPr>
          <a:xfrm>
            <a:off x="6152444" y="2797703"/>
            <a:ext cx="1467557" cy="31148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R2</a:t>
            </a:r>
          </a:p>
          <a:p>
            <a:pPr algn="ctr"/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-Fonctionnalités de traitement automatique</a:t>
            </a: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-Diminution de risque(Réalisation de l’algorithme de réplication)</a:t>
            </a: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r>
              <a:rPr lang="fr-FR" sz="1200" b="1" dirty="0" smtClean="0">
                <a:solidFill>
                  <a:schemeClr val="accent2">
                    <a:lumMod val="75000"/>
                  </a:schemeClr>
                </a:solidFill>
              </a:rPr>
              <a:t>106 SP</a:t>
            </a:r>
          </a:p>
          <a:p>
            <a:pPr algn="ctr"/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7817554" y="2797703"/>
            <a:ext cx="1213557" cy="31148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R3</a:t>
            </a:r>
          </a:p>
          <a:p>
            <a:pPr algn="ctr"/>
            <a:endParaRPr lang="fr-FR" sz="1200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-Eliminer le dernier risque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(Equilibrage de charge)</a:t>
            </a:r>
            <a:endParaRPr lang="fr-FR" sz="1200" dirty="0">
              <a:solidFill>
                <a:srgbClr val="000000"/>
              </a:solidFill>
            </a:endParaRPr>
          </a:p>
          <a:p>
            <a:pPr algn="ctr"/>
            <a:endParaRPr lang="fr-FR" sz="1200" dirty="0" smtClean="0">
              <a:solidFill>
                <a:srgbClr val="000000"/>
              </a:solidFill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-Rendre le projet exploitable dans son vrai contexte pour le client</a:t>
            </a:r>
          </a:p>
          <a:p>
            <a:pPr algn="ctr"/>
            <a:endParaRPr lang="fr-FR" sz="1200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b="1" dirty="0" smtClean="0">
                <a:solidFill>
                  <a:schemeClr val="accent2">
                    <a:lumMod val="75000"/>
                  </a:schemeClr>
                </a:solidFill>
              </a:rPr>
              <a:t>119 SP</a:t>
            </a:r>
          </a:p>
          <a:p>
            <a:pPr algn="ctr"/>
            <a:endParaRPr lang="fr-F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" name="Flèche vers la droite 35"/>
          <p:cNvSpPr/>
          <p:nvPr/>
        </p:nvSpPr>
        <p:spPr>
          <a:xfrm>
            <a:off x="2257778" y="3404438"/>
            <a:ext cx="550333" cy="30678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lèche vers la droite 37"/>
          <p:cNvSpPr/>
          <p:nvPr/>
        </p:nvSpPr>
        <p:spPr>
          <a:xfrm>
            <a:off x="2808111" y="2315060"/>
            <a:ext cx="6124222" cy="31128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2892778" y="1196753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15/10/2012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07/12/2012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54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41" name="Connecteur droit 40"/>
          <p:cNvCxnSpPr>
            <a:stCxn id="39" idx="2"/>
          </p:cNvCxnSpPr>
          <p:nvPr/>
        </p:nvCxnSpPr>
        <p:spPr>
          <a:xfrm>
            <a:off x="3527778" y="2095919"/>
            <a:ext cx="0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569178" y="1196752"/>
            <a:ext cx="1270000" cy="8991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08/12/2012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01/02/2013</a:t>
            </a:r>
            <a:r>
              <a:rPr lang="fr-FR" sz="1200" dirty="0" smtClean="0">
                <a:solidFill>
                  <a:srgbClr val="000000"/>
                </a:solidFill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56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152444" y="1196753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02/02/2013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31/03/2013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58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620001" y="1196753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01/04/2013</a:t>
            </a:r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25/05/2013</a:t>
            </a:r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55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59" name="Connecteur droit 58"/>
          <p:cNvCxnSpPr>
            <a:stCxn id="55" idx="2"/>
          </p:cNvCxnSpPr>
          <p:nvPr/>
        </p:nvCxnSpPr>
        <p:spPr>
          <a:xfrm>
            <a:off x="5204178" y="2095919"/>
            <a:ext cx="2822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>
            <a:stCxn id="56" idx="2"/>
          </p:cNvCxnSpPr>
          <p:nvPr/>
        </p:nvCxnSpPr>
        <p:spPr>
          <a:xfrm>
            <a:off x="6787444" y="2095919"/>
            <a:ext cx="0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>
            <a:stCxn id="57" idx="2"/>
          </p:cNvCxnSpPr>
          <p:nvPr/>
        </p:nvCxnSpPr>
        <p:spPr>
          <a:xfrm>
            <a:off x="8255001" y="2095919"/>
            <a:ext cx="0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5" name="Image 64" descr="imag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779" y="5559778"/>
            <a:ext cx="599364" cy="1027700"/>
          </a:xfrm>
          <a:prstGeom prst="rect">
            <a:avLst/>
          </a:prstGeom>
        </p:spPr>
      </p:pic>
      <p:cxnSp>
        <p:nvCxnSpPr>
          <p:cNvPr id="72" name="Connecteur droit 71"/>
          <p:cNvCxnSpPr/>
          <p:nvPr/>
        </p:nvCxnSpPr>
        <p:spPr>
          <a:xfrm flipV="1">
            <a:off x="2441222" y="3908778"/>
            <a:ext cx="14111" cy="165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/>
          <p:nvPr/>
        </p:nvCxnSpPr>
        <p:spPr>
          <a:xfrm flipH="1">
            <a:off x="2059251" y="3908778"/>
            <a:ext cx="3960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2892778" y="6218146"/>
            <a:ext cx="157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Product owner</a:t>
            </a:r>
            <a:endParaRPr lang="fr-FR" dirty="0"/>
          </a:p>
        </p:txBody>
      </p:sp>
      <p:sp>
        <p:nvSpPr>
          <p:cNvPr id="77" name="ZoneTexte 76"/>
          <p:cNvSpPr txBox="1"/>
          <p:nvPr/>
        </p:nvSpPr>
        <p:spPr>
          <a:xfrm rot="5400000">
            <a:off x="1897333" y="4649000"/>
            <a:ext cx="145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Priorisation</a:t>
            </a:r>
            <a:endParaRPr lang="fr-FR" dirty="0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533400" y="3810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RoadMap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46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Prochaine étape</a:t>
            </a:r>
            <a:endParaRPr lang="fr-FR" dirty="0"/>
          </a:p>
        </p:txBody>
      </p:sp>
      <p:pic>
        <p:nvPicPr>
          <p:cNvPr id="4" name="Espace réservé du contenu 3" descr="interroga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1134532" y="1622777"/>
            <a:ext cx="6902101" cy="3795890"/>
          </a:xfrm>
        </p:spPr>
      </p:pic>
    </p:spTree>
    <p:extLst>
      <p:ext uri="{BB962C8B-B14F-4D97-AF65-F5344CB8AC3E}">
        <p14:creationId xmlns:p14="http://schemas.microsoft.com/office/powerpoint/2010/main" val="221222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Prochaine étape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051756"/>
            <a:ext cx="8229600" cy="4525963"/>
          </a:xfrm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fr-FR" dirty="0" smtClean="0"/>
              <a:t>Réunion après le comité de pilotage</a:t>
            </a:r>
          </a:p>
          <a:p>
            <a:pPr marL="457200" indent="-457200">
              <a:buFont typeface="+mj-lt"/>
              <a:buAutoNum type="arabicParenR"/>
            </a:pPr>
            <a:r>
              <a:rPr lang="fr-FR" dirty="0" smtClean="0"/>
              <a:t>Evaluation (remarques lors de comité)</a:t>
            </a:r>
          </a:p>
          <a:p>
            <a:pPr marL="457200" indent="-457200">
              <a:buFont typeface="+mj-lt"/>
              <a:buAutoNum type="arabicParenR"/>
            </a:pPr>
            <a:r>
              <a:rPr lang="fr-FR" dirty="0" smtClean="0"/>
              <a:t>Décomposition des fonctionnalités en US</a:t>
            </a:r>
          </a:p>
          <a:p>
            <a:pPr marL="457200" indent="-457200">
              <a:buFont typeface="+mj-lt"/>
              <a:buAutoNum type="arabicParenR"/>
            </a:pPr>
            <a:r>
              <a:rPr lang="fr-FR" dirty="0" smtClean="0"/>
              <a:t>Estimer la charge des US</a:t>
            </a:r>
          </a:p>
          <a:p>
            <a:pPr marL="457200" indent="-457200">
              <a:buFont typeface="+mj-lt"/>
              <a:buAutoNum type="arabicParenR"/>
            </a:pPr>
            <a:r>
              <a:rPr lang="fr-FR" dirty="0" smtClean="0"/>
              <a:t>Affecter les US aux itérations et aux membres de l’équipe (R1 contient 4 itération)</a:t>
            </a:r>
          </a:p>
        </p:txBody>
      </p:sp>
    </p:spTree>
    <p:extLst>
      <p:ext uri="{BB962C8B-B14F-4D97-AF65-F5344CB8AC3E}">
        <p14:creationId xmlns:p14="http://schemas.microsoft.com/office/powerpoint/2010/main" val="165982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Recueil du besoin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67544" y="2209056"/>
            <a:ext cx="8229600" cy="2972544"/>
          </a:xfrm>
        </p:spPr>
        <p:txBody>
          <a:bodyPr/>
          <a:lstStyle/>
          <a:p>
            <a:r>
              <a:rPr lang="fr-FR" b="1" dirty="0" smtClean="0"/>
              <a:t>Equivalent </a:t>
            </a:r>
            <a:r>
              <a:rPr lang="fr-FR" b="1" dirty="0"/>
              <a:t>du cahier de charges</a:t>
            </a:r>
            <a:r>
              <a:rPr lang="fr-FR" dirty="0"/>
              <a:t> dans les méthodes </a:t>
            </a:r>
            <a:r>
              <a:rPr lang="fr-FR" dirty="0" smtClean="0"/>
              <a:t>traditionnelles</a:t>
            </a:r>
          </a:p>
          <a:p>
            <a:r>
              <a:rPr lang="fr-FR" dirty="0" smtClean="0"/>
              <a:t>Permet au client et à l’équipe réalisant le produit de partager cette vision.</a:t>
            </a:r>
            <a:endParaRPr lang="fr-FR" dirty="0"/>
          </a:p>
          <a:p>
            <a:r>
              <a:rPr lang="fr-FR" dirty="0"/>
              <a:t>Il procure une </a:t>
            </a:r>
            <a:r>
              <a:rPr lang="fr-FR" b="1" dirty="0"/>
              <a:t>vision d’ensemble du système à développer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749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432</TotalTime>
  <Words>730</Words>
  <Application>Microsoft Office PowerPoint</Application>
  <PresentationFormat>Affichage à l'écran (4:3)</PresentationFormat>
  <Paragraphs>196</Paragraphs>
  <Slides>23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Clarity</vt:lpstr>
      <vt:lpstr>Comité de pilotage N°1</vt:lpstr>
      <vt:lpstr>Plan</vt:lpstr>
      <vt:lpstr>Présentation du projet</vt:lpstr>
      <vt:lpstr>Présentation du projet</vt:lpstr>
      <vt:lpstr>Présentation du projet</vt:lpstr>
      <vt:lpstr>Présentation PowerPoint</vt:lpstr>
      <vt:lpstr>Prochaine étape</vt:lpstr>
      <vt:lpstr>Prochaine étape</vt:lpstr>
      <vt:lpstr>Recueil du besoin</vt:lpstr>
      <vt:lpstr>Recueil du besoin</vt:lpstr>
      <vt:lpstr>Use Case Model</vt:lpstr>
      <vt:lpstr>Analyse de risques</vt:lpstr>
      <vt:lpstr>Analyse de risques</vt:lpstr>
      <vt:lpstr>Benchmarking</vt:lpstr>
      <vt:lpstr>Diagramme de composants</vt:lpstr>
      <vt:lpstr>Diagramme de déploiement</vt:lpstr>
      <vt:lpstr>Plateforme d’intégration</vt:lpstr>
      <vt:lpstr>Plateforme d’intégration</vt:lpstr>
      <vt:lpstr>Plateforme d’intégration</vt:lpstr>
      <vt:lpstr>Plateforme d’intégration</vt:lpstr>
      <vt:lpstr>Prototype d’architecture logicielle</vt:lpstr>
      <vt:lpstr>Prototype d’architecture logicielle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Comité de pilotage N°1</dc:title>
  <dc:creator>Nidal</dc:creator>
  <cp:lastModifiedBy>Lola</cp:lastModifiedBy>
  <cp:revision>43</cp:revision>
  <dcterms:created xsi:type="dcterms:W3CDTF">2006-08-16T00:00:00Z</dcterms:created>
  <dcterms:modified xsi:type="dcterms:W3CDTF">2012-12-04T18:26:08Z</dcterms:modified>
</cp:coreProperties>
</file>