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6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71" r:id="rId13"/>
    <p:sldId id="272" r:id="rId14"/>
    <p:sldId id="273" r:id="rId15"/>
    <p:sldId id="268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94660"/>
  </p:normalViewPr>
  <p:slideViewPr>
    <p:cSldViewPr>
      <p:cViewPr>
        <p:scale>
          <a:sx n="78" d="100"/>
          <a:sy n="78" d="100"/>
        </p:scale>
        <p:origin x="-1722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2E93B-D392-4F99-AB28-CA2A505B8F9B}" type="datetimeFigureOut">
              <a:rPr lang="fr-FR" smtClean="0"/>
              <a:pPr/>
              <a:t>30/01/2013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5DD6F-EC3B-42DD-AAB9-F901FF6C6EA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288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5DD6F-EC3B-42DD-AAB9-F901FF6C6EA8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5DD6F-EC3B-42DD-AAB9-F901FF6C6EA8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30/01/2013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30/01/2013</a:t>
            </a:fld>
            <a:endParaRPr lang="fr-B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30/01/2013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30/01/2013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BE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30/01/2013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30/01/2013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30/01/2013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30/01/2013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30/01/2013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BE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Véhicule Automatique Léger</a:t>
            </a:r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Comité de pilotage N°2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278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Déploiement Projet</a:t>
            </a:r>
            <a:endParaRPr lang="fr-F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052736"/>
            <a:ext cx="8784976" cy="5599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déploiement R1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420888"/>
            <a:ext cx="8690598" cy="273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sz="2000" dirty="0">
                <a:latin typeface="Calibri" pitchFamily="34" charset="0"/>
              </a:rPr>
              <a:t>Interpréter </a:t>
            </a:r>
            <a:r>
              <a:rPr lang="fr-FR" sz="2000" dirty="0" smtClean="0">
                <a:latin typeface="Calibri" pitchFamily="34" charset="0"/>
              </a:rPr>
              <a:t>un message reçu </a:t>
            </a:r>
            <a:r>
              <a:rPr lang="fr-FR" sz="2000" dirty="0">
                <a:latin typeface="Calibri" pitchFamily="34" charset="0"/>
              </a:rPr>
              <a:t>depuis </a:t>
            </a:r>
            <a:r>
              <a:rPr lang="fr-FR" sz="2000" dirty="0" smtClean="0">
                <a:latin typeface="Calibri" pitchFamily="34" charset="0"/>
              </a:rPr>
              <a:t>un composant embarqué </a:t>
            </a:r>
            <a:r>
              <a:rPr lang="fr-FR" sz="2000" dirty="0">
                <a:latin typeface="Calibri" pitchFamily="34" charset="0"/>
              </a:rPr>
              <a:t>(</a:t>
            </a:r>
            <a:r>
              <a:rPr lang="fr-FR" sz="2000" dirty="0" err="1">
                <a:latin typeface="Calibri" pitchFamily="34" charset="0"/>
              </a:rPr>
              <a:t>parser</a:t>
            </a:r>
            <a:r>
              <a:rPr lang="fr-FR" sz="2000" dirty="0" smtClean="0">
                <a:latin typeface="Calibri" pitchFamily="34" charset="0"/>
              </a:rPr>
              <a:t>)</a:t>
            </a:r>
          </a:p>
          <a:p>
            <a:pPr marL="0" indent="0">
              <a:buNone/>
            </a:pPr>
            <a:endParaRPr lang="fr-FR" sz="2000" dirty="0">
              <a:latin typeface="Calibri" pitchFamily="34" charset="0"/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89614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Diagrammes de séquences: Collecter </a:t>
            </a:r>
            <a:r>
              <a:rPr lang="fr-FR" dirty="0"/>
              <a:t>les informations </a:t>
            </a:r>
            <a:r>
              <a:rPr lang="fr-FR" dirty="0" smtClean="0"/>
              <a:t>terrain</a:t>
            </a:r>
            <a:endParaRPr lang="fr-FR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81632" y="1988840"/>
            <a:ext cx="8122816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1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12776"/>
            <a:ext cx="8503920" cy="4686272"/>
          </a:xfrm>
        </p:spPr>
        <p:txBody>
          <a:bodyPr>
            <a:normAutofit/>
          </a:bodyPr>
          <a:lstStyle/>
          <a:p>
            <a:r>
              <a:rPr lang="fr-FR" sz="2000" dirty="0" smtClean="0">
                <a:latin typeface="Calibri" pitchFamily="34" charset="0"/>
              </a:rPr>
              <a:t>Affecter les messages critiques à un buffer</a:t>
            </a:r>
          </a:p>
          <a:p>
            <a:pPr marL="0" indent="0">
              <a:buNone/>
            </a:pPr>
            <a:endParaRPr lang="fr-FR" sz="2000" dirty="0">
              <a:latin typeface="Calibri" pitchFamily="34" charset="0"/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68012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Diagrammes de séquences: Prioriser message</a:t>
            </a:r>
            <a:endParaRPr lang="fr-FR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7704856" cy="487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592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12776"/>
            <a:ext cx="8503920" cy="4686272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Calibri" pitchFamily="34" charset="0"/>
              </a:rPr>
              <a:t>Affecter les messages critiques aux buffers par ordre</a:t>
            </a: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68012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Diagrammes de séquences: Prioriser message</a:t>
            </a:r>
            <a:endParaRPr lang="fr-FR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7992888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229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534400" cy="758952"/>
          </a:xfrm>
        </p:spPr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204864"/>
            <a:ext cx="6054427" cy="3147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fr-FR" dirty="0" smtClean="0"/>
          </a:p>
          <a:p>
            <a:r>
              <a:rPr lang="fr-FR" dirty="0" smtClean="0"/>
              <a:t>1- </a:t>
            </a:r>
            <a:r>
              <a:rPr lang="fr-FR" dirty="0" err="1" smtClean="0"/>
              <a:t>RoadMap</a:t>
            </a:r>
            <a:endParaRPr lang="fr-FR" dirty="0" smtClean="0"/>
          </a:p>
          <a:p>
            <a:r>
              <a:rPr lang="fr-FR" dirty="0" smtClean="0"/>
              <a:t>2- Etat d’avancement</a:t>
            </a:r>
          </a:p>
          <a:p>
            <a:r>
              <a:rPr lang="fr-FR" dirty="0" smtClean="0"/>
              <a:t>3-  Analyse des risques</a:t>
            </a:r>
          </a:p>
          <a:p>
            <a:r>
              <a:rPr lang="fr-FR" dirty="0" smtClean="0"/>
              <a:t>4-  diagramme de composant et </a:t>
            </a:r>
            <a:r>
              <a:rPr lang="fr-FR" dirty="0" err="1" smtClean="0"/>
              <a:t>dépeloiment</a:t>
            </a:r>
            <a:r>
              <a:rPr lang="fr-FR" dirty="0" smtClean="0"/>
              <a:t> </a:t>
            </a:r>
          </a:p>
          <a:p>
            <a:r>
              <a:rPr lang="fr-FR" dirty="0" smtClean="0"/>
              <a:t> 5- Architecture technique de la R1</a:t>
            </a:r>
          </a:p>
          <a:p>
            <a:r>
              <a:rPr lang="fr-FR" dirty="0" smtClean="0"/>
              <a:t> 6- Intégration  continue (JENKINS)</a:t>
            </a:r>
          </a:p>
          <a:p>
            <a:r>
              <a:rPr lang="fr-FR" dirty="0" smtClean="0"/>
              <a:t> 7- Sonar</a:t>
            </a:r>
          </a:p>
          <a:p>
            <a:r>
              <a:rPr lang="fr-FR" dirty="0" smtClean="0"/>
              <a:t> 8- Démo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Road-</a:t>
            </a:r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2843808" y="3140968"/>
            <a:ext cx="1872208" cy="311485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R1</a:t>
            </a:r>
          </a:p>
          <a:p>
            <a:pPr algn="ctr"/>
            <a:r>
              <a:rPr lang="fr-FR" sz="1200" dirty="0" smtClean="0"/>
              <a:t>Collecter informations</a:t>
            </a:r>
          </a:p>
          <a:p>
            <a:pPr algn="ctr"/>
            <a:endParaRPr lang="fr-FR" sz="1200" dirty="0" smtClean="0"/>
          </a:p>
          <a:p>
            <a:pPr algn="ctr"/>
            <a:r>
              <a:rPr lang="fr-FR" sz="1200" dirty="0" smtClean="0"/>
              <a:t>Prioriser messages</a:t>
            </a:r>
          </a:p>
          <a:p>
            <a:pPr algn="ctr"/>
            <a:endParaRPr lang="fr-FR" sz="1200" dirty="0" smtClean="0"/>
          </a:p>
          <a:p>
            <a:pPr algn="ctr"/>
            <a:r>
              <a:rPr lang="fr-FR" sz="1200" dirty="0" smtClean="0"/>
              <a:t>- Création du protocole de communication</a:t>
            </a:r>
          </a:p>
          <a:p>
            <a:pPr algn="ctr"/>
            <a:r>
              <a:rPr lang="fr-FR" sz="1200" dirty="0" smtClean="0"/>
              <a:t>- Création des référentiels </a:t>
            </a:r>
          </a:p>
          <a:p>
            <a:pPr algn="ctr"/>
            <a:r>
              <a:rPr lang="fr-FR" sz="1200" dirty="0" smtClean="0"/>
              <a:t>- </a:t>
            </a:r>
            <a:r>
              <a:rPr lang="fr-FR" sz="1200" dirty="0" err="1" smtClean="0"/>
              <a:t>FrameWork</a:t>
            </a:r>
            <a:r>
              <a:rPr lang="fr-FR" sz="1200" dirty="0" smtClean="0"/>
              <a:t> de simulation</a:t>
            </a:r>
          </a:p>
          <a:p>
            <a:pPr algn="ctr"/>
            <a:endParaRPr lang="fr-FR" sz="12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fr-FR" sz="1400" b="1" dirty="0" smtClean="0">
                <a:solidFill>
                  <a:schemeClr val="accent2">
                    <a:lumMod val="75000"/>
                  </a:schemeClr>
                </a:solidFill>
              </a:rPr>
              <a:t>106 SP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1503878" y="3157741"/>
            <a:ext cx="1270000" cy="311485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R0</a:t>
            </a:r>
          </a:p>
          <a:p>
            <a:pPr algn="ctr"/>
            <a:endParaRPr lang="fr-FR" sz="1200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Initialisation</a:t>
            </a:r>
          </a:p>
          <a:p>
            <a:pPr algn="ctr"/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r>
              <a:rPr lang="fr-FR" sz="1200" dirty="0" smtClean="0"/>
              <a:t>Recueil de besoin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 smtClean="0"/>
              <a:t>Préparation pour</a:t>
            </a:r>
          </a:p>
          <a:p>
            <a:pPr algn="ctr"/>
            <a:r>
              <a:rPr lang="fr-FR" sz="1200" dirty="0" smtClean="0"/>
              <a:t>le projet</a:t>
            </a:r>
          </a:p>
          <a:p>
            <a:pPr algn="ctr"/>
            <a:endParaRPr lang="fr-FR" sz="1200" dirty="0"/>
          </a:p>
          <a:p>
            <a:pPr algn="ctr"/>
            <a:endParaRPr lang="fr-FR" sz="1200" dirty="0" smtClean="0"/>
          </a:p>
          <a:p>
            <a:pPr algn="ctr"/>
            <a:endParaRPr lang="fr-FR" sz="1200" dirty="0"/>
          </a:p>
          <a:p>
            <a:pPr algn="ctr"/>
            <a:endParaRPr lang="fr-FR" sz="1200" dirty="0" smtClean="0"/>
          </a:p>
          <a:p>
            <a:pPr algn="ctr"/>
            <a:endParaRPr lang="fr-FR" sz="1200" dirty="0"/>
          </a:p>
          <a:p>
            <a:pPr algn="ctr"/>
            <a:r>
              <a:rPr lang="fr-FR" sz="1400" b="1" dirty="0" smtClean="0">
                <a:solidFill>
                  <a:schemeClr val="accent2">
                    <a:lumMod val="75000"/>
                  </a:schemeClr>
                </a:solidFill>
              </a:rPr>
              <a:t>61 SP</a:t>
            </a:r>
          </a:p>
          <a:p>
            <a:pPr algn="ctr"/>
            <a:endParaRPr lang="fr-FR" sz="1200" dirty="0" smtClean="0"/>
          </a:p>
        </p:txBody>
      </p:sp>
      <p:sp>
        <p:nvSpPr>
          <p:cNvPr id="6" name="Rectangle à coins arrondis 5"/>
          <p:cNvSpPr/>
          <p:nvPr/>
        </p:nvSpPr>
        <p:spPr>
          <a:xfrm>
            <a:off x="4735322" y="3157742"/>
            <a:ext cx="1467557" cy="31148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R2</a:t>
            </a:r>
          </a:p>
          <a:p>
            <a:pPr algn="ctr"/>
            <a:endParaRPr lang="fr-FR" sz="1200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-Fonctionnalités de traitement automatique</a:t>
            </a: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-Diminution de risque(Réalisation de l’algorithme de réplication)</a:t>
            </a:r>
          </a:p>
          <a:p>
            <a:pPr algn="ctr"/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r>
              <a:rPr lang="fr-FR" sz="1200" b="1" dirty="0" smtClean="0">
                <a:solidFill>
                  <a:schemeClr val="accent2">
                    <a:lumMod val="75000"/>
                  </a:schemeClr>
                </a:solidFill>
              </a:rPr>
              <a:t>106 SP</a:t>
            </a:r>
          </a:p>
          <a:p>
            <a:pPr algn="ctr"/>
            <a:endParaRPr lang="fr-FR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6400432" y="3157742"/>
            <a:ext cx="1213557" cy="31148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R3</a:t>
            </a:r>
          </a:p>
          <a:p>
            <a:pPr algn="ctr"/>
            <a:endParaRPr lang="fr-FR" sz="1200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-Eliminer le dernier risque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(Equilibrage de charge)</a:t>
            </a:r>
            <a:endParaRPr lang="fr-FR" sz="1200" dirty="0">
              <a:solidFill>
                <a:srgbClr val="000000"/>
              </a:solidFill>
            </a:endParaRPr>
          </a:p>
          <a:p>
            <a:pPr algn="ctr"/>
            <a:endParaRPr lang="fr-FR" sz="1200" dirty="0" smtClean="0">
              <a:solidFill>
                <a:srgbClr val="000000"/>
              </a:solidFill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-Rendre le projet exploitable dans son vrai contexte pour le client</a:t>
            </a:r>
          </a:p>
          <a:p>
            <a:pPr algn="ctr"/>
            <a:endParaRPr lang="fr-FR" sz="1200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1200" b="1" dirty="0" smtClean="0">
                <a:solidFill>
                  <a:schemeClr val="accent2">
                    <a:lumMod val="75000"/>
                  </a:schemeClr>
                </a:solidFill>
              </a:rPr>
              <a:t>119 SP</a:t>
            </a:r>
          </a:p>
          <a:p>
            <a:pPr algn="ctr"/>
            <a:endParaRPr lang="fr-FR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Flèche vers la droite 37"/>
          <p:cNvSpPr/>
          <p:nvPr/>
        </p:nvSpPr>
        <p:spPr>
          <a:xfrm>
            <a:off x="1390989" y="2675099"/>
            <a:ext cx="6124222" cy="31128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475656" y="1556792"/>
            <a:ext cx="1270000" cy="8991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Déb: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15/10/2012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Fin :</a:t>
            </a:r>
            <a:r>
              <a:rPr lang="fr-FR" sz="12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07/12/2012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54 jours</a:t>
            </a:r>
            <a:endParaRPr lang="fr-FR" sz="1200" b="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10" name="Connecteur droit 9"/>
          <p:cNvCxnSpPr>
            <a:stCxn id="9" idx="2"/>
          </p:cNvCxnSpPr>
          <p:nvPr/>
        </p:nvCxnSpPr>
        <p:spPr>
          <a:xfrm>
            <a:off x="2110656" y="2455958"/>
            <a:ext cx="0" cy="270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152056" y="1556792"/>
            <a:ext cx="1270000" cy="8991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Déb: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08/12/2012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Fin :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01/02/2013</a:t>
            </a:r>
            <a:r>
              <a:rPr lang="fr-FR" sz="1200" dirty="0" smtClean="0">
                <a:solidFill>
                  <a:srgbClr val="000000"/>
                </a:solidFill>
              </a:rPr>
              <a:t> </a:t>
            </a:r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56 jours</a:t>
            </a:r>
            <a:endParaRPr lang="fr-FR" sz="1200" b="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35322" y="1556792"/>
            <a:ext cx="1270000" cy="8991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Déb: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02/02/2013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Fin :</a:t>
            </a:r>
            <a:r>
              <a:rPr lang="fr-FR" sz="12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31/03/2013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58 jours</a:t>
            </a:r>
            <a:endParaRPr lang="fr-FR" sz="1200" b="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02879" y="1556792"/>
            <a:ext cx="1270000" cy="8991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Déb: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01/04/2013</a:t>
            </a:r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Fin :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25/05/2013</a:t>
            </a:r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55 jours</a:t>
            </a:r>
            <a:endParaRPr lang="fr-FR" sz="1200" b="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14" name="Connecteur droit 13"/>
          <p:cNvCxnSpPr>
            <a:stCxn id="11" idx="2"/>
          </p:cNvCxnSpPr>
          <p:nvPr/>
        </p:nvCxnSpPr>
        <p:spPr>
          <a:xfrm>
            <a:off x="3787056" y="2455958"/>
            <a:ext cx="2822" cy="270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12" idx="2"/>
          </p:cNvCxnSpPr>
          <p:nvPr/>
        </p:nvCxnSpPr>
        <p:spPr>
          <a:xfrm>
            <a:off x="5370322" y="2455958"/>
            <a:ext cx="0" cy="270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13" idx="2"/>
          </p:cNvCxnSpPr>
          <p:nvPr/>
        </p:nvCxnSpPr>
        <p:spPr>
          <a:xfrm>
            <a:off x="6837879" y="2455958"/>
            <a:ext cx="0" cy="270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39208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Etat d’avancement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48680"/>
            <a:ext cx="8784976" cy="56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d’avancement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72816"/>
            <a:ext cx="7560840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 risque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395536" y="1700808"/>
          <a:ext cx="8352929" cy="4080117"/>
        </p:xfrm>
        <a:graphic>
          <a:graphicData uri="http://schemas.openxmlformats.org/drawingml/2006/table">
            <a:tbl>
              <a:tblPr/>
              <a:tblGrid>
                <a:gridCol w="3412038"/>
                <a:gridCol w="1113365"/>
                <a:gridCol w="900225"/>
                <a:gridCol w="782413"/>
                <a:gridCol w="1120558"/>
                <a:gridCol w="1024330"/>
              </a:tblGrid>
              <a:tr h="369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 err="1">
                          <a:latin typeface="Calibri"/>
                          <a:ea typeface="Calibri"/>
                          <a:cs typeface="Arial"/>
                        </a:rPr>
                        <a:t>Risque</a:t>
                      </a:r>
                      <a:endParaRPr lang="fr-FR" sz="11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Probabilité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Degré d’impact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Gravité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Classement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Arial"/>
                        </a:rPr>
                        <a:t>Anciennes gravités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1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Arial"/>
                        </a:rPr>
                        <a:t>Perte de données dans le cas où le composant RTDS contenant les données tombe en panne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3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12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Arial"/>
                        </a:rPr>
                        <a:t>12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89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Arial"/>
                        </a:rPr>
                        <a:t>-Risque de réponses tardives aux messages du composant embarqué qui doivent respecter la contrainte du temps réel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10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Arial"/>
                        </a:rPr>
                        <a:t>16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36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100" dirty="0">
                          <a:latin typeface="Calibri"/>
                          <a:ea typeface="Calibri"/>
                          <a:cs typeface="Arial"/>
                        </a:rPr>
                        <a:t>Risque de surcharge d’un composant RTDG qui ne pourra traiter les requêtes qui lui ont été envoyées que ce soit de la part du RTDRS ou du composant embarqué.</a:t>
                      </a:r>
                      <a:endParaRPr lang="fr-FR" sz="11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8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3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Arial"/>
                        </a:rPr>
                        <a:t>8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36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Arial"/>
                        </a:rPr>
                        <a:t>-Risque que le composant RTDG ne reçoive pas les informations, représentant les contre-mesures du composant RTDRS ou le RTDRS à partir du RTDG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Arial"/>
                        </a:rPr>
                        <a:t>8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1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100" dirty="0">
                          <a:latin typeface="Calibri"/>
                          <a:ea typeface="Calibri"/>
                          <a:cs typeface="Arial"/>
                        </a:rPr>
                        <a:t>Risque que l’environnement de simulation ne s’exécute pas sur n’importe quel réseau</a:t>
                      </a:r>
                      <a:endParaRPr lang="fr-FR" sz="11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3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3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5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Arial"/>
                        </a:rPr>
                        <a:t>9</a:t>
                      </a:r>
                      <a:endParaRPr lang="fr-FR" sz="11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des risques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fr-FR" dirty="0" smtClean="0"/>
          </a:p>
          <a:p>
            <a:r>
              <a:rPr lang="fr-FR" dirty="0" smtClean="0"/>
              <a:t>Total des anciennes gravités : 53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Total des nouvelles gravités  : 36</a:t>
            </a:r>
          </a:p>
          <a:p>
            <a:endParaRPr lang="fr-FR" dirty="0" smtClean="0"/>
          </a:p>
          <a:p>
            <a:pPr>
              <a:buNone/>
            </a:pPr>
            <a:r>
              <a:rPr lang="fr-FR" dirty="0" smtClean="0"/>
              <a:t>                                                  </a:t>
            </a:r>
          </a:p>
          <a:p>
            <a:pPr>
              <a:buNone/>
            </a:pPr>
            <a:r>
              <a:rPr lang="fr-FR" dirty="0" smtClean="0"/>
              <a:t>				</a:t>
            </a:r>
          </a:p>
          <a:p>
            <a:pPr>
              <a:buNone/>
            </a:pPr>
            <a:r>
              <a:rPr lang="fr-FR" dirty="0" smtClean="0"/>
              <a:t>					Baisse de la gravité totale</a:t>
            </a:r>
            <a:endParaRPr lang="fr-FR" dirty="0"/>
          </a:p>
        </p:txBody>
      </p:sp>
      <p:sp>
        <p:nvSpPr>
          <p:cNvPr id="4" name="Flèche vers le bas 3"/>
          <p:cNvSpPr/>
          <p:nvPr/>
        </p:nvSpPr>
        <p:spPr>
          <a:xfrm>
            <a:off x="6156176" y="2204864"/>
            <a:ext cx="360040" cy="25922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composant Projet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052736"/>
            <a:ext cx="864096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composant R1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00808"/>
            <a:ext cx="8697381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552</TotalTime>
  <Words>372</Words>
  <Application>Microsoft Office PowerPoint</Application>
  <PresentationFormat>On-screen Show (4:3)</PresentationFormat>
  <Paragraphs>129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Civil</vt:lpstr>
      <vt:lpstr>Comité de pilotage N°2</vt:lpstr>
      <vt:lpstr>Plan</vt:lpstr>
      <vt:lpstr>Road-Map</vt:lpstr>
      <vt:lpstr>Etat d’avancement</vt:lpstr>
      <vt:lpstr>Etat d’avancement</vt:lpstr>
      <vt:lpstr>Analyse de risque</vt:lpstr>
      <vt:lpstr>Analyse des risques</vt:lpstr>
      <vt:lpstr>Diagramme de composant Projet</vt:lpstr>
      <vt:lpstr>Diagramme de composant R1</vt:lpstr>
      <vt:lpstr>Diagramme de Déploiement Projet</vt:lpstr>
      <vt:lpstr>Diagramme de déploiement R1</vt:lpstr>
      <vt:lpstr>Diagrammes de séquences: Collecter les informations terrain</vt:lpstr>
      <vt:lpstr>Diagrammes de séquences: Prioriser message</vt:lpstr>
      <vt:lpstr>Diagrammes de séquences: Prioriser message</vt:lpstr>
      <vt:lpstr>Démonstration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Comité de pilotage N°2</dc:title>
  <dc:creator>Hamza</dc:creator>
  <cp:lastModifiedBy>Nidal</cp:lastModifiedBy>
  <cp:revision>18</cp:revision>
  <dcterms:created xsi:type="dcterms:W3CDTF">2013-01-29T13:35:50Z</dcterms:created>
  <dcterms:modified xsi:type="dcterms:W3CDTF">2013-01-30T03:26:48Z</dcterms:modified>
</cp:coreProperties>
</file>