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5"/>
  </p:notesMasterIdLst>
  <p:sldIdLst>
    <p:sldId id="256" r:id="rId2"/>
    <p:sldId id="257" r:id="rId3"/>
    <p:sldId id="263" r:id="rId4"/>
    <p:sldId id="262" r:id="rId5"/>
    <p:sldId id="268" r:id="rId6"/>
    <p:sldId id="285" r:id="rId7"/>
    <p:sldId id="286" r:id="rId8"/>
    <p:sldId id="287" r:id="rId9"/>
    <p:sldId id="269" r:id="rId10"/>
    <p:sldId id="260" r:id="rId11"/>
    <p:sldId id="259" r:id="rId12"/>
    <p:sldId id="288" r:id="rId13"/>
    <p:sldId id="289" r:id="rId14"/>
    <p:sldId id="282" r:id="rId15"/>
    <p:sldId id="265" r:id="rId16"/>
    <p:sldId id="266" r:id="rId17"/>
    <p:sldId id="271" r:id="rId18"/>
    <p:sldId id="272" r:id="rId19"/>
    <p:sldId id="273" r:id="rId20"/>
    <p:sldId id="274" r:id="rId21"/>
    <p:sldId id="275" r:id="rId22"/>
    <p:sldId id="283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8674" autoAdjust="0"/>
  </p:normalViewPr>
  <p:slideViewPr>
    <p:cSldViewPr>
      <p:cViewPr varScale="1">
        <p:scale>
          <a:sx n="60" d="100"/>
          <a:sy n="60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F8346-AC1B-4ED9-A5A2-49BCE3C4FB8F}" type="datetimeFigureOut">
              <a:rPr lang="fr-FR" smtClean="0"/>
              <a:pPr/>
              <a:t>05/12/2012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BCAEF-4157-483F-814F-91DCDC9C17B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58719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</a:t>
            </a:r>
            <a:r>
              <a:rPr lang="fr-FR" baseline="0" dirty="0" smtClean="0"/>
              <a:t> le contexte d’un projet de grande envergure, le travail des différents membres du projet doit être coordonné, et ce, au travers un environnement qu’on appelle : Système d’intégration.</a:t>
            </a:r>
          </a:p>
          <a:p>
            <a:r>
              <a:rPr lang="fr-FR" baseline="0" dirty="0" smtClean="0"/>
              <a:t>Chaque membre du projet peut mettre à jour son dossier projet avec les différents développements réalisés par les autres membres et peut publier ce qu’il a développé lui-même (ce sont les actions « Update » et « Commit ») qui sont faits par le logiciel de gestion de versions SVN.</a:t>
            </a:r>
          </a:p>
          <a:p>
            <a:r>
              <a:rPr lang="fr-FR" baseline="0" dirty="0" smtClean="0"/>
              <a:t>celui-ci dispose du projet et du fichier de dépendances « Pom.xml ».</a:t>
            </a:r>
          </a:p>
          <a:p>
            <a:r>
              <a:rPr lang="fr-FR" baseline="0" dirty="0" smtClean="0"/>
              <a:t>Chaque action validée dans SVN est tout de suite intégrée dans Jenkins pour effectuer les tests unitaires nécessaires et les tests de non régression. Ce dernier a besoin de </a:t>
            </a:r>
            <a:r>
              <a:rPr lang="fr-FR" baseline="0" dirty="0" err="1" smtClean="0"/>
              <a:t>Maven</a:t>
            </a:r>
            <a:r>
              <a:rPr lang="fr-FR" baseline="0" dirty="0" smtClean="0"/>
              <a:t> installé sur la machine ainsi que d’un fichier de configuration « settings.xml ».</a:t>
            </a:r>
          </a:p>
          <a:p>
            <a:r>
              <a:rPr lang="fr-FR" baseline="0" dirty="0" smtClean="0"/>
              <a:t>À la fin de la Release, Jenkins génère les Jars à intégrer dans le </a:t>
            </a:r>
            <a:r>
              <a:rPr lang="fr-FR" baseline="0" dirty="0" err="1" smtClean="0"/>
              <a:t>Repository</a:t>
            </a:r>
            <a:r>
              <a:rPr lang="fr-FR" baseline="0" dirty="0" smtClean="0"/>
              <a:t> de « </a:t>
            </a:r>
            <a:r>
              <a:rPr lang="fr-FR" baseline="0" dirty="0" err="1" smtClean="0"/>
              <a:t>Nexus</a:t>
            </a:r>
            <a:r>
              <a:rPr lang="fr-FR" baseline="0" dirty="0" smtClean="0"/>
              <a:t> » dont l’adresse est connue chez Jenkins dans le fichier de configuration.</a:t>
            </a:r>
          </a:p>
          <a:p>
            <a:r>
              <a:rPr lang="fr-FR" baseline="0" dirty="0" smtClean="0"/>
              <a:t>A chaque traitement de Jenkins, les résultats sont transmis via un flux de données à « Sonar » qui les interprètes sous une représentation graphique, et qui permet d’avoir le détail des différents résultats ainsi que l’historique stockée dans une base de données de </a:t>
            </a:r>
            <a:r>
              <a:rPr lang="fr-FR" baseline="0" smtClean="0"/>
              <a:t>Sonar.</a:t>
            </a:r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BCAEF-4157-483F-814F-91DCDC9C17BC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18925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BCAEF-4157-483F-814F-91DCDC9C17BC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res.enst.fr/~domas/TPJavaRTS.html" TargetMode="External"/><Relationship Id="rId2" Type="http://schemas.openxmlformats.org/officeDocument/2006/relationships/hyperlink" Target="http://jrate.sourceforge.net/api/stable/javax/realtime/package-tre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jrate.sourceforge.net/api/stable/javax/realtime/package-tre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Comité de pilotage N°1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Véhicule Automatique Léger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99278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Recueil du besoin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1036" y="1475014"/>
            <a:ext cx="778192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058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Use Case Model</a:t>
            </a:r>
            <a:endParaRPr lang="fr-FR" dirty="0"/>
          </a:p>
        </p:txBody>
      </p:sp>
      <p:pic>
        <p:nvPicPr>
          <p:cNvPr id="5122" name="Picture 2" descr="C:\Users\Nidal\Desktop\Remise de documents\UC mo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33649"/>
            <a:ext cx="8001000" cy="54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9244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>
              <a:buNone/>
            </a:pPr>
            <a:endParaRPr lang="fr-FR" dirty="0"/>
          </a:p>
          <a:p>
            <a:pPr>
              <a:buNone/>
            </a:pP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17665806"/>
              </p:ext>
            </p:extLst>
          </p:nvPr>
        </p:nvGraphicFramePr>
        <p:xfrm>
          <a:off x="0" y="1340769"/>
          <a:ext cx="10134601" cy="592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923"/>
                <a:gridCol w="2459923"/>
                <a:gridCol w="1414280"/>
                <a:gridCol w="3800475"/>
              </a:tblGrid>
              <a:tr h="5209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Fait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Risque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Niveau d’impact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Plan d’action</a:t>
                      </a:r>
                      <a:endParaRPr lang="fr-FR" dirty="0"/>
                    </a:p>
                  </a:txBody>
                  <a:tcPr/>
                </a:tc>
              </a:tr>
              <a:tr h="191503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Difficulté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création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d’un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environnement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temps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réponses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tardives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aux messages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embarqué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doivent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respecter la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contrainte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en-US" sz="12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9535" marR="895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16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la RTSJ (Real Time Specification for Java)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JVM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représentant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implémentations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la RTSJ : Sun JVM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l’API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se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trouvant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dans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 package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javax.realtime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Site web 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  <a:hlinkClick r:id="rId2"/>
                        </a:rPr>
                        <a:t>http://jrate.sourceforge.net/api/stable/javax/realtime/package-tree.html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Création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thread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s’exécute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Tutoriel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 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  <a:hlinkClick r:id="rId3"/>
                        </a:rPr>
                        <a:t>http://www.infres.enst.fr/~domas/TPJavaRTS.html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164859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Difficulté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mise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place des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algorithmes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réplication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Perte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données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dans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cas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où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contenant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données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tombe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panne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Documentation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algorithmes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réplication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-Documentation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types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possibles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capture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instantanée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transactionnelle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fusion).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  <a:hlinkClick r:id="rId3"/>
                        </a:rPr>
                        <a:t>Siteweb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  <a:hlinkClick r:id="rId3"/>
                        </a:rPr>
                        <a:t>: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  <a:hlinkClick r:id="rId3"/>
                        </a:rPr>
                        <a:t>http://msdn.microsoft.com/frfr/library/ms152565%28v=sql.105%29.aspx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  <a:hlinkClick r:id="rId3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Définition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prototypes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Analyse de risques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38831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37633673"/>
              </p:ext>
            </p:extLst>
          </p:nvPr>
        </p:nvGraphicFramePr>
        <p:xfrm>
          <a:off x="1" y="1166354"/>
          <a:ext cx="9143999" cy="6166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399"/>
                <a:gridCol w="2057400"/>
                <a:gridCol w="1143000"/>
                <a:gridCol w="3505200"/>
              </a:tblGrid>
              <a:tr h="941846">
                <a:tc>
                  <a:txBody>
                    <a:bodyPr/>
                    <a:lstStyle/>
                    <a:p>
                      <a:r>
                        <a:rPr lang="fr-FR" dirty="0" smtClean="0"/>
                        <a:t>Fait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Risque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Niveau d’impact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Plan d’action</a:t>
                      </a:r>
                      <a:endParaRPr lang="fr-FR" dirty="0"/>
                    </a:p>
                  </a:txBody>
                  <a:tcPr/>
                </a:tc>
              </a:tr>
              <a:tr h="106048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Complexité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la configuration et de la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mise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place des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dépendances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au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niveau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l’environnement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simulation 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Risque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que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l’environnement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simulation ne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s’exécute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pas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n’importe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quel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réseau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-Conception d’un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système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simulation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paramétrable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prend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la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taille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réseau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paramètre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et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s’adapte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à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cette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dernière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par ex)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106048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Difficulté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mise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place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l’algorithme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d’équilibrage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charge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surcharge d’un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RTDG qui ne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pourra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traiter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requêtes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lui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été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envoyées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soit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la part du RTDRS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ou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embarqué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Documentation sur les algorithmes d’équilibrage de charge </a:t>
                      </a:r>
                    </a:p>
                    <a:p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-Estimation du temps d'indisponibilité toléré sur une durée donnée (un an par exemple) d’une copie du composant RTDG</a:t>
                      </a:r>
                    </a:p>
                    <a:p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-Définition de prototypes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  <a:hlinkClick r:id="rId2"/>
                      </a:endParaRPr>
                    </a:p>
                  </a:txBody>
                  <a:tcPr/>
                </a:tc>
              </a:tr>
              <a:tr h="269439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membres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groupe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ne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maitrisent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pas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ActiveMQ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représente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une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technologie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cruciale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pour faire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communiquer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RTDG et le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RTDRS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Risque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que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le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RTDRS ne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reçoive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pas les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informations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terrains  par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l’intermédiaire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du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RTDG</a:t>
                      </a: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n-US" sz="11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RTDG ne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reçoive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pas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informations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représentant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ordres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contre-mesures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RTDRS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fr-FR" sz="11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9535" marR="89535" marT="0" marB="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Documentation sur </a:t>
                      </a:r>
                      <a:r>
                        <a:rPr lang="fr-FR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ActiveMQ</a:t>
                      </a: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 : « </a:t>
                      </a:r>
                      <a:r>
                        <a:rPr lang="fr-FR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ActiveMQ</a:t>
                      </a: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in action » de Bruce Snyder disponible en format papier et </a:t>
                      </a:r>
                      <a:r>
                        <a:rPr lang="fr-FR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ebook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l" defTabSz="914400" rtl="0" eaLnBrk="1" latinLnBrk="0" hangingPunct="1"/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 Formation Samedi 08/12/12 en </a:t>
                      </a:r>
                      <a:r>
                        <a:rPr lang="fr-FR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ActiveMQ</a:t>
                      </a: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avec Mr </a:t>
                      </a:r>
                      <a:r>
                        <a:rPr lang="fr-FR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Redouane</a:t>
                      </a: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fr-FR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Qarra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fr-FR" dirty="0" smtClean="0"/>
              <a:t>Analyse de risques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953000" y="685800"/>
            <a:ext cx="2860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Risque Total du projet : 53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6099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581400"/>
          </a:xfrm>
        </p:spPr>
        <p:txBody>
          <a:bodyPr/>
          <a:lstStyle/>
          <a:p>
            <a:r>
              <a:rPr lang="fr-FR" dirty="0" smtClean="0"/>
              <a:t>Langage de programmation : JAVA</a:t>
            </a:r>
          </a:p>
          <a:p>
            <a:r>
              <a:rPr lang="fr-FR" dirty="0" smtClean="0"/>
              <a:t>Protocole de communication : Web Services</a:t>
            </a:r>
          </a:p>
          <a:p>
            <a:r>
              <a:rPr lang="fr-FR" dirty="0" smtClean="0"/>
              <a:t>Système d’exploitation : Windows</a:t>
            </a:r>
          </a:p>
          <a:p>
            <a:r>
              <a:rPr lang="fr-FR" dirty="0" smtClean="0"/>
              <a:t>SGBD : MySQL</a:t>
            </a:r>
          </a:p>
          <a:p>
            <a:r>
              <a:rPr lang="fr-FR" dirty="0" smtClean="0"/>
              <a:t>Conteneur Applicatif : </a:t>
            </a:r>
            <a:r>
              <a:rPr lang="fr-FR" dirty="0" err="1" smtClean="0"/>
              <a:t>Tomcat</a:t>
            </a:r>
            <a:endParaRPr lang="fr-FR" dirty="0" smtClean="0"/>
          </a:p>
          <a:p>
            <a:r>
              <a:rPr lang="fr-FR" dirty="0" smtClean="0"/>
              <a:t>Middleware </a:t>
            </a:r>
            <a:r>
              <a:rPr lang="fr-FR" dirty="0" err="1" smtClean="0"/>
              <a:t>Oriented</a:t>
            </a:r>
            <a:r>
              <a:rPr lang="fr-FR" dirty="0" smtClean="0"/>
              <a:t> Message : </a:t>
            </a:r>
            <a:r>
              <a:rPr lang="fr-FR" dirty="0" err="1" smtClean="0"/>
              <a:t>ActiveMQ</a:t>
            </a:r>
            <a:endParaRPr lang="fr-FR" dirty="0" smtClean="0"/>
          </a:p>
          <a:p>
            <a:r>
              <a:rPr lang="fr-FR" dirty="0" smtClean="0"/>
              <a:t>Temps Réel : </a:t>
            </a:r>
            <a:r>
              <a:rPr lang="fr-FR" dirty="0" err="1" smtClean="0"/>
              <a:t>Javolotion</a:t>
            </a:r>
            <a:endParaRPr lang="fr-F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Benchmarking: Solutions choisies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25948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composants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269607" cy="541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4319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</a:t>
            </a:r>
            <a:r>
              <a:rPr lang="fr-FR" smtClean="0"/>
              <a:t>de déploiement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1513" y="1371600"/>
            <a:ext cx="7710487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923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7305" y="1797621"/>
            <a:ext cx="562053" cy="48584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6747" y="1797621"/>
            <a:ext cx="562053" cy="48584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38165" y="1804501"/>
            <a:ext cx="474617" cy="630656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67289" y="3800845"/>
            <a:ext cx="695422" cy="109762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24289" y="6028977"/>
            <a:ext cx="612061" cy="733869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6138911" y="1777106"/>
            <a:ext cx="155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+projet</a:t>
            </a:r>
          </a:p>
          <a:p>
            <a:r>
              <a:rPr lang="fr-FR" b="1" dirty="0"/>
              <a:t>+pom.xml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062712" y="3698142"/>
            <a:ext cx="1785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+projet</a:t>
            </a:r>
          </a:p>
          <a:p>
            <a:r>
              <a:rPr lang="fr-FR" b="1" dirty="0" smtClean="0"/>
              <a:t>+pom.xml</a:t>
            </a:r>
          </a:p>
          <a:p>
            <a:r>
              <a:rPr lang="fr-FR" b="1" dirty="0" smtClean="0"/>
              <a:t>+Maven</a:t>
            </a:r>
          </a:p>
          <a:p>
            <a:r>
              <a:rPr lang="fr-FR" b="1" dirty="0" smtClean="0"/>
              <a:t>+settings.xml</a:t>
            </a:r>
            <a:endParaRPr lang="fr-FR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051028" y="2495646"/>
            <a:ext cx="1692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+eclipse</a:t>
            </a:r>
          </a:p>
          <a:p>
            <a:r>
              <a:rPr lang="fr-FR" b="1" dirty="0" smtClean="0"/>
              <a:t>+jdk</a:t>
            </a:r>
          </a:p>
          <a:p>
            <a:r>
              <a:rPr lang="fr-FR" b="1" dirty="0" smtClean="0"/>
              <a:t>+Maven</a:t>
            </a:r>
            <a:endParaRPr lang="fr-FR" b="1" dirty="0"/>
          </a:p>
        </p:txBody>
      </p:sp>
      <p:sp>
        <p:nvSpPr>
          <p:cNvPr id="78" name="Rounded Rectangle 77"/>
          <p:cNvSpPr/>
          <p:nvPr/>
        </p:nvSpPr>
        <p:spPr>
          <a:xfrm>
            <a:off x="5493561" y="1664732"/>
            <a:ext cx="1905000" cy="830914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ounded Rectangle 78"/>
          <p:cNvSpPr/>
          <p:nvPr/>
        </p:nvSpPr>
        <p:spPr>
          <a:xfrm>
            <a:off x="5181600" y="3714846"/>
            <a:ext cx="2514600" cy="1312104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801753" y="1295400"/>
            <a:ext cx="67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SVN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815091" y="3318252"/>
            <a:ext cx="122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Jenkins</a:t>
            </a: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05400" y="3267585"/>
            <a:ext cx="722810" cy="53326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48600" y="6244973"/>
            <a:ext cx="1065757" cy="40028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79674" y="1321537"/>
            <a:ext cx="838200" cy="406953"/>
          </a:xfrm>
          <a:prstGeom prst="rect">
            <a:avLst/>
          </a:prstGeom>
        </p:spPr>
      </p:pic>
      <p:sp>
        <p:nvSpPr>
          <p:cNvPr id="85" name="Rounded Rectangle 84"/>
          <p:cNvSpPr/>
          <p:nvPr/>
        </p:nvSpPr>
        <p:spPr>
          <a:xfrm>
            <a:off x="4114799" y="5867980"/>
            <a:ext cx="2024111" cy="971065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TextBox 85"/>
          <p:cNvSpPr txBox="1"/>
          <p:nvPr/>
        </p:nvSpPr>
        <p:spPr>
          <a:xfrm>
            <a:off x="4836350" y="5860114"/>
            <a:ext cx="148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Webapps\</a:t>
            </a:r>
            <a:endParaRPr lang="fr-FR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772400" y="5848446"/>
            <a:ext cx="117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Webapps\</a:t>
            </a:r>
            <a:endParaRPr lang="fr-FR" b="1" dirty="0"/>
          </a:p>
          <a:p>
            <a:endParaRPr lang="fr-FR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19711" y="6178955"/>
            <a:ext cx="1019000" cy="583891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79445" y="5980933"/>
            <a:ext cx="592955" cy="733869"/>
          </a:xfrm>
          <a:prstGeom prst="rect">
            <a:avLst/>
          </a:prstGeom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44242" y="5336981"/>
            <a:ext cx="803958" cy="561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Rounded Rectangle 90"/>
          <p:cNvSpPr/>
          <p:nvPr/>
        </p:nvSpPr>
        <p:spPr>
          <a:xfrm>
            <a:off x="7086600" y="5848446"/>
            <a:ext cx="1905000" cy="971065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377029"/>
            <a:ext cx="803958" cy="561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28747" y="1772273"/>
            <a:ext cx="562053" cy="485843"/>
          </a:xfrm>
          <a:prstGeom prst="rect">
            <a:avLst/>
          </a:prstGeom>
        </p:spPr>
      </p:pic>
      <p:sp>
        <p:nvSpPr>
          <p:cNvPr id="94" name="Rounded Rectangle 93"/>
          <p:cNvSpPr/>
          <p:nvPr/>
        </p:nvSpPr>
        <p:spPr>
          <a:xfrm>
            <a:off x="457200" y="1657446"/>
            <a:ext cx="2286000" cy="1845472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2743200" y="2015194"/>
            <a:ext cx="272360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743200" y="2243164"/>
            <a:ext cx="2743200" cy="23883"/>
          </a:xfrm>
          <a:prstGeom prst="straightConnector1">
            <a:avLst/>
          </a:prstGeom>
          <a:ln w="571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429000" y="1497657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1"/>
                </a:solidFill>
              </a:rPr>
              <a:t>Commit</a:t>
            </a:r>
            <a:endParaRPr lang="fr-FR" sz="2400" b="1" dirty="0">
              <a:solidFill>
                <a:schemeClr val="accent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429000" y="2343246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3"/>
                </a:solidFill>
              </a:rPr>
              <a:t>Update</a:t>
            </a:r>
            <a:endParaRPr lang="fr-FR" sz="2400" b="1" dirty="0">
              <a:solidFill>
                <a:schemeClr val="accent3"/>
              </a:solidFill>
            </a:endParaRPr>
          </a:p>
        </p:txBody>
      </p:sp>
      <p:cxnSp>
        <p:nvCxnSpPr>
          <p:cNvPr id="99" name="Straight Arrow Connector 98"/>
          <p:cNvCxnSpPr>
            <a:stCxn id="78" idx="2"/>
            <a:endCxn id="79" idx="0"/>
          </p:cNvCxnSpPr>
          <p:nvPr/>
        </p:nvCxnSpPr>
        <p:spPr>
          <a:xfrm flipH="1">
            <a:off x="6438900" y="2495646"/>
            <a:ext cx="7161" cy="121920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79" idx="2"/>
            <a:endCxn id="85" idx="0"/>
          </p:cNvCxnSpPr>
          <p:nvPr/>
        </p:nvCxnSpPr>
        <p:spPr>
          <a:xfrm flipH="1">
            <a:off x="5126855" y="5026950"/>
            <a:ext cx="1312045" cy="84103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9" idx="2"/>
            <a:endCxn id="91" idx="0"/>
          </p:cNvCxnSpPr>
          <p:nvPr/>
        </p:nvCxnSpPr>
        <p:spPr>
          <a:xfrm>
            <a:off x="6438900" y="5026950"/>
            <a:ext cx="1600200" cy="82149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0915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  <p:pic>
        <p:nvPicPr>
          <p:cNvPr id="1026" name="Picture 2" descr="C:\Users\Nidal\Desktop\Pictur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522141"/>
            <a:ext cx="9144000" cy="518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476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Nidal\Desktop\Pictur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609755"/>
            <a:ext cx="9144000" cy="524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34107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Présentation et organisation du projet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Démarche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err="1" smtClean="0"/>
              <a:t>RoadMap</a:t>
            </a:r>
            <a:endParaRPr lang="fr-FR" dirty="0" smtClean="0"/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Recueil du besoin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UC Model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Analyse des risques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Benchmarking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Solutions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Diagrammes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Plateforme d’intégration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Prototype d’architecture logicielle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89477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5" y="1666875"/>
            <a:ext cx="9086850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3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23999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fr-FR" dirty="0" smtClean="0"/>
              <a:t>Prototype d’architecture logicielle</a:t>
            </a:r>
            <a:endParaRPr lang="fr-FR" dirty="0"/>
          </a:p>
        </p:txBody>
      </p:sp>
      <p:sp>
        <p:nvSpPr>
          <p:cNvPr id="91" name="Rectangle à coins arrondis 90"/>
          <p:cNvSpPr/>
          <p:nvPr/>
        </p:nvSpPr>
        <p:spPr>
          <a:xfrm>
            <a:off x="6019800" y="5105400"/>
            <a:ext cx="2895600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shade val="30000"/>
                  <a:satMod val="115000"/>
                </a:schemeClr>
              </a:gs>
              <a:gs pos="50000">
                <a:schemeClr val="accent1">
                  <a:tint val="66000"/>
                  <a:satMod val="160000"/>
                  <a:shade val="67500"/>
                  <a:satMod val="115000"/>
                </a:schemeClr>
              </a:gs>
              <a:gs pos="100000">
                <a:schemeClr val="accent1">
                  <a:tint val="66000"/>
                  <a:satMod val="1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2" name="Rectangle à coins arrondis 91"/>
          <p:cNvSpPr/>
          <p:nvPr/>
        </p:nvSpPr>
        <p:spPr>
          <a:xfrm>
            <a:off x="0" y="990600"/>
            <a:ext cx="3528392" cy="243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à coins arrondis 92"/>
          <p:cNvSpPr/>
          <p:nvPr/>
        </p:nvSpPr>
        <p:spPr>
          <a:xfrm>
            <a:off x="395536" y="4343400"/>
            <a:ext cx="2880320" cy="2325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94" name="Rectangle à coins arrondis 93"/>
          <p:cNvSpPr/>
          <p:nvPr/>
        </p:nvSpPr>
        <p:spPr>
          <a:xfrm>
            <a:off x="7543800" y="1219200"/>
            <a:ext cx="1219200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à coins arrondis 94"/>
          <p:cNvSpPr/>
          <p:nvPr/>
        </p:nvSpPr>
        <p:spPr>
          <a:xfrm>
            <a:off x="7391400" y="5257800"/>
            <a:ext cx="1516360" cy="9906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WebServicePublisher</a:t>
            </a:r>
            <a:endParaRPr lang="fr-FR" dirty="0"/>
          </a:p>
        </p:txBody>
      </p:sp>
      <p:sp>
        <p:nvSpPr>
          <p:cNvPr id="96" name="Double flèche horizontale 95"/>
          <p:cNvSpPr/>
          <p:nvPr/>
        </p:nvSpPr>
        <p:spPr>
          <a:xfrm rot="5400000">
            <a:off x="1447800" y="3733800"/>
            <a:ext cx="7620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7" name="ZoneTexte 96"/>
          <p:cNvSpPr txBox="1"/>
          <p:nvPr/>
        </p:nvSpPr>
        <p:spPr>
          <a:xfrm>
            <a:off x="4191000" y="6248400"/>
            <a:ext cx="111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ActiveMQ</a:t>
            </a:r>
            <a:endParaRPr lang="fr-FR" dirty="0"/>
          </a:p>
        </p:txBody>
      </p:sp>
      <p:sp>
        <p:nvSpPr>
          <p:cNvPr id="98" name="Organigramme : Disque magnétique 97"/>
          <p:cNvSpPr/>
          <p:nvPr/>
        </p:nvSpPr>
        <p:spPr>
          <a:xfrm>
            <a:off x="7924800" y="1371600"/>
            <a:ext cx="573360" cy="651520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457200" y="4419600"/>
            <a:ext cx="2816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/>
              <a:t>ISIADComponentSimulator</a:t>
            </a:r>
            <a:endParaRPr lang="fr-FR" sz="1600" b="1" dirty="0"/>
          </a:p>
        </p:txBody>
      </p:sp>
      <p:sp>
        <p:nvSpPr>
          <p:cNvPr id="100" name="Chevron 99"/>
          <p:cNvSpPr/>
          <p:nvPr/>
        </p:nvSpPr>
        <p:spPr>
          <a:xfrm rot="5400000">
            <a:off x="6821037" y="4304163"/>
            <a:ext cx="423444" cy="501919"/>
          </a:xfrm>
          <a:prstGeom prst="chevron">
            <a:avLst>
              <a:gd name="adj" fmla="val 343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1" name="Organigramme : Extraire 15"/>
          <p:cNvSpPr/>
          <p:nvPr/>
        </p:nvSpPr>
        <p:spPr>
          <a:xfrm rot="10800000">
            <a:off x="6705600" y="4038600"/>
            <a:ext cx="504056" cy="28803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21"/>
          <p:cNvSpPr txBox="1"/>
          <p:nvPr/>
        </p:nvSpPr>
        <p:spPr>
          <a:xfrm>
            <a:off x="7620000" y="205740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message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04800" y="1219200"/>
            <a:ext cx="30243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WebS</a:t>
            </a:r>
            <a:r>
              <a:rPr lang="fr-FR" dirty="0" smtClean="0"/>
              <a:t> </a:t>
            </a:r>
            <a:r>
              <a:rPr lang="fr-FR" dirty="0" err="1" smtClean="0"/>
              <a:t>erviceClient</a:t>
            </a:r>
            <a:endParaRPr lang="fr-FR" dirty="0"/>
          </a:p>
        </p:txBody>
      </p:sp>
      <p:sp>
        <p:nvSpPr>
          <p:cNvPr id="104" name="Rectangle 103"/>
          <p:cNvSpPr/>
          <p:nvPr/>
        </p:nvSpPr>
        <p:spPr>
          <a:xfrm>
            <a:off x="228600" y="2667000"/>
            <a:ext cx="3024336" cy="571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ActiveMQProducer</a:t>
            </a:r>
            <a:endParaRPr lang="fr-FR" dirty="0"/>
          </a:p>
        </p:txBody>
      </p:sp>
      <p:sp>
        <p:nvSpPr>
          <p:cNvPr id="105" name="Flèche vers le bas 27"/>
          <p:cNvSpPr/>
          <p:nvPr/>
        </p:nvSpPr>
        <p:spPr>
          <a:xfrm>
            <a:off x="7010400" y="4724400"/>
            <a:ext cx="4571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/>
          <p:cNvSpPr/>
          <p:nvPr/>
        </p:nvSpPr>
        <p:spPr>
          <a:xfrm>
            <a:off x="685800" y="5791200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ActiveMQConsumer</a:t>
            </a:r>
            <a:endParaRPr lang="fr-FR" dirty="0"/>
          </a:p>
        </p:txBody>
      </p:sp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5715000"/>
            <a:ext cx="1107405" cy="564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" name="ZoneTexte 34"/>
          <p:cNvSpPr txBox="1"/>
          <p:nvPr/>
        </p:nvSpPr>
        <p:spPr>
          <a:xfrm>
            <a:off x="609600" y="5257800"/>
            <a:ext cx="2372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92D050"/>
                </a:solidFill>
              </a:rPr>
              <a:t>Traitement ISIAD message</a:t>
            </a:r>
            <a:endParaRPr lang="fr-FR" sz="1600" dirty="0">
              <a:solidFill>
                <a:srgbClr val="92D050"/>
              </a:solidFill>
            </a:endParaRPr>
          </a:p>
        </p:txBody>
      </p:sp>
      <p:sp>
        <p:nvSpPr>
          <p:cNvPr id="109" name="ZoneTexte 108"/>
          <p:cNvSpPr txBox="1"/>
          <p:nvPr/>
        </p:nvSpPr>
        <p:spPr>
          <a:xfrm>
            <a:off x="2971800" y="40386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Queue :</a:t>
            </a:r>
            <a:endParaRPr lang="fr-FR" sz="1400" dirty="0"/>
          </a:p>
        </p:txBody>
      </p:sp>
      <p:sp>
        <p:nvSpPr>
          <p:cNvPr id="110" name="Flèche droite 109"/>
          <p:cNvSpPr/>
          <p:nvPr/>
        </p:nvSpPr>
        <p:spPr>
          <a:xfrm rot="10800000">
            <a:off x="3581400" y="2057400"/>
            <a:ext cx="38862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7620000" y="9144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/>
              <a:t>BaseMySQL</a:t>
            </a:r>
            <a:endParaRPr lang="fr-FR" sz="1400" b="1" dirty="0"/>
          </a:p>
        </p:txBody>
      </p:sp>
      <p:sp>
        <p:nvSpPr>
          <p:cNvPr id="112" name="Flèche droite 111"/>
          <p:cNvSpPr/>
          <p:nvPr/>
        </p:nvSpPr>
        <p:spPr>
          <a:xfrm>
            <a:off x="3505200" y="2819400"/>
            <a:ext cx="3657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Flèche vers le bas 112"/>
          <p:cNvSpPr/>
          <p:nvPr/>
        </p:nvSpPr>
        <p:spPr>
          <a:xfrm>
            <a:off x="6705600" y="2819400"/>
            <a:ext cx="609600" cy="152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/>
          <p:cNvSpPr txBox="1"/>
          <p:nvPr/>
        </p:nvSpPr>
        <p:spPr>
          <a:xfrm>
            <a:off x="6172200" y="51816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FFFF00"/>
                </a:solidFill>
              </a:rPr>
              <a:t>Traitemeent</a:t>
            </a:r>
            <a:endParaRPr lang="fr-FR" sz="1400" dirty="0">
              <a:solidFill>
                <a:srgbClr val="FFFF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733800" y="3962400"/>
            <a:ext cx="2057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Rectangle 115"/>
          <p:cNvSpPr/>
          <p:nvPr/>
        </p:nvSpPr>
        <p:spPr>
          <a:xfrm>
            <a:off x="3733800" y="39624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Rectangle 116"/>
          <p:cNvSpPr/>
          <p:nvPr/>
        </p:nvSpPr>
        <p:spPr>
          <a:xfrm>
            <a:off x="3733800" y="3962400"/>
            <a:ext cx="609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9930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597 -0.00231 L 0.41771 0.5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2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96296E-6 L -0.58403 -0.0023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2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069 0.06435 L -0.06736 0.0643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403 0.50879 L -0.14236 0.0310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-2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236 0.03102 L -0.73403 0.0310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9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3403 0.03102 L -0.36736 0.2865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" y="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736 0.28657 L -0.63403 0.4087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" y="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102" grpId="0"/>
      <p:bldP spid="102" grpId="1"/>
      <p:bldP spid="102" grpId="2"/>
      <p:bldP spid="102" grpId="3"/>
      <p:bldP spid="102" grpId="4"/>
      <p:bldP spid="102" grpId="5"/>
      <p:bldP spid="102" grpId="6"/>
      <p:bldP spid="108" grpId="0"/>
      <p:bldP spid="109" grpId="0"/>
      <p:bldP spid="115" grpId="0" animBg="1"/>
      <p:bldP spid="116" grpId="0"/>
      <p:bldP spid="1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819400"/>
            <a:ext cx="57912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6000" dirty="0" smtClean="0"/>
              <a:t>Démonstration</a:t>
            </a:r>
            <a:endParaRPr lang="fr-FR" sz="6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Prototype d’architecture logicielle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0250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5380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30387"/>
            <a:ext cx="6858000" cy="55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2219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00250"/>
            <a:ext cx="67056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7249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133600"/>
            <a:ext cx="7086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200" dirty="0"/>
              <a:t>Deux types de </a:t>
            </a:r>
            <a:r>
              <a:rPr lang="fr-FR" sz="2200" dirty="0" err="1"/>
              <a:t>Build</a:t>
            </a:r>
            <a:r>
              <a:rPr lang="fr-FR" sz="2200" dirty="0"/>
              <a:t>:</a:t>
            </a:r>
          </a:p>
          <a:p>
            <a:pPr lvl="0"/>
            <a:endParaRPr lang="fr-FR" sz="2200" dirty="0" smtClean="0"/>
          </a:p>
          <a:p>
            <a:pPr lvl="0"/>
            <a:endParaRPr lang="fr-FR" sz="2200" dirty="0"/>
          </a:p>
          <a:p>
            <a:pPr lvl="0"/>
            <a:r>
              <a:rPr lang="fr-FR" sz="2200" dirty="0"/>
              <a:t>Le </a:t>
            </a:r>
            <a:r>
              <a:rPr lang="fr-FR" sz="2200" dirty="0" err="1"/>
              <a:t>Build</a:t>
            </a:r>
            <a:r>
              <a:rPr lang="fr-FR" sz="2200" dirty="0"/>
              <a:t> continu </a:t>
            </a:r>
            <a:r>
              <a:rPr lang="fr-FR" sz="2200" dirty="0">
                <a:latin typeface="Wingdings" pitchFamily="2"/>
              </a:rPr>
              <a:t></a:t>
            </a:r>
            <a:r>
              <a:rPr lang="fr-FR" sz="2200" dirty="0"/>
              <a:t> se déclenche à chaque</a:t>
            </a:r>
          </a:p>
          <a:p>
            <a:pPr lvl="0"/>
            <a:r>
              <a:rPr lang="fr-FR" sz="2200" dirty="0"/>
              <a:t>	</a:t>
            </a:r>
            <a:r>
              <a:rPr lang="fr-FR" sz="2200" dirty="0" smtClean="0"/>
              <a:t>	 </a:t>
            </a:r>
            <a:r>
              <a:rPr lang="fr-FR" sz="2200" dirty="0"/>
              <a:t>« commit » d’un membre du groupe. </a:t>
            </a:r>
          </a:p>
          <a:p>
            <a:pPr lvl="0"/>
            <a:endParaRPr lang="fr-FR" sz="2200" dirty="0"/>
          </a:p>
          <a:p>
            <a:pPr lvl="0"/>
            <a:r>
              <a:rPr lang="fr-FR" sz="2200" dirty="0"/>
              <a:t>Le </a:t>
            </a:r>
            <a:r>
              <a:rPr lang="fr-FR" sz="2200" dirty="0" err="1"/>
              <a:t>Build</a:t>
            </a:r>
            <a:r>
              <a:rPr lang="fr-FR" sz="2200" dirty="0"/>
              <a:t> complet </a:t>
            </a:r>
            <a:r>
              <a:rPr lang="fr-FR" sz="2200" dirty="0">
                <a:latin typeface="Wingdings" pitchFamily="2"/>
              </a:rPr>
              <a:t></a:t>
            </a:r>
            <a:r>
              <a:rPr lang="fr-FR" sz="2200" dirty="0"/>
              <a:t>  est déclenché de façon manuelle </a:t>
            </a:r>
            <a:r>
              <a:rPr lang="fr-FR" sz="2200" dirty="0" smtClean="0"/>
              <a:t>		(</a:t>
            </a:r>
            <a:r>
              <a:rPr lang="fr-FR" sz="2200" dirty="0"/>
              <a:t>au minimum 3 fois par semaine ).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4308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3556"/>
            <a:ext cx="8229600" cy="491260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67544" y="1196752"/>
            <a:ext cx="1612434" cy="66591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Projet</a:t>
            </a:r>
          </a:p>
          <a:p>
            <a:pPr algn="ctr"/>
            <a:r>
              <a:rPr lang="fr-FR" dirty="0" smtClean="0"/>
              <a:t>V.A.L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467544" y="2329171"/>
            <a:ext cx="1591707" cy="60594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Vision Doc    UC model</a:t>
            </a:r>
            <a:endParaRPr lang="fr-FR" dirty="0"/>
          </a:p>
        </p:txBody>
      </p:sp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43238416"/>
              </p:ext>
            </p:extLst>
          </p:nvPr>
        </p:nvGraphicFramePr>
        <p:xfrm>
          <a:off x="457200" y="3404438"/>
          <a:ext cx="1622779" cy="329184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622779"/>
              </a:tblGrid>
              <a:tr h="282870">
                <a:tc>
                  <a:txBody>
                    <a:bodyPr/>
                    <a:lstStyle/>
                    <a:p>
                      <a:r>
                        <a:rPr lang="fr-FR" dirty="0" smtClean="0"/>
                        <a:t>      Backlog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r>
                        <a:rPr lang="fr-FR" dirty="0" smtClean="0"/>
                        <a:t>  Works</a:t>
                      </a:r>
                      <a:r>
                        <a:rPr lang="fr-FR" baseline="0" dirty="0" smtClean="0"/>
                        <a:t> items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r>
                        <a:rPr lang="fr-FR" dirty="0" smtClean="0"/>
                        <a:t>  Contraintes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           T.T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Connecteur droit avec flèche 27"/>
          <p:cNvCxnSpPr>
            <a:stCxn id="17" idx="2"/>
            <a:endCxn id="18" idx="0"/>
          </p:cNvCxnSpPr>
          <p:nvPr/>
        </p:nvCxnSpPr>
        <p:spPr>
          <a:xfrm flipH="1">
            <a:off x="1263398" y="1862667"/>
            <a:ext cx="10363" cy="466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1242674" y="2891940"/>
            <a:ext cx="10362" cy="5124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2" name="Rectangle à coins arrondis 31"/>
          <p:cNvSpPr/>
          <p:nvPr/>
        </p:nvSpPr>
        <p:spPr>
          <a:xfrm>
            <a:off x="4318000" y="2797702"/>
            <a:ext cx="1629834" cy="31148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948A54"/>
                </a:solidFill>
              </a:rPr>
              <a:t>R1</a:t>
            </a:r>
          </a:p>
          <a:p>
            <a:pPr algn="ctr"/>
            <a:endParaRPr lang="fr-FR" sz="1200" b="1" dirty="0" smtClean="0">
              <a:solidFill>
                <a:srgbClr val="948A54"/>
              </a:solidFill>
            </a:endParaRPr>
          </a:p>
          <a:p>
            <a:pPr algn="ctr"/>
            <a:r>
              <a:rPr lang="fr-FR" sz="120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 Permettre au client d'avoir une vision du produit final.</a:t>
            </a:r>
          </a:p>
          <a:p>
            <a:pPr algn="ctr"/>
            <a:endParaRPr lang="fr-FR" sz="120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-Lever risque majeur </a:t>
            </a:r>
          </a:p>
          <a:p>
            <a:pPr algn="ctr"/>
            <a:endParaRPr lang="fr-FR" sz="120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-Exigence de client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(Environnement de simulation)</a:t>
            </a:r>
            <a:endParaRPr lang="fr-FR" sz="1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endParaRPr lang="fr-FR" sz="1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endParaRPr lang="fr-FR" sz="120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fr-FR" sz="1400" b="1" dirty="0" smtClean="0">
                <a:solidFill>
                  <a:schemeClr val="accent2">
                    <a:lumMod val="75000"/>
                  </a:schemeClr>
                </a:solidFill>
              </a:rPr>
              <a:t>108 SP</a:t>
            </a:r>
          </a:p>
          <a:p>
            <a:pPr algn="ctr"/>
            <a:endParaRPr lang="fr-FR" sz="1200" dirty="0">
              <a:solidFill>
                <a:srgbClr val="948A54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2921000" y="2797702"/>
            <a:ext cx="1270000" cy="31148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R0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Initialisation</a:t>
            </a: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/>
              <a:t>Recueil de besoin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 smtClean="0"/>
              <a:t>Préparation pour</a:t>
            </a:r>
          </a:p>
          <a:p>
            <a:pPr algn="ctr"/>
            <a:r>
              <a:rPr lang="fr-FR" sz="1200" dirty="0" smtClean="0"/>
              <a:t>le projet</a:t>
            </a:r>
          </a:p>
          <a:p>
            <a:pPr algn="ctr"/>
            <a:endParaRPr lang="fr-FR" sz="1200" dirty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r>
              <a:rPr lang="fr-FR" sz="1400" b="1" dirty="0" smtClean="0">
                <a:solidFill>
                  <a:schemeClr val="accent2">
                    <a:lumMod val="75000"/>
                  </a:schemeClr>
                </a:solidFill>
              </a:rPr>
              <a:t>61 SP</a:t>
            </a:r>
          </a:p>
          <a:p>
            <a:pPr algn="ctr"/>
            <a:endParaRPr lang="fr-FR" sz="1200" dirty="0" smtClean="0"/>
          </a:p>
        </p:txBody>
      </p:sp>
      <p:sp>
        <p:nvSpPr>
          <p:cNvPr id="34" name="Rectangle à coins arrondis 33"/>
          <p:cNvSpPr/>
          <p:nvPr/>
        </p:nvSpPr>
        <p:spPr>
          <a:xfrm>
            <a:off x="6152444" y="2797703"/>
            <a:ext cx="1467557" cy="31148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R2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-Fonctionnalités de traitement automatique</a:t>
            </a: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-Diminution de risque(Réalisation de l’algorithme de réplication)</a:t>
            </a: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b="1" dirty="0" smtClean="0">
                <a:solidFill>
                  <a:schemeClr val="accent2">
                    <a:lumMod val="75000"/>
                  </a:schemeClr>
                </a:solidFill>
              </a:rPr>
              <a:t>106 SP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7817554" y="2797703"/>
            <a:ext cx="1213557" cy="31148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R3</a:t>
            </a:r>
          </a:p>
          <a:p>
            <a:pPr algn="ctr"/>
            <a:endParaRPr lang="fr-FR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-Eliminer le dernier risque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(Equilibrage de charge)</a:t>
            </a:r>
            <a:endParaRPr lang="fr-FR" sz="1200" dirty="0">
              <a:solidFill>
                <a:srgbClr val="000000"/>
              </a:solidFill>
            </a:endParaRPr>
          </a:p>
          <a:p>
            <a:pPr algn="ctr"/>
            <a:endParaRPr lang="fr-FR" sz="1200" dirty="0" smtClean="0">
              <a:solidFill>
                <a:srgbClr val="000000"/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-Rendre le projet exploitable dans son vrai contexte pour le client</a:t>
            </a:r>
          </a:p>
          <a:p>
            <a:pPr algn="ctr"/>
            <a:endParaRPr lang="fr-FR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b="1" dirty="0" smtClean="0">
                <a:solidFill>
                  <a:schemeClr val="accent2">
                    <a:lumMod val="75000"/>
                  </a:schemeClr>
                </a:solidFill>
              </a:rPr>
              <a:t>119 SP</a:t>
            </a:r>
          </a:p>
          <a:p>
            <a:pPr algn="ctr"/>
            <a:endParaRPr lang="fr-F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Flèche vers la droite 35"/>
          <p:cNvSpPr/>
          <p:nvPr/>
        </p:nvSpPr>
        <p:spPr>
          <a:xfrm>
            <a:off x="2257778" y="3404438"/>
            <a:ext cx="550333" cy="30678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 vers la droite 37"/>
          <p:cNvSpPr/>
          <p:nvPr/>
        </p:nvSpPr>
        <p:spPr>
          <a:xfrm>
            <a:off x="2808111" y="2315060"/>
            <a:ext cx="6124222" cy="31128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2892778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15/10/2012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07/12/2012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54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41" name="Connecteur droit 40"/>
          <p:cNvCxnSpPr>
            <a:stCxn id="39" idx="2"/>
          </p:cNvCxnSpPr>
          <p:nvPr/>
        </p:nvCxnSpPr>
        <p:spPr>
          <a:xfrm>
            <a:off x="3527778" y="2095919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569178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08/12/2012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01/02/2013</a:t>
            </a:r>
            <a:r>
              <a:rPr lang="fr-FR" sz="1200" dirty="0" smtClean="0">
                <a:solidFill>
                  <a:srgbClr val="000000"/>
                </a:solidFill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56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152444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02/02/2013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31/03/2013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58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20001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01/04/2013</a:t>
            </a:r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25/05/2013</a:t>
            </a:r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55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59" name="Connecteur droit 58"/>
          <p:cNvCxnSpPr>
            <a:stCxn id="55" idx="2"/>
          </p:cNvCxnSpPr>
          <p:nvPr/>
        </p:nvCxnSpPr>
        <p:spPr>
          <a:xfrm>
            <a:off x="5204178" y="2095919"/>
            <a:ext cx="2822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56" idx="2"/>
          </p:cNvCxnSpPr>
          <p:nvPr/>
        </p:nvCxnSpPr>
        <p:spPr>
          <a:xfrm>
            <a:off x="6787444" y="2095919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>
            <a:stCxn id="57" idx="2"/>
          </p:cNvCxnSpPr>
          <p:nvPr/>
        </p:nvCxnSpPr>
        <p:spPr>
          <a:xfrm>
            <a:off x="8255001" y="2095919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" name="Image 64" descr="imag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57779" y="5559778"/>
            <a:ext cx="599364" cy="1027700"/>
          </a:xfrm>
          <a:prstGeom prst="rect">
            <a:avLst/>
          </a:prstGeom>
        </p:spPr>
      </p:pic>
      <p:cxnSp>
        <p:nvCxnSpPr>
          <p:cNvPr id="72" name="Connecteur droit 71"/>
          <p:cNvCxnSpPr/>
          <p:nvPr/>
        </p:nvCxnSpPr>
        <p:spPr>
          <a:xfrm flipV="1">
            <a:off x="2441222" y="3908778"/>
            <a:ext cx="14111" cy="165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 flipH="1">
            <a:off x="2059251" y="3908778"/>
            <a:ext cx="3960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2892778" y="6218146"/>
            <a:ext cx="157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Product owner</a:t>
            </a:r>
            <a:endParaRPr lang="fr-FR" dirty="0"/>
          </a:p>
        </p:txBody>
      </p:sp>
      <p:sp>
        <p:nvSpPr>
          <p:cNvPr id="77" name="ZoneTexte 76"/>
          <p:cNvSpPr txBox="1"/>
          <p:nvPr/>
        </p:nvSpPr>
        <p:spPr>
          <a:xfrm rot="5400000">
            <a:off x="1897333" y="4649000"/>
            <a:ext cx="145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Priorisation</a:t>
            </a:r>
            <a:endParaRPr lang="fr-FR" dirty="0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533400" y="3810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RoadMap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77298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55" grpId="0" animBg="1"/>
      <p:bldP spid="56" grpId="0" animBg="1"/>
      <p:bldP spid="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Prochaine étape</a:t>
            </a:r>
            <a:endParaRPr lang="fr-FR" dirty="0"/>
          </a:p>
        </p:txBody>
      </p:sp>
      <p:pic>
        <p:nvPicPr>
          <p:cNvPr id="4" name="Espace réservé du contenu 3" descr="interrogation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0915" r="-40915"/>
          <a:stretch>
            <a:fillRect/>
          </a:stretch>
        </p:blipFill>
        <p:spPr>
          <a:xfrm>
            <a:off x="1134532" y="1622777"/>
            <a:ext cx="6902101" cy="3795890"/>
          </a:xfrm>
        </p:spPr>
      </p:pic>
    </p:spTree>
    <p:extLst>
      <p:ext uri="{BB962C8B-B14F-4D97-AF65-F5344CB8AC3E}">
        <p14:creationId xmlns:p14="http://schemas.microsoft.com/office/powerpoint/2010/main" xmlns="" val="163259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Prochaine étape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51756"/>
            <a:ext cx="8229600" cy="4525963"/>
          </a:xfrm>
        </p:spPr>
        <p:txBody>
          <a:bodyPr/>
          <a:lstStyle/>
          <a:p>
            <a:r>
              <a:rPr lang="fr-FR" dirty="0" smtClean="0"/>
              <a:t>1-Réunion après le comité de pilotage</a:t>
            </a:r>
          </a:p>
          <a:p>
            <a:r>
              <a:rPr lang="fr-FR" dirty="0" smtClean="0"/>
              <a:t>2-Evaluation (remarques lors de comité)</a:t>
            </a:r>
          </a:p>
          <a:p>
            <a:r>
              <a:rPr lang="fr-FR" dirty="0" smtClean="0"/>
              <a:t>3-Décomposition des fonctionnalités en US</a:t>
            </a:r>
          </a:p>
          <a:p>
            <a:r>
              <a:rPr lang="fr-FR" dirty="0" smtClean="0"/>
              <a:t>4-Estimer la charge des US</a:t>
            </a:r>
          </a:p>
          <a:p>
            <a:r>
              <a:rPr lang="fr-FR" dirty="0" smtClean="0"/>
              <a:t>5-Affecter les US aux itérations et aux membres de l’équipe (R1 contient 4 itération)</a:t>
            </a:r>
          </a:p>
        </p:txBody>
      </p:sp>
    </p:spTree>
    <p:extLst>
      <p:ext uri="{BB962C8B-B14F-4D97-AF65-F5344CB8AC3E}">
        <p14:creationId xmlns:p14="http://schemas.microsoft.com/office/powerpoint/2010/main" xmlns="" val="357473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Recueil du besoin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67544" y="2209056"/>
            <a:ext cx="8229600" cy="2972544"/>
          </a:xfrm>
        </p:spPr>
        <p:txBody>
          <a:bodyPr/>
          <a:lstStyle/>
          <a:p>
            <a:r>
              <a:rPr lang="fr-FR" b="1" dirty="0" smtClean="0"/>
              <a:t>Equivalent </a:t>
            </a:r>
            <a:r>
              <a:rPr lang="fr-FR" b="1" dirty="0"/>
              <a:t>du cahier de charges</a:t>
            </a:r>
            <a:r>
              <a:rPr lang="fr-FR" dirty="0"/>
              <a:t> dans les méthodes </a:t>
            </a:r>
            <a:r>
              <a:rPr lang="fr-FR" dirty="0" smtClean="0"/>
              <a:t>traditionnelles</a:t>
            </a:r>
          </a:p>
          <a:p>
            <a:r>
              <a:rPr lang="fr-FR" dirty="0" smtClean="0"/>
              <a:t>Permet au client et à l’équipe réalisant le produit de partager cette vision.</a:t>
            </a:r>
            <a:endParaRPr lang="fr-FR" dirty="0"/>
          </a:p>
          <a:p>
            <a:r>
              <a:rPr lang="fr-FR" dirty="0"/>
              <a:t>Il procure une </a:t>
            </a:r>
            <a:r>
              <a:rPr lang="fr-FR" b="1" dirty="0"/>
              <a:t>vision d’ensemble du système à développer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1374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532</TotalTime>
  <Words>770</Words>
  <Application>Microsoft Office PowerPoint</Application>
  <PresentationFormat>Affichage à l'écran (4:3)</PresentationFormat>
  <Paragraphs>202</Paragraphs>
  <Slides>23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Clarity</vt:lpstr>
      <vt:lpstr>Comité de pilotage N°1</vt:lpstr>
      <vt:lpstr>Plan</vt:lpstr>
      <vt:lpstr>Présentation du projet</vt:lpstr>
      <vt:lpstr>Présentation du projet</vt:lpstr>
      <vt:lpstr>Présentation du projet</vt:lpstr>
      <vt:lpstr>Diapositive 6</vt:lpstr>
      <vt:lpstr>Prochaine étape</vt:lpstr>
      <vt:lpstr>Prochaine étape</vt:lpstr>
      <vt:lpstr>Recueil du besoin</vt:lpstr>
      <vt:lpstr>Recueil du besoin</vt:lpstr>
      <vt:lpstr>Use Case Model</vt:lpstr>
      <vt:lpstr>Analyse de risques</vt:lpstr>
      <vt:lpstr>Analyse de risques</vt:lpstr>
      <vt:lpstr>Benchmarking: Solutions choisies</vt:lpstr>
      <vt:lpstr>Diagramme de composants</vt:lpstr>
      <vt:lpstr>Diagramme de déploiement</vt:lpstr>
      <vt:lpstr>Plateforme d’intégration</vt:lpstr>
      <vt:lpstr>Plateforme d’intégration</vt:lpstr>
      <vt:lpstr>Plateforme d’intégration</vt:lpstr>
      <vt:lpstr>Plateforme d’intégration</vt:lpstr>
      <vt:lpstr>Prototype d’architecture logicielle</vt:lpstr>
      <vt:lpstr>Prototype d’architecture logicielle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Comité de pilotage N°1</dc:title>
  <dc:creator>Nidal</dc:creator>
  <cp:lastModifiedBy>Hamza</cp:lastModifiedBy>
  <cp:revision>57</cp:revision>
  <dcterms:created xsi:type="dcterms:W3CDTF">2006-08-16T00:00:00Z</dcterms:created>
  <dcterms:modified xsi:type="dcterms:W3CDTF">2012-12-05T04:16:52Z</dcterms:modified>
</cp:coreProperties>
</file>