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68" r:id="rId3"/>
    <p:sldId id="258" r:id="rId4"/>
    <p:sldId id="262" r:id="rId5"/>
    <p:sldId id="260" r:id="rId6"/>
    <p:sldId id="261" r:id="rId7"/>
    <p:sldId id="270" r:id="rId8"/>
    <p:sldId id="272" r:id="rId9"/>
    <p:sldId id="273" r:id="rId10"/>
    <p:sldId id="257" r:id="rId11"/>
    <p:sldId id="274" r:id="rId12"/>
    <p:sldId id="263" r:id="rId13"/>
    <p:sldId id="264" r:id="rId14"/>
    <p:sldId id="265" r:id="rId15"/>
    <p:sldId id="266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953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Pasta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Planilha1!$A$3</c:f>
              <c:strCache>
                <c:ptCount val="1"/>
                <c:pt idx="0">
                  <c:v>% Acertos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Planilha1!$B$2:$G$2</c:f>
              <c:strCache>
                <c:ptCount val="6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  <c:pt idx="4">
                  <c:v>Grupo 5</c:v>
                </c:pt>
                <c:pt idx="5">
                  <c:v>Grupo 6</c:v>
                </c:pt>
              </c:strCache>
            </c:strRef>
          </c:cat>
          <c:val>
            <c:numRef>
              <c:f>Planilha1!$B$3:$G$3</c:f>
              <c:numCache>
                <c:formatCode>0.00%</c:formatCode>
                <c:ptCount val="6"/>
                <c:pt idx="0">
                  <c:v>0.88</c:v>
                </c:pt>
                <c:pt idx="1">
                  <c:v>0.88</c:v>
                </c:pt>
                <c:pt idx="2">
                  <c:v>0.6</c:v>
                </c:pt>
                <c:pt idx="3">
                  <c:v>0.52</c:v>
                </c:pt>
                <c:pt idx="4">
                  <c:v>0.6</c:v>
                </c:pt>
                <c:pt idx="5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801-43CA-984B-68CBDCE0ACF6}"/>
            </c:ext>
          </c:extLst>
        </c:ser>
        <c:ser>
          <c:idx val="1"/>
          <c:order val="1"/>
          <c:tx>
            <c:strRef>
              <c:f>Planilha1!$A$4</c:f>
              <c:strCache>
                <c:ptCount val="1"/>
                <c:pt idx="0">
                  <c:v>% Presença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Planilha1!$B$2:$G$2</c:f>
              <c:strCache>
                <c:ptCount val="6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  <c:pt idx="4">
                  <c:v>Grupo 5</c:v>
                </c:pt>
                <c:pt idx="5">
                  <c:v>Grupo 6</c:v>
                </c:pt>
              </c:strCache>
            </c:strRef>
          </c:cat>
          <c:val>
            <c:numRef>
              <c:f>Planilha1!$B$4:$G$4</c:f>
              <c:numCache>
                <c:formatCode>0.00%</c:formatCode>
                <c:ptCount val="6"/>
                <c:pt idx="0">
                  <c:v>1</c:v>
                </c:pt>
                <c:pt idx="1">
                  <c:v>0.83299999999999996</c:v>
                </c:pt>
                <c:pt idx="2">
                  <c:v>0.83299999999999996</c:v>
                </c:pt>
                <c:pt idx="3">
                  <c:v>1</c:v>
                </c:pt>
                <c:pt idx="4">
                  <c:v>0.71399999999999997</c:v>
                </c:pt>
                <c:pt idx="5">
                  <c:v>0.83299999999999996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801-43CA-984B-68CBDCE0AC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71135055"/>
        <c:axId val="2071138799"/>
      </c:barChart>
      <c:catAx>
        <c:axId val="20711350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71138799"/>
        <c:crosses val="autoZero"/>
        <c:auto val="1"/>
        <c:lblAlgn val="ctr"/>
        <c:lblOffset val="100"/>
        <c:noMultiLvlLbl val="0"/>
      </c:catAx>
      <c:valAx>
        <c:axId val="2071138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20711350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Planilha1!$A$3</c:f>
              <c:strCache>
                <c:ptCount val="1"/>
                <c:pt idx="0">
                  <c:v>% Acertos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Planilha1!$B$1:$G$2</c:f>
              <c:strCache>
                <c:ptCount val="6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  <c:pt idx="4">
                  <c:v>Grupo 5</c:v>
                </c:pt>
                <c:pt idx="5">
                  <c:v>Grupo 6</c:v>
                </c:pt>
              </c:strCache>
            </c:strRef>
          </c:cat>
          <c:val>
            <c:numRef>
              <c:f>Planilha1!$B$3:$G$3</c:f>
              <c:numCache>
                <c:formatCode>0.00%</c:formatCode>
                <c:ptCount val="6"/>
                <c:pt idx="0">
                  <c:v>0.88</c:v>
                </c:pt>
                <c:pt idx="1">
                  <c:v>0.88</c:v>
                </c:pt>
                <c:pt idx="2">
                  <c:v>0.6</c:v>
                </c:pt>
                <c:pt idx="3">
                  <c:v>0.52</c:v>
                </c:pt>
                <c:pt idx="4">
                  <c:v>0.6</c:v>
                </c:pt>
                <c:pt idx="5">
                  <c:v>0.72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50-4D61-A48C-799A5EACBF36}"/>
            </c:ext>
          </c:extLst>
        </c:ser>
        <c:ser>
          <c:idx val="1"/>
          <c:order val="1"/>
          <c:tx>
            <c:strRef>
              <c:f>Planilha1!$A$4</c:f>
              <c:strCache>
                <c:ptCount val="1"/>
                <c:pt idx="0">
                  <c:v>% Presença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Planilha1!$B$1:$G$2</c:f>
              <c:strCache>
                <c:ptCount val="6"/>
                <c:pt idx="0">
                  <c:v>Grupo 1</c:v>
                </c:pt>
                <c:pt idx="1">
                  <c:v>Grupo 2</c:v>
                </c:pt>
                <c:pt idx="2">
                  <c:v>Grupo 3</c:v>
                </c:pt>
                <c:pt idx="3">
                  <c:v>Grupo 4</c:v>
                </c:pt>
                <c:pt idx="4">
                  <c:v>Grupo 5</c:v>
                </c:pt>
                <c:pt idx="5">
                  <c:v>Grupo 6</c:v>
                </c:pt>
              </c:strCache>
            </c:strRef>
          </c:cat>
          <c:val>
            <c:numRef>
              <c:f>Planilha1!$B$4:$G$4</c:f>
              <c:numCache>
                <c:formatCode>0.00%</c:formatCode>
                <c:ptCount val="6"/>
                <c:pt idx="0">
                  <c:v>1</c:v>
                </c:pt>
                <c:pt idx="1">
                  <c:v>0.83299999999999996</c:v>
                </c:pt>
                <c:pt idx="2">
                  <c:v>0.83299999999999996</c:v>
                </c:pt>
                <c:pt idx="3">
                  <c:v>1</c:v>
                </c:pt>
                <c:pt idx="4">
                  <c:v>0.71399999999999997</c:v>
                </c:pt>
                <c:pt idx="5">
                  <c:v>0.83299999999999996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50-4D61-A48C-799A5EACBF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97406367"/>
        <c:axId val="1997400543"/>
      </c:barChart>
      <c:catAx>
        <c:axId val="1997406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97400543"/>
        <c:crosses val="autoZero"/>
        <c:auto val="1"/>
        <c:lblAlgn val="ctr"/>
        <c:lblOffset val="100"/>
        <c:noMultiLvlLbl val="0"/>
      </c:catAx>
      <c:valAx>
        <c:axId val="1997400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97406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7A20F-AA80-4A1A-B76D-77FE4CB28634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A912D-AD75-452F-9B43-34B98177C73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71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800" b="1" dirty="0"/>
              <a:t>GRUPO 6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A912D-AD75-452F-9B43-34B98177C738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913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679905" y="4150589"/>
            <a:ext cx="6831673" cy="1086237"/>
          </a:xfrm>
        </p:spPr>
        <p:txBody>
          <a:bodyPr>
            <a:noAutofit/>
          </a:bodyPr>
          <a:lstStyle/>
          <a:p>
            <a:r>
              <a:rPr lang="pt-BR" sz="2000" dirty="0"/>
              <a:t>Projeto Integrador</a:t>
            </a:r>
          </a:p>
          <a:p>
            <a:r>
              <a:rPr lang="pt-BR" sz="2000" dirty="0"/>
              <a:t>GPI.</a:t>
            </a:r>
          </a:p>
          <a:p>
            <a:r>
              <a:rPr lang="pt-BR" sz="2000" dirty="0"/>
              <a:t>Sprint 1</a:t>
            </a:r>
          </a:p>
          <a:p>
            <a:r>
              <a:rPr lang="pt-BR" sz="2000" dirty="0"/>
              <a:t>1º semestre</a:t>
            </a:r>
          </a:p>
        </p:txBody>
      </p:sp>
      <p:sp>
        <p:nvSpPr>
          <p:cNvPr id="4" name="AutoShape 2" descr="https://private-user-images.githubusercontent.com/204269200/428815172-88328ed0-1857-4026-af86-980a9b345bff.png?jwt=eyJhbGciOiJIUzI1NiIsInR5cCI6IkpXVCJ9.eyJpc3MiOiJnaXRodWIuY29tIiwiYXVkIjoicmF3LmdpdGh1YnVzZXJjb250ZW50LmNvbSIsImtleSI6ImtleTUiLCJleHAiOjE3NDM1NDYyMzYsIm5iZiI6MTc0MzU0NTkzNiwicGF0aCI6Ii8yMDQyNjkyMDAvNDI4ODE1MTcyLTg4MzI4ZWQwLTE4NTctNDAyNi1hZjg2LTk4MGE5YjM0NWJmZi5wbmc_WC1BbXotQWxnb3JpdGhtPUFXUzQtSE1BQy1TSEEyNTYmWC1BbXotQ3JlZGVudGlhbD1BS0lBVkNPRFlMU0E1M1BRSzRaQSUyRjIwMjUwNDAxJTJGdXMtZWFzdC0xJTJGczMlMkZhd3M0X3JlcXVlc3QmWC1BbXotRGF0ZT0yMDI1MDQwMVQyMjE4NTZaJlgtQW16LUV4cGlyZXM9MzAwJlgtQW16LVNpZ25hdHVyZT1kOGU1YzlmNjJhMjdjNzk1NDYyMmMyNGE1Zjg2ZjYwYzMxZGZhZGQxMWFiODYxZjcwODVkNmZjN2E5NjRhYTYzJlgtQW16LVNpZ25lZEhlYWRlcnM9aG9zdCJ9.KnNQ_rQOnDpQZ6kYlvN6g8HeT9US0fo2ej_7ud3IdjE"/>
          <p:cNvSpPr>
            <a:spLocks noGrp="1" noChangeAspect="1" noChangeArrowheads="1"/>
          </p:cNvSpPr>
          <p:nvPr>
            <p:ph type="ctrTitle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pt-BR" dirty="0"/>
              <a:t>Apresentação time cinco</a:t>
            </a:r>
          </a:p>
        </p:txBody>
      </p:sp>
    </p:spTree>
    <p:extLst>
      <p:ext uri="{BB962C8B-B14F-4D97-AF65-F5344CB8AC3E}">
        <p14:creationId xmlns:p14="http://schemas.microsoft.com/office/powerpoint/2010/main" val="3972920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1DED301-D067-4B18-BFC8-D167729CDA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2543" y="1599944"/>
            <a:ext cx="6987397" cy="3903709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DD7700DB-0E25-4341-9A7A-BD6ACDB5B18A}"/>
              </a:ext>
            </a:extLst>
          </p:cNvPr>
          <p:cNvSpPr/>
          <p:nvPr/>
        </p:nvSpPr>
        <p:spPr>
          <a:xfrm>
            <a:off x="4749211" y="636601"/>
            <a:ext cx="3404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b="1" kern="1400" spc="-50" dirty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 Individual Grupo 4</a:t>
            </a:r>
            <a:endParaRPr lang="pt-BR" kern="1400" spc="-50" dirty="0"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278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81EEC03-09C4-4136-AA4A-9D6510FB6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99" y="1817653"/>
            <a:ext cx="7181801" cy="361870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480CA98-27CB-4380-A396-31121E64B22D}"/>
              </a:ext>
            </a:extLst>
          </p:cNvPr>
          <p:cNvSpPr/>
          <p:nvPr/>
        </p:nvSpPr>
        <p:spPr>
          <a:xfrm>
            <a:off x="4190411" y="822868"/>
            <a:ext cx="3404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b="1" kern="1400" spc="-50" dirty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 Individual Grupo 6</a:t>
            </a:r>
            <a:endParaRPr lang="pt-BR" kern="1400" spc="-50" dirty="0"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7608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430" y="104775"/>
            <a:ext cx="10424160" cy="664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051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293" y="297951"/>
            <a:ext cx="10710439" cy="595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52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770" y="503434"/>
            <a:ext cx="10664575" cy="566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4817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42" y="359596"/>
            <a:ext cx="9771596" cy="6010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74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089060"/>
            <a:ext cx="9601200" cy="419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61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 pela atenção. 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041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/>
          <p:cNvSpPr txBox="1"/>
          <p:nvPr/>
        </p:nvSpPr>
        <p:spPr>
          <a:xfrm>
            <a:off x="1291590" y="422910"/>
            <a:ext cx="942975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 </a:t>
            </a:r>
            <a:r>
              <a:rPr lang="pt-BR" sz="5400" b="1" dirty="0"/>
              <a:t>Nomes: </a:t>
            </a:r>
          </a:p>
          <a:p>
            <a:pPr algn="ctr"/>
            <a:r>
              <a:rPr lang="pt-BR" sz="5400" b="1" dirty="0" err="1"/>
              <a:t>Angela</a:t>
            </a:r>
            <a:r>
              <a:rPr lang="pt-BR" sz="5400" b="1" dirty="0"/>
              <a:t> </a:t>
            </a:r>
          </a:p>
          <a:p>
            <a:pPr algn="ctr"/>
            <a:r>
              <a:rPr lang="pt-BR" sz="5400" b="1" dirty="0"/>
              <a:t>Antônio</a:t>
            </a:r>
          </a:p>
          <a:p>
            <a:pPr algn="ctr"/>
            <a:r>
              <a:rPr lang="pt-BR" sz="5400" b="1" dirty="0"/>
              <a:t>Claudiane</a:t>
            </a:r>
          </a:p>
          <a:p>
            <a:pPr algn="ctr"/>
            <a:r>
              <a:rPr lang="pt-BR" sz="5400" b="1" dirty="0"/>
              <a:t>João Gabriel</a:t>
            </a:r>
          </a:p>
          <a:p>
            <a:pPr algn="ctr"/>
            <a:r>
              <a:rPr lang="pt-BR" sz="5400" b="1" dirty="0"/>
              <a:t>Jonas</a:t>
            </a:r>
          </a:p>
          <a:p>
            <a:pPr algn="ctr"/>
            <a:r>
              <a:rPr lang="pt-BR" sz="5400" b="1" dirty="0"/>
              <a:t>Melissa</a:t>
            </a:r>
          </a:p>
        </p:txBody>
      </p:sp>
    </p:spTree>
    <p:extLst>
      <p:ext uri="{BB962C8B-B14F-4D97-AF65-F5344CB8AC3E}">
        <p14:creationId xmlns:p14="http://schemas.microsoft.com/office/powerpoint/2010/main" val="247725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3048000" y="1157802"/>
            <a:ext cx="7623142" cy="53038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2400" b="1" kern="1400" spc="-50" dirty="0"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Individual</a:t>
            </a:r>
            <a:endParaRPr lang="pt-BR" sz="2400" kern="1400" spc="-50" dirty="0">
              <a:latin typeface="Bodoni MT" panose="02070603080606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Percebe-se que a maioria dos indivíduos desconheciam certos termos e tiveram dificuldade na interpretação de algumas questões.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Angela</a:t>
            </a: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Silva: 32% de acertos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Antônio: 56% de acertos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Claudiane: 24% de acertos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João Gabriel: 64% de acertos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Jonas: 32% de acertos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Melissa: 36% acertos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20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6484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183109"/>
              </p:ext>
            </p:extLst>
          </p:nvPr>
        </p:nvGraphicFramePr>
        <p:xfrm>
          <a:off x="1387013" y="647263"/>
          <a:ext cx="10191965" cy="1543242"/>
        </p:xfrm>
        <a:graphic>
          <a:graphicData uri="http://schemas.openxmlformats.org/drawingml/2006/table">
            <a:tbl>
              <a:tblPr/>
              <a:tblGrid>
                <a:gridCol w="1455995">
                  <a:extLst>
                    <a:ext uri="{9D8B030D-6E8A-4147-A177-3AD203B41FA5}">
                      <a16:colId xmlns:a16="http://schemas.microsoft.com/office/drawing/2014/main" val="2005591155"/>
                    </a:ext>
                  </a:extLst>
                </a:gridCol>
                <a:gridCol w="1455995">
                  <a:extLst>
                    <a:ext uri="{9D8B030D-6E8A-4147-A177-3AD203B41FA5}">
                      <a16:colId xmlns:a16="http://schemas.microsoft.com/office/drawing/2014/main" val="3944702633"/>
                    </a:ext>
                  </a:extLst>
                </a:gridCol>
                <a:gridCol w="1455995">
                  <a:extLst>
                    <a:ext uri="{9D8B030D-6E8A-4147-A177-3AD203B41FA5}">
                      <a16:colId xmlns:a16="http://schemas.microsoft.com/office/drawing/2014/main" val="2422102217"/>
                    </a:ext>
                  </a:extLst>
                </a:gridCol>
                <a:gridCol w="1455995">
                  <a:extLst>
                    <a:ext uri="{9D8B030D-6E8A-4147-A177-3AD203B41FA5}">
                      <a16:colId xmlns:a16="http://schemas.microsoft.com/office/drawing/2014/main" val="3261145071"/>
                    </a:ext>
                  </a:extLst>
                </a:gridCol>
                <a:gridCol w="1455995">
                  <a:extLst>
                    <a:ext uri="{9D8B030D-6E8A-4147-A177-3AD203B41FA5}">
                      <a16:colId xmlns:a16="http://schemas.microsoft.com/office/drawing/2014/main" val="1602160172"/>
                    </a:ext>
                  </a:extLst>
                </a:gridCol>
                <a:gridCol w="1455995">
                  <a:extLst>
                    <a:ext uri="{9D8B030D-6E8A-4147-A177-3AD203B41FA5}">
                      <a16:colId xmlns:a16="http://schemas.microsoft.com/office/drawing/2014/main" val="3036095607"/>
                    </a:ext>
                  </a:extLst>
                </a:gridCol>
                <a:gridCol w="1455995">
                  <a:extLst>
                    <a:ext uri="{9D8B030D-6E8A-4147-A177-3AD203B41FA5}">
                      <a16:colId xmlns:a16="http://schemas.microsoft.com/office/drawing/2014/main" val="3730899443"/>
                    </a:ext>
                  </a:extLst>
                </a:gridCol>
              </a:tblGrid>
              <a:tr h="344009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 5: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97190"/>
                  </a:ext>
                </a:extLst>
              </a:tr>
              <a:tr h="344009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Angela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Antônio 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Claudiane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João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Jonas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Melissa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3805217"/>
                  </a:ext>
                </a:extLst>
              </a:tr>
              <a:tr h="344009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Acertos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4505616"/>
                  </a:ext>
                </a:extLst>
              </a:tr>
              <a:tr h="426912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Presença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583675"/>
                  </a:ext>
                </a:extLst>
              </a:tr>
            </a:tbl>
          </a:graphicData>
        </a:graphic>
      </p:graphicFrame>
      <p:graphicFrame>
        <p:nvGraphicFramePr>
          <p:cNvPr id="8" name="Gráfico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3603501"/>
              </p:ext>
            </p:extLst>
          </p:nvPr>
        </p:nvGraphicFramePr>
        <p:xfrm>
          <a:off x="1592494" y="2530011"/>
          <a:ext cx="9832369" cy="3778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958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4650527" y="435146"/>
            <a:ext cx="337168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sz="3200" b="1" kern="1400" spc="-50" dirty="0">
                <a:latin typeface="Bodoni MT" panose="020706030806060202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do Grupo</a:t>
            </a:r>
            <a:endParaRPr lang="pt-BR" sz="3200" kern="1400" spc="-50" dirty="0">
              <a:effectLst/>
              <a:latin typeface="Bodoni MT" panose="02070603080606020203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2267905" y="1273996"/>
            <a:ext cx="8396669" cy="4462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 teste já era um subsidio para nós e os nossos professores avaliarem o quanto nós estamos inteirados destes objetos de pesquisa, análise e de conhecimento prático para estruturar, formar, fundar, operar, administrar </a:t>
            </a:r>
            <a:r>
              <a:rPr lang="pt-BR" sz="2000" dirty="0" err="1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etc</a:t>
            </a: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um “negócio”.   </a:t>
            </a:r>
          </a:p>
          <a:p>
            <a:pPr fontAlgn="base"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fontAlgn="base"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 o ´Grupo 5`, ao qual pertencemos, ficou com os seguintes índices: ´ Acertos`: (60%) e ´Presença´: (71,4%). </a:t>
            </a:r>
          </a:p>
          <a:p>
            <a:pPr fontAlgn="base"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 </a:t>
            </a:r>
          </a:p>
          <a:p>
            <a:pPr fontAlgn="base">
              <a:spcAft>
                <a:spcPts val="0"/>
              </a:spcAft>
            </a:pPr>
            <a:r>
              <a:rPr lang="pt-BR" sz="200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Nosso grupo privilegiou o diálogo e as assertivas de um e outro debatendo as opiniões e os consensos não se atendo ao tempo e á necessidade em acabar logo o questionário ou sequer usar por exemplo o buscador Google para realizar pesquisas sobre o conteúdo da `prova` coisa levada adiante por outros grupos.</a:t>
            </a:r>
            <a:r>
              <a:rPr lang="pt-BR" sz="2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pt-BR" sz="2000" dirty="0"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</a:p>
          <a:p>
            <a:pPr fontAlgn="base">
              <a:spcAft>
                <a:spcPts val="0"/>
              </a:spcAft>
            </a:pPr>
            <a:endParaRPr lang="pt-BR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727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899631"/>
              </p:ext>
            </p:extLst>
          </p:nvPr>
        </p:nvGraphicFramePr>
        <p:xfrm>
          <a:off x="2366127" y="889148"/>
          <a:ext cx="8352148" cy="1488440"/>
        </p:xfrm>
        <a:graphic>
          <a:graphicData uri="http://schemas.openxmlformats.org/drawingml/2006/table">
            <a:tbl>
              <a:tblPr/>
              <a:tblGrid>
                <a:gridCol w="1454890">
                  <a:extLst>
                    <a:ext uri="{9D8B030D-6E8A-4147-A177-3AD203B41FA5}">
                      <a16:colId xmlns:a16="http://schemas.microsoft.com/office/drawing/2014/main" val="1647390443"/>
                    </a:ext>
                  </a:extLst>
                </a:gridCol>
                <a:gridCol w="1149543">
                  <a:extLst>
                    <a:ext uri="{9D8B030D-6E8A-4147-A177-3AD203B41FA5}">
                      <a16:colId xmlns:a16="http://schemas.microsoft.com/office/drawing/2014/main" val="562472234"/>
                    </a:ext>
                  </a:extLst>
                </a:gridCol>
                <a:gridCol w="1149543">
                  <a:extLst>
                    <a:ext uri="{9D8B030D-6E8A-4147-A177-3AD203B41FA5}">
                      <a16:colId xmlns:a16="http://schemas.microsoft.com/office/drawing/2014/main" val="3611732668"/>
                    </a:ext>
                  </a:extLst>
                </a:gridCol>
                <a:gridCol w="1149543">
                  <a:extLst>
                    <a:ext uri="{9D8B030D-6E8A-4147-A177-3AD203B41FA5}">
                      <a16:colId xmlns:a16="http://schemas.microsoft.com/office/drawing/2014/main" val="3728831100"/>
                    </a:ext>
                  </a:extLst>
                </a:gridCol>
                <a:gridCol w="1149543">
                  <a:extLst>
                    <a:ext uri="{9D8B030D-6E8A-4147-A177-3AD203B41FA5}">
                      <a16:colId xmlns:a16="http://schemas.microsoft.com/office/drawing/2014/main" val="899794566"/>
                    </a:ext>
                  </a:extLst>
                </a:gridCol>
                <a:gridCol w="1149543">
                  <a:extLst>
                    <a:ext uri="{9D8B030D-6E8A-4147-A177-3AD203B41FA5}">
                      <a16:colId xmlns:a16="http://schemas.microsoft.com/office/drawing/2014/main" val="71252329"/>
                    </a:ext>
                  </a:extLst>
                </a:gridCol>
                <a:gridCol w="1149543">
                  <a:extLst>
                    <a:ext uri="{9D8B030D-6E8A-4147-A177-3AD203B41FA5}">
                      <a16:colId xmlns:a16="http://schemas.microsoft.com/office/drawing/2014/main" val="4101046774"/>
                    </a:ext>
                  </a:extLst>
                </a:gridCol>
              </a:tblGrid>
              <a:tr h="184150">
                <a:tc gridSpan="7"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Grupos: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52471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 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 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 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 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Grupo 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Grupo 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909058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Acertos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60,00%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63808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% Presença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71,40%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83,30%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8980147"/>
                  </a:ext>
                </a:extLst>
              </a:tr>
            </a:tbl>
          </a:graphicData>
        </a:graphic>
      </p:graphicFrame>
      <p:graphicFrame>
        <p:nvGraphicFramePr>
          <p:cNvPr id="6" name="Gráfico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9171243"/>
              </p:ext>
            </p:extLst>
          </p:nvPr>
        </p:nvGraphicFramePr>
        <p:xfrm>
          <a:off x="2366127" y="2930704"/>
          <a:ext cx="8352148" cy="3336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01902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44C81A6D-7123-48C3-B6F7-F184FE0DC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7631" y="2040466"/>
            <a:ext cx="7556738" cy="404083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1D02EE07-86AC-4E3F-8BD5-92B29950E83E}"/>
              </a:ext>
            </a:extLst>
          </p:cNvPr>
          <p:cNvSpPr/>
          <p:nvPr/>
        </p:nvSpPr>
        <p:spPr>
          <a:xfrm>
            <a:off x="2810933" y="918325"/>
            <a:ext cx="6096000" cy="652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b="1" kern="1400" spc="-50" dirty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 Individual Grupo 1</a:t>
            </a:r>
            <a:endParaRPr lang="pt-BR" kern="1400" spc="-50" dirty="0"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683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B0C3703-2224-45EB-AD2B-19854733F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365" y="2002676"/>
            <a:ext cx="7643003" cy="441069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94977A20-7685-46D2-8CC4-28404468EF96}"/>
              </a:ext>
            </a:extLst>
          </p:cNvPr>
          <p:cNvSpPr/>
          <p:nvPr/>
        </p:nvSpPr>
        <p:spPr>
          <a:xfrm>
            <a:off x="2827867" y="1223125"/>
            <a:ext cx="6096000" cy="65255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b="1" kern="1400" spc="-50" dirty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 Individual Grupo 2</a:t>
            </a:r>
            <a:endParaRPr lang="pt-BR" kern="1400" spc="-50" dirty="0"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pt-BR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6649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D5FBF2E-73FB-4490-B4FD-0B6AA1583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532" y="1377114"/>
            <a:ext cx="7228936" cy="4391638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DDF14E1-8D92-48E6-8BEA-4A524EFB38E1}"/>
              </a:ext>
            </a:extLst>
          </p:cNvPr>
          <p:cNvSpPr/>
          <p:nvPr/>
        </p:nvSpPr>
        <p:spPr>
          <a:xfrm>
            <a:off x="4393611" y="568867"/>
            <a:ext cx="3404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0"/>
              </a:spcAft>
            </a:pPr>
            <a:r>
              <a:rPr lang="pt-BR" b="1" kern="1400" spc="-50" dirty="0">
                <a:latin typeface="Arial Black" panose="020B0A040201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Análise  Individual Grupo 3</a:t>
            </a:r>
            <a:endParaRPr lang="pt-BR" kern="1400" spc="-50" dirty="0">
              <a:latin typeface="Arial Black" panose="020B0A040201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0975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TM10001105[[fn=Cortar]]</Template>
  <TotalTime>180</TotalTime>
  <Words>329</Words>
  <Application>Microsoft Office PowerPoint</Application>
  <PresentationFormat>Widescreen</PresentationFormat>
  <Paragraphs>82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4" baseType="lpstr">
      <vt:lpstr>Arial</vt:lpstr>
      <vt:lpstr>Arial Black</vt:lpstr>
      <vt:lpstr>Bodoni MT</vt:lpstr>
      <vt:lpstr>Calibri</vt:lpstr>
      <vt:lpstr>Franklin Gothic Book</vt:lpstr>
      <vt:lpstr>Times New Roman</vt:lpstr>
      <vt:lpstr>Crop</vt:lpstr>
      <vt:lpstr>Apresentação time cinco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Obrigado pela atenção.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time cinco</dc:title>
  <dc:creator>ANGELA DE FATIMA DA SILVA</dc:creator>
  <cp:lastModifiedBy>Fatec</cp:lastModifiedBy>
  <cp:revision>17</cp:revision>
  <dcterms:created xsi:type="dcterms:W3CDTF">2025-04-01T22:21:56Z</dcterms:created>
  <dcterms:modified xsi:type="dcterms:W3CDTF">2025-04-12T01:00:21Z</dcterms:modified>
</cp:coreProperties>
</file>