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8" r:id="rId4"/>
    <p:sldId id="260" r:id="rId5"/>
    <p:sldId id="259" r:id="rId6"/>
    <p:sldId id="261" r:id="rId7"/>
    <p:sldId id="262" r:id="rId8"/>
    <p:sldId id="263" r:id="rId9"/>
    <p:sldId id="257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953" autoAdjust="0"/>
    <p:restoredTop sz="94660"/>
  </p:normalViewPr>
  <p:slideViewPr>
    <p:cSldViewPr snapToGrid="0">
      <p:cViewPr>
        <p:scale>
          <a:sx n="56" d="100"/>
          <a:sy n="56" d="100"/>
        </p:scale>
        <p:origin x="30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5" y="4150589"/>
            <a:ext cx="6831673" cy="1086237"/>
          </a:xfrm>
        </p:spPr>
        <p:txBody>
          <a:bodyPr>
            <a:noAutofit/>
          </a:bodyPr>
          <a:lstStyle/>
          <a:p>
            <a:r>
              <a:rPr lang="pt-BR" sz="2000" dirty="0" smtClean="0"/>
              <a:t>Projeto Integrador</a:t>
            </a:r>
          </a:p>
          <a:p>
            <a:r>
              <a:rPr lang="pt-BR" sz="2000" dirty="0" smtClean="0"/>
              <a:t>GPI.</a:t>
            </a:r>
          </a:p>
          <a:p>
            <a:r>
              <a:rPr lang="pt-BR" sz="2000" dirty="0" smtClean="0"/>
              <a:t>Sprint 1</a:t>
            </a:r>
          </a:p>
          <a:p>
            <a:r>
              <a:rPr lang="pt-BR" sz="2000" dirty="0" smtClean="0"/>
              <a:t>1º semestre</a:t>
            </a:r>
            <a:endParaRPr lang="pt-BR" sz="2000" dirty="0"/>
          </a:p>
        </p:txBody>
      </p:sp>
      <p:sp>
        <p:nvSpPr>
          <p:cNvPr id="4" name="AutoShape 2" descr="https://private-user-images.githubusercontent.com/204269200/428815172-88328ed0-1857-4026-af86-980a9b345bff.png?jwt=eyJhbGciOiJIUzI1NiIsInR5cCI6IkpXVCJ9.eyJpc3MiOiJnaXRodWIuY29tIiwiYXVkIjoicmF3LmdpdGh1YnVzZXJjb250ZW50LmNvbSIsImtleSI6ImtleTUiLCJleHAiOjE3NDM1NDYyMzYsIm5iZiI6MTc0MzU0NTkzNiwicGF0aCI6Ii8yMDQyNjkyMDAvNDI4ODE1MTcyLTg4MzI4ZWQwLTE4NTctNDAyNi1hZjg2LTk4MGE5YjM0NWJmZi5wbmc_WC1BbXotQWxnb3JpdGhtPUFXUzQtSE1BQy1TSEEyNTYmWC1BbXotQ3JlZGVudGlhbD1BS0lBVkNPRFlMU0E1M1BRSzRaQSUyRjIwMjUwNDAxJTJGdXMtZWFzdC0xJTJGczMlMkZhd3M0X3JlcXVlc3QmWC1BbXotRGF0ZT0yMDI1MDQwMVQyMjE4NTZaJlgtQW16LUV4cGlyZXM9MzAwJlgtQW16LVNpZ25hdHVyZT1kOGU1YzlmNjJhMjdjNzk1NDYyMmMyNGE1Zjg2ZjYwYzMxZGZhZGQxMWFiODYxZjcwODVkNmZjN2E5NjRhYTYzJlgtQW16LVNpZ25lZEhlYWRlcnM9aG9zdCJ9.KnNQ_rQOnDpQZ6kYlvN6g8HeT9US0fo2ej_7ud3IdjE"/>
          <p:cNvSpPr>
            <a:spLocks noGrp="1" noChangeAspect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Apresentação time cinco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92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268" y="621672"/>
            <a:ext cx="9707531" cy="539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86" y="1428750"/>
            <a:ext cx="9664228" cy="34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62" y="1102656"/>
            <a:ext cx="8240275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4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11630"/>
            <a:ext cx="9555088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1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 pela atenção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41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291590" y="422910"/>
            <a:ext cx="94297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 </a:t>
            </a:r>
            <a:r>
              <a:rPr lang="pt-BR" sz="5400" b="1" dirty="0" smtClean="0"/>
              <a:t>Nomes: </a:t>
            </a:r>
          </a:p>
          <a:p>
            <a:pPr algn="ctr"/>
            <a:r>
              <a:rPr lang="pt-BR" sz="5400" b="1" dirty="0" err="1" smtClean="0"/>
              <a:t>Angela</a:t>
            </a:r>
            <a:r>
              <a:rPr lang="pt-BR" sz="5400" b="1" dirty="0" smtClean="0"/>
              <a:t> </a:t>
            </a:r>
          </a:p>
          <a:p>
            <a:pPr algn="ctr"/>
            <a:r>
              <a:rPr lang="pt-BR" sz="5400" b="1" dirty="0" smtClean="0"/>
              <a:t>Antônio</a:t>
            </a:r>
          </a:p>
          <a:p>
            <a:pPr algn="ctr"/>
            <a:r>
              <a:rPr lang="pt-BR" sz="5400" b="1" dirty="0" smtClean="0"/>
              <a:t>Claudiane</a:t>
            </a:r>
          </a:p>
          <a:p>
            <a:pPr algn="ctr"/>
            <a:r>
              <a:rPr lang="pt-BR" sz="5400" b="1" dirty="0" smtClean="0"/>
              <a:t>João Gabriel</a:t>
            </a:r>
          </a:p>
          <a:p>
            <a:pPr algn="ctr"/>
            <a:r>
              <a:rPr lang="pt-BR" sz="5400" b="1" dirty="0" smtClean="0"/>
              <a:t>Jonas</a:t>
            </a:r>
          </a:p>
          <a:p>
            <a:pPr algn="ctr"/>
            <a:r>
              <a:rPr lang="pt-BR" sz="5400" b="1" dirty="0" smtClean="0"/>
              <a:t>Melissa</a:t>
            </a:r>
            <a:endParaRPr lang="pt-BR" sz="5400" b="1" dirty="0"/>
          </a:p>
        </p:txBody>
      </p:sp>
    </p:spTree>
    <p:extLst>
      <p:ext uri="{BB962C8B-B14F-4D97-AF65-F5344CB8AC3E}">
        <p14:creationId xmlns:p14="http://schemas.microsoft.com/office/powerpoint/2010/main" val="24772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1157802"/>
            <a:ext cx="7623142" cy="4246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2400" b="1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Análise Individual</a:t>
            </a:r>
            <a:endParaRPr lang="pt-BR" sz="4000" kern="1400" spc="-50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Percebe-se que a maioria dos indivíduos desconheciam certos termos e tiveram dificuldade na interpretação de algumas questões.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Angela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Silva: 32% de acertos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Antônio: 56% de acertos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Claudiane: 24% de acertos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João Gabriel: 64% de Acertos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Jonas: ?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Melissa: 36%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48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50527" y="435146"/>
            <a:ext cx="3371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2400" b="1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Análise do Grupo</a:t>
            </a:r>
            <a:endParaRPr lang="pt-BR" sz="2400" kern="1400" spc="-5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925452" y="1706511"/>
            <a:ext cx="768913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O teste já era um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subsidio para nós e os nossos professores avaliarem o quanto nós estamos inteirados destes objetos de pesquisa, análise e de conhecimento prático para estruturar, formar, fundar, operar, administrar 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etc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um “negócio”.   </a:t>
            </a:r>
          </a:p>
          <a:p>
            <a:pPr fontAlgn="base">
              <a:spcAft>
                <a:spcPts val="0"/>
              </a:spcAft>
            </a:pPr>
            <a:r>
              <a:rPr lang="pt-BR" sz="1100" dirty="0"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E o ´Grupo 5`, ao qual pertencemos, ficou com os seguintes índices: ´ Acertos`: (60%) e ´Presença´: (71,4%). 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pt-BR" sz="1100" dirty="0"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Nosso grupo privilegiou o diálogo e as assertivas de um e outro debatendo as opiniões e os consensos não se atendo ao tempo e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á necessidade em acabar logo o questionário ou sequer usar por exemplo o buscador Google para realizar pesquisas sobre o conteúdo da `prova` coisa levada adiante por outros grupos se bem me lembro e pude até observar. 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600" dirty="0" smtClean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7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764553"/>
            <a:ext cx="6096000" cy="4530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2400" b="1" kern="1400" spc="-5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Análise do Grupo</a:t>
            </a:r>
            <a:endParaRPr lang="pt-BR" sz="4000" kern="1400" spc="-50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Pontos Fortes: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Diversidade de experiências e pontos de vista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Engajamento de todos os membros 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Diálogo e respeito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Consenso com as decisões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Pontos fracos: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Falta de Conhecimento sobre o assunto abordado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Falta de utilização das ferramentas que foram dadas ao grupo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Falta dos colaboradores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99631"/>
              </p:ext>
            </p:extLst>
          </p:nvPr>
        </p:nvGraphicFramePr>
        <p:xfrm>
          <a:off x="2366127" y="889148"/>
          <a:ext cx="8352148" cy="1488440"/>
        </p:xfrm>
        <a:graphic>
          <a:graphicData uri="http://schemas.openxmlformats.org/drawingml/2006/table">
            <a:tbl>
              <a:tblPr/>
              <a:tblGrid>
                <a:gridCol w="1454890">
                  <a:extLst>
                    <a:ext uri="{9D8B030D-6E8A-4147-A177-3AD203B41FA5}">
                      <a16:colId xmlns:a16="http://schemas.microsoft.com/office/drawing/2014/main" val="1647390443"/>
                    </a:ext>
                  </a:extLst>
                </a:gridCol>
                <a:gridCol w="1149543">
                  <a:extLst>
                    <a:ext uri="{9D8B030D-6E8A-4147-A177-3AD203B41FA5}">
                      <a16:colId xmlns:a16="http://schemas.microsoft.com/office/drawing/2014/main" val="562472234"/>
                    </a:ext>
                  </a:extLst>
                </a:gridCol>
                <a:gridCol w="1149543">
                  <a:extLst>
                    <a:ext uri="{9D8B030D-6E8A-4147-A177-3AD203B41FA5}">
                      <a16:colId xmlns:a16="http://schemas.microsoft.com/office/drawing/2014/main" val="3611732668"/>
                    </a:ext>
                  </a:extLst>
                </a:gridCol>
                <a:gridCol w="1149543">
                  <a:extLst>
                    <a:ext uri="{9D8B030D-6E8A-4147-A177-3AD203B41FA5}">
                      <a16:colId xmlns:a16="http://schemas.microsoft.com/office/drawing/2014/main" val="3728831100"/>
                    </a:ext>
                  </a:extLst>
                </a:gridCol>
                <a:gridCol w="1149543">
                  <a:extLst>
                    <a:ext uri="{9D8B030D-6E8A-4147-A177-3AD203B41FA5}">
                      <a16:colId xmlns:a16="http://schemas.microsoft.com/office/drawing/2014/main" val="899794566"/>
                    </a:ext>
                  </a:extLst>
                </a:gridCol>
                <a:gridCol w="1149543">
                  <a:extLst>
                    <a:ext uri="{9D8B030D-6E8A-4147-A177-3AD203B41FA5}">
                      <a16:colId xmlns:a16="http://schemas.microsoft.com/office/drawing/2014/main" val="71252329"/>
                    </a:ext>
                  </a:extLst>
                </a:gridCol>
                <a:gridCol w="1149543">
                  <a:extLst>
                    <a:ext uri="{9D8B030D-6E8A-4147-A177-3AD203B41FA5}">
                      <a16:colId xmlns:a16="http://schemas.microsoft.com/office/drawing/2014/main" val="4101046774"/>
                    </a:ext>
                  </a:extLst>
                </a:gridCol>
              </a:tblGrid>
              <a:tr h="18415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Grupos: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247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 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 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 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 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Grupo 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 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0905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Acertos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60,00%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3808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Presença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71,40%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980147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127" y="2764728"/>
            <a:ext cx="8352148" cy="373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615993"/>
              </p:ext>
            </p:extLst>
          </p:nvPr>
        </p:nvGraphicFramePr>
        <p:xfrm>
          <a:off x="1387013" y="647263"/>
          <a:ext cx="10191965" cy="1543242"/>
        </p:xfrm>
        <a:graphic>
          <a:graphicData uri="http://schemas.openxmlformats.org/drawingml/2006/table">
            <a:tbl>
              <a:tblPr/>
              <a:tblGrid>
                <a:gridCol w="1455995">
                  <a:extLst>
                    <a:ext uri="{9D8B030D-6E8A-4147-A177-3AD203B41FA5}">
                      <a16:colId xmlns:a16="http://schemas.microsoft.com/office/drawing/2014/main" val="2005591155"/>
                    </a:ext>
                  </a:extLst>
                </a:gridCol>
                <a:gridCol w="1455995">
                  <a:extLst>
                    <a:ext uri="{9D8B030D-6E8A-4147-A177-3AD203B41FA5}">
                      <a16:colId xmlns:a16="http://schemas.microsoft.com/office/drawing/2014/main" val="3944702633"/>
                    </a:ext>
                  </a:extLst>
                </a:gridCol>
                <a:gridCol w="1455995">
                  <a:extLst>
                    <a:ext uri="{9D8B030D-6E8A-4147-A177-3AD203B41FA5}">
                      <a16:colId xmlns:a16="http://schemas.microsoft.com/office/drawing/2014/main" val="2422102217"/>
                    </a:ext>
                  </a:extLst>
                </a:gridCol>
                <a:gridCol w="1455995">
                  <a:extLst>
                    <a:ext uri="{9D8B030D-6E8A-4147-A177-3AD203B41FA5}">
                      <a16:colId xmlns:a16="http://schemas.microsoft.com/office/drawing/2014/main" val="3261145071"/>
                    </a:ext>
                  </a:extLst>
                </a:gridCol>
                <a:gridCol w="1455995">
                  <a:extLst>
                    <a:ext uri="{9D8B030D-6E8A-4147-A177-3AD203B41FA5}">
                      <a16:colId xmlns:a16="http://schemas.microsoft.com/office/drawing/2014/main" val="1602160172"/>
                    </a:ext>
                  </a:extLst>
                </a:gridCol>
                <a:gridCol w="1455995">
                  <a:extLst>
                    <a:ext uri="{9D8B030D-6E8A-4147-A177-3AD203B41FA5}">
                      <a16:colId xmlns:a16="http://schemas.microsoft.com/office/drawing/2014/main" val="3036095607"/>
                    </a:ext>
                  </a:extLst>
                </a:gridCol>
                <a:gridCol w="1455995">
                  <a:extLst>
                    <a:ext uri="{9D8B030D-6E8A-4147-A177-3AD203B41FA5}">
                      <a16:colId xmlns:a16="http://schemas.microsoft.com/office/drawing/2014/main" val="3730899443"/>
                    </a:ext>
                  </a:extLst>
                </a:gridCol>
              </a:tblGrid>
              <a:tr h="344009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 5: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97190"/>
                  </a:ext>
                </a:extLst>
              </a:tr>
              <a:tr h="344009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Angela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Antônio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Claudiane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João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Jonas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Melissa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805217"/>
                  </a:ext>
                </a:extLst>
              </a:tr>
              <a:tr h="344009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Acertos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505616"/>
                  </a:ext>
                </a:extLst>
              </a:tr>
              <a:tr h="426912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Presença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583675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48" y="2579793"/>
            <a:ext cx="9287839" cy="36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0" y="104775"/>
            <a:ext cx="1042416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5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219075"/>
            <a:ext cx="855345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112</TotalTime>
  <Words>154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Segoe UI</vt:lpstr>
      <vt:lpstr>Symbol</vt:lpstr>
      <vt:lpstr>Times New Roman</vt:lpstr>
      <vt:lpstr>Crop</vt:lpstr>
      <vt:lpstr>Apresentação time cinco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 pela atenção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time cinco</dc:title>
  <dc:creator>ANGELA DE FATIMA DA SILVA</dc:creator>
  <cp:lastModifiedBy>ANGELA DE FATIMA DA SILVA</cp:lastModifiedBy>
  <cp:revision>9</cp:revision>
  <dcterms:created xsi:type="dcterms:W3CDTF">2025-04-01T22:21:56Z</dcterms:created>
  <dcterms:modified xsi:type="dcterms:W3CDTF">2025-04-02T00:14:21Z</dcterms:modified>
</cp:coreProperties>
</file>