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0" r:id="rId3"/>
    <p:sldId id="261" r:id="rId4"/>
    <p:sldId id="264" r:id="rId5"/>
    <p:sldId id="331" r:id="rId6"/>
    <p:sldId id="332" r:id="rId7"/>
    <p:sldId id="333" r:id="rId8"/>
    <p:sldId id="334" r:id="rId9"/>
    <p:sldId id="335" r:id="rId10"/>
    <p:sldId id="336" r:id="rId11"/>
    <p:sldId id="337" r:id="rId12"/>
    <p:sldId id="338" r:id="rId13"/>
    <p:sldId id="270" r:id="rId14"/>
    <p:sldId id="340" r:id="rId15"/>
    <p:sldId id="341" r:id="rId16"/>
    <p:sldId id="342" r:id="rId17"/>
    <p:sldId id="343" r:id="rId18"/>
    <p:sldId id="276" r:id="rId19"/>
    <p:sldId id="315" r:id="rId20"/>
    <p:sldId id="328" r:id="rId21"/>
    <p:sldId id="329" r:id="rId22"/>
    <p:sldId id="339" r:id="rId23"/>
    <p:sldId id="330" r:id="rId24"/>
    <p:sldId id="28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p:scale>
          <a:sx n="76" d="100"/>
          <a:sy n="76" d="100"/>
        </p:scale>
        <p:origin x="-832" y="112"/>
      </p:cViewPr>
      <p:guideLst>
        <p:guide orient="horz" pos="2107"/>
        <p:guide pos="2880"/>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易用性</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性能</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可用性</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dirty="0" smtClean="0"/>
            <a:t>为用户提供适当的反馈和协助，在获取用户权限前提醒用户</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dirty="0" smtClean="0"/>
            <a:t>将用户接口与应用的其余部分分离 </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dirty="0" smtClean="0"/>
            <a:t>错误检测，使用微服务架构，有很好的监测系统运行状态的工具</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dirty="0" smtClean="0"/>
            <a:t>错误恢复：在服务器和用户本地都维护有数据的备份，利用冗余提供错误恢复的能力</a:t>
          </a:r>
          <a:r>
            <a:rPr lang="en-US" dirty="0" smtClean="0"/>
            <a:t> </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dirty="0" smtClean="0"/>
            <a:t>资源需求：提高计算效率、减少计算开销、控制采样频率、限制队列大小 </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dirty="0" smtClean="0"/>
            <a:t>资源管理：微服务架构提供了良好的负载均衡策略，设计按需伸缩的系统架构</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5326DEF6-83EC-48C6-B596-FF4398935652}">
      <dgm:prSet phldrT="[文本]"/>
      <dgm:spPr/>
      <dgm:t>
        <a:bodyPr/>
        <a:lstStyle/>
        <a:p>
          <a:r>
            <a:rPr lang="zh-CN" dirty="0" smtClean="0"/>
            <a:t>提供</a:t>
          </a:r>
          <a:r>
            <a:rPr lang="en-US" dirty="0" smtClean="0"/>
            <a:t>“</a:t>
          </a:r>
          <a:r>
            <a:rPr lang="zh-CN" dirty="0" smtClean="0"/>
            <a:t>取消</a:t>
          </a:r>
          <a:r>
            <a:rPr lang="en-US" dirty="0" smtClean="0"/>
            <a:t>”</a:t>
          </a:r>
          <a:r>
            <a:rPr lang="zh-CN" dirty="0" smtClean="0"/>
            <a:t>、</a:t>
          </a:r>
          <a:r>
            <a:rPr lang="en-US" dirty="0" smtClean="0"/>
            <a:t>“</a:t>
          </a:r>
          <a:r>
            <a:rPr lang="zh-CN" dirty="0" smtClean="0"/>
            <a:t>撤消</a:t>
          </a:r>
          <a:r>
            <a:rPr lang="en-US" dirty="0" smtClean="0"/>
            <a:t>”</a:t>
          </a:r>
          <a:r>
            <a:rPr lang="zh-CN" dirty="0" smtClean="0"/>
            <a:t>等命令 </a:t>
          </a:r>
          <a:endParaRPr lang="zh-CN" altLang="en-US" dirty="0"/>
        </a:p>
      </dgm:t>
    </dgm:pt>
    <dgm:pt modelId="{E49F7958-F8F4-4733-9FA7-BBE65C0ED6C0}" type="parTrans" cxnId="{6E558D9B-0A39-42C7-A412-49631EAFAF04}">
      <dgm:prSet/>
      <dgm:spPr/>
    </dgm:pt>
    <dgm:pt modelId="{86AA5A86-58AA-4784-8033-125FEBCB2AF6}" type="sibTrans" cxnId="{6E558D9B-0A39-42C7-A412-49631EAFAF04}">
      <dgm:prSet/>
      <dgm:spPr/>
    </dgm:pt>
    <dgm:pt modelId="{8B401D00-9FCA-4C08-8422-797CD661F855}">
      <dgm:prSet phldrT="[文本]"/>
      <dgm:spPr/>
      <dgm:t>
        <a:bodyPr/>
        <a:lstStyle/>
        <a:p>
          <a:r>
            <a:rPr lang="zh-CN" dirty="0" smtClean="0"/>
            <a:t>错误预防：事务机制、进程监视、从服务中删除</a:t>
          </a:r>
          <a:endParaRPr lang="zh-CN" altLang="en-US" dirty="0"/>
        </a:p>
      </dgm:t>
    </dgm:pt>
    <dgm:pt modelId="{5CAEA651-9A89-4FA5-8889-FEAD7D50DD2E}" type="parTrans" cxnId="{F76F0727-92D0-4F63-B473-7791B91466EB}">
      <dgm:prSet/>
      <dgm:spPr/>
    </dgm:pt>
    <dgm:pt modelId="{5139396F-19C8-47DA-943A-145FB77A60CA}" type="sibTrans" cxnId="{F76F0727-92D0-4F63-B473-7791B91466EB}">
      <dgm:prSet/>
      <dgm:spPr/>
    </dgm:pt>
    <dgm:pt modelId="{5C452716-5DD7-4CD0-AFF8-33A1DB114C8D}">
      <dgm:prSet phldrT="[文本]"/>
      <dgm:spPr/>
      <dgm:t>
        <a:bodyPr/>
        <a:lstStyle/>
        <a:p>
          <a:r>
            <a:rPr lang="zh-CN" dirty="0" smtClean="0"/>
            <a:t>资源仲裁：先进先出、优先级调度</a:t>
          </a:r>
          <a:endParaRPr lang="zh-CN" altLang="en-US" dirty="0"/>
        </a:p>
      </dgm:t>
    </dgm:pt>
    <dgm:pt modelId="{38649F55-AF95-4E3B-AE95-AB6B786BD7EB}" type="parTrans" cxnId="{29B0637B-67B0-4525-8E04-D76F753BB8E3}">
      <dgm:prSet/>
      <dgm:spPr/>
    </dgm:pt>
    <dgm:pt modelId="{D28629AE-B0EB-4657-BCC7-22B5C9B1DAB0}" type="sibTrans" cxnId="{29B0637B-67B0-4525-8E04-D76F753BB8E3}">
      <dgm:prSet/>
      <dgm:spPr/>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24AC147E-E6D5-4F04-BB4D-2040010DE41F}" type="presOf" srcId="{F0B78CBC-CBDA-46C9-929E-85199E667CC4}" destId="{ECFE74ED-7105-4194-8680-BB25A1E49CFB}" srcOrd="0" destOrd="0" presId="urn:microsoft.com/office/officeart/2005/8/layout/list1"/>
    <dgm:cxn modelId="{7E2C028F-E6D1-4802-91DC-9583512ED4D5}" type="presOf" srcId="{E95A0273-E642-4127-B438-45D95C69FDCC}" destId="{35B04919-E45A-445B-8E33-878B767387DD}" srcOrd="0"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C00DA062-B793-417D-835E-33348A3C78E5}" srcId="{EF5D9244-B2EE-4C29-8F47-5D3CE0ACF1A7}" destId="{E95A0273-E642-4127-B438-45D95C69FDCC}" srcOrd="0" destOrd="0" parTransId="{A29485EC-6F7A-48CD-88A5-0EED59B9EE4E}" sibTransId="{7C0A3567-4947-4BF0-B38A-DB850C15DA21}"/>
    <dgm:cxn modelId="{18EA973E-7C6F-445E-86C0-96DD748F9827}" srcId="{F0B78CBC-CBDA-46C9-929E-85199E667CC4}" destId="{0D740781-D3B4-4FDF-87D8-686B0140A31D}" srcOrd="2" destOrd="0" parTransId="{440B81B8-3259-432D-8258-740C81381645}" sibTransId="{D4AEDC7B-67D3-48AA-9EB7-D7E44F698A71}"/>
    <dgm:cxn modelId="{FAE3E0B8-F699-439D-9565-0EAE223B85C7}" type="presOf" srcId="{533ECE33-4BF9-4660-96E2-2A50AF5200D4}" destId="{0906846D-B162-433A-97D0-D4044DEE67CF}" srcOrd="1" destOrd="0" presId="urn:microsoft.com/office/officeart/2005/8/layout/list1"/>
    <dgm:cxn modelId="{81F358C6-7B77-4305-BD22-13ABD9118780}" type="presOf" srcId="{073E84FE-B18B-4D22-AF7B-4B184FDAA9BA}" destId="{35B04919-E45A-445B-8E33-878B767387DD}" srcOrd="0" destOrd="1" presId="urn:microsoft.com/office/officeart/2005/8/layout/list1"/>
    <dgm:cxn modelId="{32B156CF-A3C4-4A5C-BEEF-CE52EC002F16}" type="presOf" srcId="{EF5D9244-B2EE-4C29-8F47-5D3CE0ACF1A7}" destId="{C6732B46-C6AA-48F3-A0C4-4ACA7A63178C}" srcOrd="1" destOrd="0" presId="urn:microsoft.com/office/officeart/2005/8/layout/list1"/>
    <dgm:cxn modelId="{71DE7D8D-51C8-493D-B22B-A834177B8A50}" type="presOf" srcId="{DAEB6F84-7DA0-4FE4-89DD-662120E27507}" destId="{D6C023B1-4119-4CE8-963E-7A50604B78B9}" srcOrd="0" destOrd="1" presId="urn:microsoft.com/office/officeart/2005/8/layout/list1"/>
    <dgm:cxn modelId="{29B0637B-67B0-4525-8E04-D76F753BB8E3}" srcId="{0D740781-D3B4-4FDF-87D8-686B0140A31D}" destId="{5C452716-5DD7-4CD0-AFF8-33A1DB114C8D}" srcOrd="2" destOrd="0" parTransId="{38649F55-AF95-4E3B-AE95-AB6B786BD7EB}" sibTransId="{D28629AE-B0EB-4657-BCC7-22B5C9B1DAB0}"/>
    <dgm:cxn modelId="{FF1EAA2E-D9E1-4391-B130-C917178BA9B1}" type="presOf" srcId="{F2EA260C-E5B1-4EB8-98B8-C73AA82A3830}" destId="{6A001656-CA27-4567-96E8-EF933E971BD3}" srcOrd="0" destOrd="0" presId="urn:microsoft.com/office/officeart/2005/8/layout/list1"/>
    <dgm:cxn modelId="{C2040F47-8159-40B6-A8C9-A9FE286DE4D0}" type="presOf" srcId="{EF5D9244-B2EE-4C29-8F47-5D3CE0ACF1A7}" destId="{C520F909-4BA8-412B-9792-9EBD8ED39BFE}" srcOrd="0" destOrd="0" presId="urn:microsoft.com/office/officeart/2005/8/layout/list1"/>
    <dgm:cxn modelId="{1EAD0815-0A68-451A-9A5E-44CDFFCDA747}" type="presOf" srcId="{0D740781-D3B4-4FDF-87D8-686B0140A31D}" destId="{D974D2DC-BF0E-48C6-8EDA-F113B445A6CF}" srcOrd="0" destOrd="0" presId="urn:microsoft.com/office/officeart/2005/8/layout/list1"/>
    <dgm:cxn modelId="{51E5C23E-6EFB-4E98-95F3-AB7BD2A5AA3D}" srcId="{EF5D9244-B2EE-4C29-8F47-5D3CE0ACF1A7}" destId="{073E84FE-B18B-4D22-AF7B-4B184FDAA9BA}" srcOrd="1" destOrd="0" parTransId="{DBCDC834-68C5-4986-9853-F1C27B73FB99}" sibTransId="{19C117B7-F6C6-4791-9846-CE39A7B77D25}"/>
    <dgm:cxn modelId="{3512300B-021E-4C95-9785-F9437F47039D}" type="presOf" srcId="{5C452716-5DD7-4CD0-AFF8-33A1DB114C8D}" destId="{6A001656-CA27-4567-96E8-EF933E971BD3}" srcOrd="0" destOrd="2" presId="urn:microsoft.com/office/officeart/2005/8/layout/list1"/>
    <dgm:cxn modelId="{9F5437D2-787C-4306-8701-A1560BE17EA5}" type="presOf" srcId="{8B401D00-9FCA-4C08-8422-797CD661F855}" destId="{35B04919-E45A-445B-8E33-878B767387DD}" srcOrd="0" destOrd="2"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325EEB6B-E5CF-4EAF-BC7E-ACD4491C0701}" srcId="{0D740781-D3B4-4FDF-87D8-686B0140A31D}" destId="{F2EA260C-E5B1-4EB8-98B8-C73AA82A3830}" srcOrd="0" destOrd="0" parTransId="{77C9DB3E-84AC-4159-9575-4A4F4A24329F}" sibTransId="{7411D8BA-43A6-42E7-A55A-5D4E8F6763B2}"/>
    <dgm:cxn modelId="{E0B36D59-5EBD-4A23-887D-1B4D14829112}" type="presOf" srcId="{69A262E9-670A-4C64-A6B9-24E824317AF0}" destId="{D6C023B1-4119-4CE8-963E-7A50604B78B9}" srcOrd="0" destOrd="0" presId="urn:microsoft.com/office/officeart/2005/8/layout/list1"/>
    <dgm:cxn modelId="{F76F0727-92D0-4F63-B473-7791B91466EB}" srcId="{EF5D9244-B2EE-4C29-8F47-5D3CE0ACF1A7}" destId="{8B401D00-9FCA-4C08-8422-797CD661F855}" srcOrd="2" destOrd="0" parTransId="{5CAEA651-9A89-4FA5-8889-FEAD7D50DD2E}" sibTransId="{5139396F-19C8-47DA-943A-145FB77A60CA}"/>
    <dgm:cxn modelId="{9D111ECA-675C-490A-9AFE-6E6E6A3201CE}" type="presOf" srcId="{0D740781-D3B4-4FDF-87D8-686B0140A31D}" destId="{04F6827F-281B-42C5-A9D8-0CB3AAB5A08B}" srcOrd="1"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EE7CCF71-05C4-4D10-B029-071D8EB1D96D}" srcId="{F0B78CBC-CBDA-46C9-929E-85199E667CC4}" destId="{533ECE33-4BF9-4660-96E2-2A50AF5200D4}" srcOrd="0" destOrd="0" parTransId="{4FEF3489-B718-4466-8BCE-E7885049A98A}" sibTransId="{326212A5-835D-47CE-86C4-D3AFDADF71CC}"/>
    <dgm:cxn modelId="{6E558D9B-0A39-42C7-A412-49631EAFAF04}" srcId="{533ECE33-4BF9-4660-96E2-2A50AF5200D4}" destId="{5326DEF6-83EC-48C6-B596-FF4398935652}" srcOrd="2" destOrd="0" parTransId="{E49F7958-F8F4-4733-9FA7-BBE65C0ED6C0}" sibTransId="{86AA5A86-58AA-4784-8033-125FEBCB2AF6}"/>
    <dgm:cxn modelId="{FAD8C6C2-8CD5-46BA-8405-8F8EE0756C06}" type="presOf" srcId="{563461E3-9F7B-4DD1-89F7-D659D09EB4FE}" destId="{6A001656-CA27-4567-96E8-EF933E971BD3}" srcOrd="0" destOrd="1" presId="urn:microsoft.com/office/officeart/2005/8/layout/list1"/>
    <dgm:cxn modelId="{3CD6A193-4DB3-4108-952D-2E25BFAF5554}" type="presOf" srcId="{533ECE33-4BF9-4660-96E2-2A50AF5200D4}" destId="{49D4B14C-BC5E-4E30-9E57-C9556B2181F7}" srcOrd="0" destOrd="0" presId="urn:microsoft.com/office/officeart/2005/8/layout/list1"/>
    <dgm:cxn modelId="{7CDEF7A3-43A2-4909-9400-82981D6F5FA2}" type="presOf" srcId="{5326DEF6-83EC-48C6-B596-FF4398935652}" destId="{D6C023B1-4119-4CE8-963E-7A50604B78B9}" srcOrd="0" destOrd="2"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5F36967F-806D-4E72-A465-BDB853FA30B6}" type="presParOf" srcId="{ECFE74ED-7105-4194-8680-BB25A1E49CFB}" destId="{E0399E63-F9C0-4F4D-86DA-9C872C2ED36C}" srcOrd="0" destOrd="0" presId="urn:microsoft.com/office/officeart/2005/8/layout/list1"/>
    <dgm:cxn modelId="{DBFC84BF-38A1-4747-9A2B-10D6F64FD221}" type="presParOf" srcId="{E0399E63-F9C0-4F4D-86DA-9C872C2ED36C}" destId="{49D4B14C-BC5E-4E30-9E57-C9556B2181F7}" srcOrd="0" destOrd="0" presId="urn:microsoft.com/office/officeart/2005/8/layout/list1"/>
    <dgm:cxn modelId="{8215DDAB-3E95-4113-98B4-A18B41BA04F7}" type="presParOf" srcId="{E0399E63-F9C0-4F4D-86DA-9C872C2ED36C}" destId="{0906846D-B162-433A-97D0-D4044DEE67CF}" srcOrd="1" destOrd="0" presId="urn:microsoft.com/office/officeart/2005/8/layout/list1"/>
    <dgm:cxn modelId="{1D1A6AB3-F382-4722-A26D-AC75E662C447}" type="presParOf" srcId="{ECFE74ED-7105-4194-8680-BB25A1E49CFB}" destId="{7902C4EE-2391-4E89-9FB5-4D5F9B8850AB}" srcOrd="1" destOrd="0" presId="urn:microsoft.com/office/officeart/2005/8/layout/list1"/>
    <dgm:cxn modelId="{A3DC9D4F-1FA0-4A39-8E73-B79002B06C2E}" type="presParOf" srcId="{ECFE74ED-7105-4194-8680-BB25A1E49CFB}" destId="{D6C023B1-4119-4CE8-963E-7A50604B78B9}" srcOrd="2" destOrd="0" presId="urn:microsoft.com/office/officeart/2005/8/layout/list1"/>
    <dgm:cxn modelId="{4DCAEBC9-FF7D-4211-8E1E-86045D3E8306}" type="presParOf" srcId="{ECFE74ED-7105-4194-8680-BB25A1E49CFB}" destId="{665DD472-9956-4B93-81D4-1D3A642EBC7F}" srcOrd="3" destOrd="0" presId="urn:microsoft.com/office/officeart/2005/8/layout/list1"/>
    <dgm:cxn modelId="{AFA69AC9-F0C9-4817-8FBB-9524F848D139}" type="presParOf" srcId="{ECFE74ED-7105-4194-8680-BB25A1E49CFB}" destId="{E792893D-E1CB-4BC7-B134-0353B6B98C53}" srcOrd="4" destOrd="0" presId="urn:microsoft.com/office/officeart/2005/8/layout/list1"/>
    <dgm:cxn modelId="{09F18146-A3A5-47E6-BB3A-67FDC230A0C2}" type="presParOf" srcId="{E792893D-E1CB-4BC7-B134-0353B6B98C53}" destId="{C520F909-4BA8-412B-9792-9EBD8ED39BFE}" srcOrd="0" destOrd="0" presId="urn:microsoft.com/office/officeart/2005/8/layout/list1"/>
    <dgm:cxn modelId="{6718C76B-E015-482B-BC13-863B2A16078C}" type="presParOf" srcId="{E792893D-E1CB-4BC7-B134-0353B6B98C53}" destId="{C6732B46-C6AA-48F3-A0C4-4ACA7A63178C}" srcOrd="1" destOrd="0" presId="urn:microsoft.com/office/officeart/2005/8/layout/list1"/>
    <dgm:cxn modelId="{7B46D893-CEBC-4272-A3FE-03C01A6B78E8}" type="presParOf" srcId="{ECFE74ED-7105-4194-8680-BB25A1E49CFB}" destId="{FE4DD201-5275-4B4B-A7EE-E67F794AB6BC}" srcOrd="5" destOrd="0" presId="urn:microsoft.com/office/officeart/2005/8/layout/list1"/>
    <dgm:cxn modelId="{49718468-F35A-4CE1-B8B8-0C9B121988AA}" type="presParOf" srcId="{ECFE74ED-7105-4194-8680-BB25A1E49CFB}" destId="{35B04919-E45A-445B-8E33-878B767387DD}" srcOrd="6" destOrd="0" presId="urn:microsoft.com/office/officeart/2005/8/layout/list1"/>
    <dgm:cxn modelId="{2C606437-456D-41BB-A05B-0D06124B1BD8}" type="presParOf" srcId="{ECFE74ED-7105-4194-8680-BB25A1E49CFB}" destId="{5B8914B7-99A1-4B26-BDF1-F9D2A262F925}" srcOrd="7" destOrd="0" presId="urn:microsoft.com/office/officeart/2005/8/layout/list1"/>
    <dgm:cxn modelId="{D4DD1EA3-1FCF-4E65-83D9-8A10A093B4EE}" type="presParOf" srcId="{ECFE74ED-7105-4194-8680-BB25A1E49CFB}" destId="{18970777-4B01-43BA-91DB-91D09E2AEF30}" srcOrd="8" destOrd="0" presId="urn:microsoft.com/office/officeart/2005/8/layout/list1"/>
    <dgm:cxn modelId="{D3BBC129-5ED0-4EC9-962A-730673E4E5F8}" type="presParOf" srcId="{18970777-4B01-43BA-91DB-91D09E2AEF30}" destId="{D974D2DC-BF0E-48C6-8EDA-F113B445A6CF}" srcOrd="0" destOrd="0" presId="urn:microsoft.com/office/officeart/2005/8/layout/list1"/>
    <dgm:cxn modelId="{F5CCF877-8F7B-49E0-93EF-838E2E85F2AA}" type="presParOf" srcId="{18970777-4B01-43BA-91DB-91D09E2AEF30}" destId="{04F6827F-281B-42C5-A9D8-0CB3AAB5A08B}" srcOrd="1" destOrd="0" presId="urn:microsoft.com/office/officeart/2005/8/layout/list1"/>
    <dgm:cxn modelId="{44362C5E-CF14-47E4-B813-29AB155C5424}" type="presParOf" srcId="{ECFE74ED-7105-4194-8680-BB25A1E49CFB}" destId="{BA036A63-2A01-4D98-B296-174E5BA484D7}" srcOrd="9" destOrd="0" presId="urn:microsoft.com/office/officeart/2005/8/layout/list1"/>
    <dgm:cxn modelId="{750ADDEF-1F3D-4172-A0E8-A73EDE10EECC}"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smtClean="0"/>
            <a:t>安全性</a:t>
          </a:r>
          <a:endParaRPr lang="zh-CN" altLang="en-US" dirty="0"/>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smtClean="0"/>
            <a:t>可维护性</a:t>
          </a:r>
          <a:endParaRPr lang="zh-CN" altLang="en-US" dirty="0"/>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smtClean="0"/>
            <a:t>可测试性</a:t>
          </a:r>
          <a:endParaRPr lang="zh-CN" altLang="en-US" dirty="0"/>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dirty="0" smtClean="0"/>
            <a:t>抵抗和检测攻击：</a:t>
          </a:r>
          <a:r>
            <a:rPr lang="en-US" dirty="0" smtClean="0"/>
            <a:t>Spring Security</a:t>
          </a:r>
          <a:r>
            <a:rPr lang="zh-CN" dirty="0" smtClean="0"/>
            <a:t>提供了用户身份验证与授权，通过加密关键信息限制暴露的信息</a:t>
          </a:r>
          <a:endParaRPr lang="zh-CN" altLang="en-US" dirty="0"/>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dirty="0" smtClean="0"/>
            <a:t>从攻击中恢复：维持审计追踪、采用可用性中恢复战术</a:t>
          </a:r>
          <a:endParaRPr lang="zh-CN" altLang="en-US" dirty="0"/>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dirty="0" smtClean="0"/>
            <a:t>测试的输入</a:t>
          </a:r>
          <a:r>
            <a:rPr lang="en-US" dirty="0" smtClean="0"/>
            <a:t>/</a:t>
          </a:r>
          <a:r>
            <a:rPr lang="zh-CN" dirty="0" smtClean="0"/>
            <a:t>输出，记录</a:t>
          </a:r>
          <a:r>
            <a:rPr lang="en-US" dirty="0" smtClean="0"/>
            <a:t>/</a:t>
          </a:r>
          <a:r>
            <a:rPr lang="zh-CN" dirty="0" smtClean="0"/>
            <a:t>回放、将接口与实现分离、特化访问路线</a:t>
          </a:r>
          <a:r>
            <a:rPr lang="en-US" dirty="0" smtClean="0"/>
            <a:t>/</a:t>
          </a:r>
          <a:r>
            <a:rPr lang="zh-CN" dirty="0" smtClean="0"/>
            <a:t>接口</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dirty="0" smtClean="0"/>
            <a:t>内部监视，内置监视器</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dirty="0" smtClean="0"/>
            <a:t>模块化，使得不同模块之间的耦合度降低，降低维护成本</a:t>
          </a:r>
          <a:endParaRPr lang="zh-CN" altLang="en-US" dirty="0"/>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dirty="0" smtClean="0"/>
            <a:t>防止连锁反应，信息隐藏、维持现有接口、限制通信路径、仲裁者的使用</a:t>
          </a:r>
          <a:r>
            <a:rPr lang="en-US" dirty="0" smtClean="0"/>
            <a:t> </a:t>
          </a:r>
          <a:endParaRPr lang="zh-CN" altLang="en-US" dirty="0"/>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A652CF7F-9F2F-46F2-8CB0-C8BCE641E111}">
      <dgm:prSet phldrT="[文本]"/>
      <dgm:spPr/>
      <dgm:t>
        <a:bodyPr/>
        <a:lstStyle/>
        <a:p>
          <a:r>
            <a:rPr lang="zh-CN" dirty="0" smtClean="0"/>
            <a:t>推迟绑定时间</a:t>
          </a:r>
          <a:endParaRPr lang="zh-CN" altLang="en-US" dirty="0"/>
        </a:p>
      </dgm:t>
    </dgm:pt>
    <dgm:pt modelId="{FFF7F596-A81B-47E6-80FB-4922A02C708E}" type="parTrans" cxnId="{C14B92E5-0C28-4936-A341-6DBEC30F5D46}">
      <dgm:prSet/>
      <dgm:spPr/>
    </dgm:pt>
    <dgm:pt modelId="{AA196F62-3E7A-4EC4-859D-CF5AD73B5B88}" type="sibTrans" cxnId="{C14B92E5-0C28-4936-A341-6DBEC30F5D46}">
      <dgm:prSet/>
      <dgm:spPr/>
    </dgm:pt>
    <dgm:pt modelId="{ECFE74ED-7105-4194-8680-BB25A1E49CFB}" type="pres">
      <dgm:prSet presAssocID="{F0B78CBC-CBDA-46C9-929E-85199E667CC4}" presName="linear" presStyleCnt="0">
        <dgm:presLayoutVars>
          <dgm:dir/>
          <dgm:animLvl val="lvl"/>
          <dgm:resizeHandles val="exact"/>
        </dgm:presLayoutVars>
      </dgm:prSet>
      <dgm:spPr/>
      <dgm:t>
        <a:bodyPr/>
        <a:lstStyle/>
        <a:p>
          <a:endParaRPr lang="zh-CN" altLang="en-US"/>
        </a:p>
      </dgm:t>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t>
        <a:bodyPr/>
        <a:lstStyle/>
        <a:p>
          <a:endParaRPr lang="zh-CN" altLang="en-US"/>
        </a:p>
      </dgm:t>
    </dgm:pt>
    <dgm:pt modelId="{0906846D-B162-433A-97D0-D4044DEE67CF}" type="pres">
      <dgm:prSet presAssocID="{533ECE33-4BF9-4660-96E2-2A50AF5200D4}" presName="parentText" presStyleLbl="node1" presStyleIdx="0" presStyleCnt="3">
        <dgm:presLayoutVars>
          <dgm:chMax val="0"/>
          <dgm:bulletEnabled val="1"/>
        </dgm:presLayoutVars>
      </dgm:prSet>
      <dgm:spPr/>
      <dgm:t>
        <a:bodyPr/>
        <a:lstStyle/>
        <a:p>
          <a:endParaRPr lang="zh-CN" altLang="en-US"/>
        </a:p>
      </dgm:t>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t>
        <a:bodyPr/>
        <a:lstStyle/>
        <a:p>
          <a:endParaRPr lang="zh-CN" altLang="en-US"/>
        </a:p>
      </dgm:t>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t>
        <a:bodyPr/>
        <a:lstStyle/>
        <a:p>
          <a:endParaRPr lang="zh-CN" altLang="en-US"/>
        </a:p>
      </dgm:t>
    </dgm:pt>
    <dgm:pt modelId="{C6732B46-C6AA-48F3-A0C4-4ACA7A63178C}" type="pres">
      <dgm:prSet presAssocID="{EF5D9244-B2EE-4C29-8F47-5D3CE0ACF1A7}" presName="parentText" presStyleLbl="node1" presStyleIdx="1" presStyleCnt="3">
        <dgm:presLayoutVars>
          <dgm:chMax val="0"/>
          <dgm:bulletEnabled val="1"/>
        </dgm:presLayoutVars>
      </dgm:prSet>
      <dgm:spPr/>
      <dgm:t>
        <a:bodyPr/>
        <a:lstStyle/>
        <a:p>
          <a:endParaRPr lang="zh-CN" altLang="en-US"/>
        </a:p>
      </dgm:t>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t>
        <a:bodyPr/>
        <a:lstStyle/>
        <a:p>
          <a:endParaRPr lang="zh-CN" altLang="en-US"/>
        </a:p>
      </dgm:t>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t>
        <a:bodyPr/>
        <a:lstStyle/>
        <a:p>
          <a:endParaRPr lang="zh-CN" altLang="en-US"/>
        </a:p>
      </dgm:t>
    </dgm:pt>
    <dgm:pt modelId="{04F6827F-281B-42C5-A9D8-0CB3AAB5A08B}" type="pres">
      <dgm:prSet presAssocID="{0D740781-D3B4-4FDF-87D8-686B0140A31D}" presName="parentText" presStyleLbl="node1" presStyleIdx="2" presStyleCnt="3">
        <dgm:presLayoutVars>
          <dgm:chMax val="0"/>
          <dgm:bulletEnabled val="1"/>
        </dgm:presLayoutVars>
      </dgm:prSet>
      <dgm:spPr/>
      <dgm:t>
        <a:bodyPr/>
        <a:lstStyle/>
        <a:p>
          <a:endParaRPr lang="zh-CN" altLang="en-US"/>
        </a:p>
      </dgm:t>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t>
        <a:bodyPr/>
        <a:lstStyle/>
        <a:p>
          <a:endParaRPr lang="zh-CN" altLang="en-US"/>
        </a:p>
      </dgm:t>
    </dgm:pt>
  </dgm:ptLst>
  <dgm:cxnLst>
    <dgm:cxn modelId="{325EEB6B-E5CF-4EAF-BC7E-ACD4491C0701}" srcId="{0D740781-D3B4-4FDF-87D8-686B0140A31D}" destId="{F2EA260C-E5B1-4EB8-98B8-C73AA82A3830}" srcOrd="0" destOrd="0" parTransId="{77C9DB3E-84AC-4159-9575-4A4F4A24329F}" sibTransId="{7411D8BA-43A6-42E7-A55A-5D4E8F6763B2}"/>
    <dgm:cxn modelId="{34DB07A1-B04A-4EF6-A94A-4822C94B5F90}" type="presOf" srcId="{563461E3-9F7B-4DD1-89F7-D659D09EB4FE}" destId="{6A001656-CA27-4567-96E8-EF933E971BD3}" srcOrd="0" destOrd="1" presId="urn:microsoft.com/office/officeart/2005/8/layout/list1"/>
    <dgm:cxn modelId="{FAD46E01-E346-4C17-91FB-8C538A3159B0}" type="presOf" srcId="{F0B78CBC-CBDA-46C9-929E-85199E667CC4}" destId="{ECFE74ED-7105-4194-8680-BB25A1E49CFB}" srcOrd="0"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E007E320-742C-41C6-8DE2-2D740779D8AD}" type="presOf" srcId="{A652CF7F-9F2F-46F2-8CB0-C8BCE641E111}" destId="{6A001656-CA27-4567-96E8-EF933E971BD3}" srcOrd="0" destOrd="2" presId="urn:microsoft.com/office/officeart/2005/8/layout/list1"/>
    <dgm:cxn modelId="{138CC6D5-00F2-4726-B3FB-62F3D3618A67}" type="presOf" srcId="{E95A0273-E642-4127-B438-45D95C69FDCC}" destId="{35B04919-E45A-445B-8E33-878B767387DD}" srcOrd="0" destOrd="0" presId="urn:microsoft.com/office/officeart/2005/8/layout/list1"/>
    <dgm:cxn modelId="{627C75BC-D0DA-4D4D-99CA-A3BACFE73B9E}" type="presOf" srcId="{533ECE33-4BF9-4660-96E2-2A50AF5200D4}" destId="{0906846D-B162-433A-97D0-D4044DEE67CF}" srcOrd="1" destOrd="0" presId="urn:microsoft.com/office/officeart/2005/8/layout/list1"/>
    <dgm:cxn modelId="{EE7CCF71-05C4-4D10-B029-071D8EB1D96D}" srcId="{F0B78CBC-CBDA-46C9-929E-85199E667CC4}" destId="{533ECE33-4BF9-4660-96E2-2A50AF5200D4}" srcOrd="0" destOrd="0" parTransId="{4FEF3489-B718-4466-8BCE-E7885049A98A}" sibTransId="{326212A5-835D-47CE-86C4-D3AFDADF71CC}"/>
    <dgm:cxn modelId="{87E1301F-0E57-48AF-991A-DE281F8D9633}" type="presOf" srcId="{EF5D9244-B2EE-4C29-8F47-5D3CE0ACF1A7}" destId="{C520F909-4BA8-412B-9792-9EBD8ED39BFE}" srcOrd="0" destOrd="0" presId="urn:microsoft.com/office/officeart/2005/8/layout/list1"/>
    <dgm:cxn modelId="{C00DA062-B793-417D-835E-33348A3C78E5}" srcId="{EF5D9244-B2EE-4C29-8F47-5D3CE0ACF1A7}" destId="{E95A0273-E642-4127-B438-45D95C69FDCC}" srcOrd="0" destOrd="0" parTransId="{A29485EC-6F7A-48CD-88A5-0EED59B9EE4E}" sibTransId="{7C0A3567-4947-4BF0-B38A-DB850C15DA21}"/>
    <dgm:cxn modelId="{2B7D2A9D-C8B2-491E-8F6C-00EE845F332C}" srcId="{F0B78CBC-CBDA-46C9-929E-85199E667CC4}" destId="{EF5D9244-B2EE-4C29-8F47-5D3CE0ACF1A7}" srcOrd="1" destOrd="0" parTransId="{B5438507-6D71-43E6-B28B-BEF08BD1AF2A}" sibTransId="{50668C4E-E5B8-4D35-BFBA-84AC5EA6E4C4}"/>
    <dgm:cxn modelId="{0A50E137-978D-4D52-A510-18A94DB861C7}" type="presOf" srcId="{EF5D9244-B2EE-4C29-8F47-5D3CE0ACF1A7}" destId="{C6732B46-C6AA-48F3-A0C4-4ACA7A63178C}" srcOrd="1" destOrd="0" presId="urn:microsoft.com/office/officeart/2005/8/layout/list1"/>
    <dgm:cxn modelId="{9A3032D4-CD58-4F12-9EB4-E775E035FDDD}" type="presOf" srcId="{F2EA260C-E5B1-4EB8-98B8-C73AA82A3830}" destId="{6A001656-CA27-4567-96E8-EF933E971BD3}" srcOrd="0" destOrd="0" presId="urn:microsoft.com/office/officeart/2005/8/layout/list1"/>
    <dgm:cxn modelId="{07358DBC-4B1D-4FAA-ACC0-293D0DA7F9B8}" type="presOf" srcId="{DAEB6F84-7DA0-4FE4-89DD-662120E27507}" destId="{D6C023B1-4119-4CE8-963E-7A50604B78B9}" srcOrd="0" destOrd="1" presId="urn:microsoft.com/office/officeart/2005/8/layout/list1"/>
    <dgm:cxn modelId="{6749A618-6C63-4C0B-8FFC-91D74445A530}" srcId="{0D740781-D3B4-4FDF-87D8-686B0140A31D}" destId="{563461E3-9F7B-4DD1-89F7-D659D09EB4FE}" srcOrd="1" destOrd="0" parTransId="{7F84509F-3024-4C10-BFE9-7C4CAB8AEA84}" sibTransId="{59527EC6-1615-4019-B806-1D19580F4321}"/>
    <dgm:cxn modelId="{0FF467E6-F2F4-4CF7-B9A6-DAFBB45C5377}" type="presOf" srcId="{0D740781-D3B4-4FDF-87D8-686B0140A31D}" destId="{04F6827F-281B-42C5-A9D8-0CB3AAB5A08B}" srcOrd="1" destOrd="0" presId="urn:microsoft.com/office/officeart/2005/8/layout/list1"/>
    <dgm:cxn modelId="{DB2D6B01-DF26-4D79-BC80-DF751DB5747F}" type="presOf" srcId="{533ECE33-4BF9-4660-96E2-2A50AF5200D4}" destId="{49D4B14C-BC5E-4E30-9E57-C9556B2181F7}" srcOrd="0" destOrd="0" presId="urn:microsoft.com/office/officeart/2005/8/layout/list1"/>
    <dgm:cxn modelId="{C14B92E5-0C28-4936-A341-6DBEC30F5D46}" srcId="{0D740781-D3B4-4FDF-87D8-686B0140A31D}" destId="{A652CF7F-9F2F-46F2-8CB0-C8BCE641E111}" srcOrd="2" destOrd="0" parTransId="{FFF7F596-A81B-47E6-80FB-4922A02C708E}" sibTransId="{AA196F62-3E7A-4EC4-859D-CF5AD73B5B88}"/>
    <dgm:cxn modelId="{51E5C23E-6EFB-4E98-95F3-AB7BD2A5AA3D}" srcId="{EF5D9244-B2EE-4C29-8F47-5D3CE0ACF1A7}" destId="{073E84FE-B18B-4D22-AF7B-4B184FDAA9BA}" srcOrd="1" destOrd="0" parTransId="{DBCDC834-68C5-4986-9853-F1C27B73FB99}" sibTransId="{19C117B7-F6C6-4791-9846-CE39A7B77D25}"/>
    <dgm:cxn modelId="{18EA973E-7C6F-445E-86C0-96DD748F9827}" srcId="{F0B78CBC-CBDA-46C9-929E-85199E667CC4}" destId="{0D740781-D3B4-4FDF-87D8-686B0140A31D}" srcOrd="2" destOrd="0" parTransId="{440B81B8-3259-432D-8258-740C81381645}" sibTransId="{D4AEDC7B-67D3-48AA-9EB7-D7E44F698A71}"/>
    <dgm:cxn modelId="{2A6EE4D4-E55B-457C-B803-5A73DEA30651}" type="presOf" srcId="{073E84FE-B18B-4D22-AF7B-4B184FDAA9BA}" destId="{35B04919-E45A-445B-8E33-878B767387DD}" srcOrd="0" destOrd="1" presId="urn:microsoft.com/office/officeart/2005/8/layout/list1"/>
    <dgm:cxn modelId="{8B48DC87-D406-4E8E-B7E7-70F73B8F00EB}" type="presOf" srcId="{69A262E9-670A-4C64-A6B9-24E824317AF0}" destId="{D6C023B1-4119-4CE8-963E-7A50604B78B9}"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B3291D21-2871-454D-B8C3-385AA23A7BB8}" type="presOf" srcId="{0D740781-D3B4-4FDF-87D8-686B0140A31D}" destId="{D974D2DC-BF0E-48C6-8EDA-F113B445A6CF}" srcOrd="0" destOrd="0" presId="urn:microsoft.com/office/officeart/2005/8/layout/list1"/>
    <dgm:cxn modelId="{DF469A8B-AF1B-47A2-A61C-A6F753FF90D6}" type="presParOf" srcId="{ECFE74ED-7105-4194-8680-BB25A1E49CFB}" destId="{E0399E63-F9C0-4F4D-86DA-9C872C2ED36C}" srcOrd="0" destOrd="0" presId="urn:microsoft.com/office/officeart/2005/8/layout/list1"/>
    <dgm:cxn modelId="{140CDD33-945E-4A8C-93A8-CBB96AB7C109}" type="presParOf" srcId="{E0399E63-F9C0-4F4D-86DA-9C872C2ED36C}" destId="{49D4B14C-BC5E-4E30-9E57-C9556B2181F7}" srcOrd="0" destOrd="0" presId="urn:microsoft.com/office/officeart/2005/8/layout/list1"/>
    <dgm:cxn modelId="{22484BD6-60F7-4D2F-B225-1A33B51E0B15}" type="presParOf" srcId="{E0399E63-F9C0-4F4D-86DA-9C872C2ED36C}" destId="{0906846D-B162-433A-97D0-D4044DEE67CF}" srcOrd="1" destOrd="0" presId="urn:microsoft.com/office/officeart/2005/8/layout/list1"/>
    <dgm:cxn modelId="{1E05BAA1-6FD3-4BA7-9474-D2DC844CB66C}" type="presParOf" srcId="{ECFE74ED-7105-4194-8680-BB25A1E49CFB}" destId="{7902C4EE-2391-4E89-9FB5-4D5F9B8850AB}" srcOrd="1" destOrd="0" presId="urn:microsoft.com/office/officeart/2005/8/layout/list1"/>
    <dgm:cxn modelId="{C2436059-032D-4BA6-A6DB-38B2E1E42AA6}" type="presParOf" srcId="{ECFE74ED-7105-4194-8680-BB25A1E49CFB}" destId="{D6C023B1-4119-4CE8-963E-7A50604B78B9}" srcOrd="2" destOrd="0" presId="urn:microsoft.com/office/officeart/2005/8/layout/list1"/>
    <dgm:cxn modelId="{E883248A-7DF7-45DE-85F8-77AB7B60F3FA}" type="presParOf" srcId="{ECFE74ED-7105-4194-8680-BB25A1E49CFB}" destId="{665DD472-9956-4B93-81D4-1D3A642EBC7F}" srcOrd="3" destOrd="0" presId="urn:microsoft.com/office/officeart/2005/8/layout/list1"/>
    <dgm:cxn modelId="{BE538FC8-F1DA-4FC7-B6D9-13900D78AB19}" type="presParOf" srcId="{ECFE74ED-7105-4194-8680-BB25A1E49CFB}" destId="{E792893D-E1CB-4BC7-B134-0353B6B98C53}" srcOrd="4" destOrd="0" presId="urn:microsoft.com/office/officeart/2005/8/layout/list1"/>
    <dgm:cxn modelId="{20477F77-F992-462E-9A9D-943EABC1FFC9}" type="presParOf" srcId="{E792893D-E1CB-4BC7-B134-0353B6B98C53}" destId="{C520F909-4BA8-412B-9792-9EBD8ED39BFE}" srcOrd="0" destOrd="0" presId="urn:microsoft.com/office/officeart/2005/8/layout/list1"/>
    <dgm:cxn modelId="{EBC1D8A2-8F49-45EB-9265-DD293150375C}" type="presParOf" srcId="{E792893D-E1CB-4BC7-B134-0353B6B98C53}" destId="{C6732B46-C6AA-48F3-A0C4-4ACA7A63178C}" srcOrd="1" destOrd="0" presId="urn:microsoft.com/office/officeart/2005/8/layout/list1"/>
    <dgm:cxn modelId="{DEB7B4CA-2AE5-4586-B910-626AE075F814}" type="presParOf" srcId="{ECFE74ED-7105-4194-8680-BB25A1E49CFB}" destId="{FE4DD201-5275-4B4B-A7EE-E67F794AB6BC}" srcOrd="5" destOrd="0" presId="urn:microsoft.com/office/officeart/2005/8/layout/list1"/>
    <dgm:cxn modelId="{67E1F440-D3E4-4EFA-89E3-CCFC2DEB980A}" type="presParOf" srcId="{ECFE74ED-7105-4194-8680-BB25A1E49CFB}" destId="{35B04919-E45A-445B-8E33-878B767387DD}" srcOrd="6" destOrd="0" presId="urn:microsoft.com/office/officeart/2005/8/layout/list1"/>
    <dgm:cxn modelId="{F7F025D5-0429-4AD6-87D1-59DEC05AAE52}" type="presParOf" srcId="{ECFE74ED-7105-4194-8680-BB25A1E49CFB}" destId="{5B8914B7-99A1-4B26-BDF1-F9D2A262F925}" srcOrd="7" destOrd="0" presId="urn:microsoft.com/office/officeart/2005/8/layout/list1"/>
    <dgm:cxn modelId="{AF35A06C-A1A3-43BB-8F6C-C42B4297BDBD}" type="presParOf" srcId="{ECFE74ED-7105-4194-8680-BB25A1E49CFB}" destId="{18970777-4B01-43BA-91DB-91D09E2AEF30}" srcOrd="8" destOrd="0" presId="urn:microsoft.com/office/officeart/2005/8/layout/list1"/>
    <dgm:cxn modelId="{35540FFF-C4CD-4AB6-952E-533F6A598795}" type="presParOf" srcId="{18970777-4B01-43BA-91DB-91D09E2AEF30}" destId="{D974D2DC-BF0E-48C6-8EDA-F113B445A6CF}" srcOrd="0" destOrd="0" presId="urn:microsoft.com/office/officeart/2005/8/layout/list1"/>
    <dgm:cxn modelId="{98389ADF-FEBF-4422-BD65-6734366087B4}" type="presParOf" srcId="{18970777-4B01-43BA-91DB-91D09E2AEF30}" destId="{04F6827F-281B-42C5-A9D8-0CB3AAB5A08B}" srcOrd="1" destOrd="0" presId="urn:microsoft.com/office/officeart/2005/8/layout/list1"/>
    <dgm:cxn modelId="{9ED90FAB-9AEA-48A1-A306-C0C49A0ED7B3}" type="presParOf" srcId="{ECFE74ED-7105-4194-8680-BB25A1E49CFB}" destId="{BA036A63-2A01-4D98-B296-174E5BA484D7}" srcOrd="9" destOrd="0" presId="urn:microsoft.com/office/officeart/2005/8/layout/list1"/>
    <dgm:cxn modelId="{03BA529E-53CB-4D43-AE68-A2033E8EC4AE}"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221460"/>
          <a:ext cx="8256588"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12420" rIns="640803" bIns="106680" numCol="1" spcCol="1270" anchor="t" anchorCtr="0">
          <a:noAutofit/>
        </a:bodyPr>
        <a:lstStyle/>
        <a:p>
          <a:pPr marL="114300" lvl="1" indent="-114300" algn="l" defTabSz="666750">
            <a:lnSpc>
              <a:spcPct val="90000"/>
            </a:lnSpc>
            <a:spcBef>
              <a:spcPct val="0"/>
            </a:spcBef>
            <a:spcAft>
              <a:spcPct val="15000"/>
            </a:spcAft>
            <a:buChar char="••"/>
          </a:pPr>
          <a:r>
            <a:rPr lang="zh-CN" sz="1500" kern="1200" dirty="0" smtClean="0"/>
            <a:t>为用户提供适当的反馈和协助，在获取用户权限前提醒用户</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将用户接口与应用的其余部分分离 </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提供</a:t>
          </a:r>
          <a:r>
            <a:rPr lang="en-US" sz="1500" kern="1200" dirty="0" smtClean="0"/>
            <a:t>“</a:t>
          </a:r>
          <a:r>
            <a:rPr lang="zh-CN" sz="1500" kern="1200" dirty="0" smtClean="0"/>
            <a:t>取消</a:t>
          </a:r>
          <a:r>
            <a:rPr lang="en-US" sz="1500" kern="1200" dirty="0" smtClean="0"/>
            <a:t>”</a:t>
          </a:r>
          <a:r>
            <a:rPr lang="zh-CN" sz="1500" kern="1200" dirty="0" smtClean="0"/>
            <a:t>、</a:t>
          </a:r>
          <a:r>
            <a:rPr lang="en-US" sz="1500" kern="1200" dirty="0" smtClean="0"/>
            <a:t>“</a:t>
          </a:r>
          <a:r>
            <a:rPr lang="zh-CN" sz="1500" kern="1200" dirty="0" smtClean="0"/>
            <a:t>撤消</a:t>
          </a:r>
          <a:r>
            <a:rPr lang="en-US" sz="1500" kern="1200" dirty="0" smtClean="0"/>
            <a:t>”</a:t>
          </a:r>
          <a:r>
            <a:rPr lang="zh-CN" sz="1500" kern="1200" dirty="0" smtClean="0"/>
            <a:t>等命令 </a:t>
          </a:r>
          <a:endParaRPr lang="zh-CN" altLang="en-US" sz="1500" kern="1200" dirty="0"/>
        </a:p>
      </dsp:txBody>
      <dsp:txXfrm>
        <a:off x="0" y="221460"/>
        <a:ext cx="8256588" cy="1204875"/>
      </dsp:txXfrm>
    </dsp:sp>
    <dsp:sp modelId="{0906846D-B162-433A-97D0-D4044DEE67CF}">
      <dsp:nvSpPr>
        <dsp:cNvPr id="0" name=""/>
        <dsp:cNvSpPr/>
      </dsp:nvSpPr>
      <dsp:spPr>
        <a:xfrm>
          <a:off x="412829" y="60"/>
          <a:ext cx="5779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666750">
            <a:lnSpc>
              <a:spcPct val="90000"/>
            </a:lnSpc>
            <a:spcBef>
              <a:spcPct val="0"/>
            </a:spcBef>
            <a:spcAft>
              <a:spcPct val="35000"/>
            </a:spcAft>
          </a:pPr>
          <a:r>
            <a:rPr lang="zh-CN" altLang="en-US" sz="1500" kern="1200" dirty="0" smtClean="0"/>
            <a:t>易用性</a:t>
          </a:r>
          <a:endParaRPr lang="zh-CN" altLang="en-US" sz="1500" kern="1200" dirty="0"/>
        </a:p>
      </dsp:txBody>
      <dsp:txXfrm>
        <a:off x="434445" y="21676"/>
        <a:ext cx="5736379" cy="399568"/>
      </dsp:txXfrm>
    </dsp:sp>
    <dsp:sp modelId="{35B04919-E45A-445B-8E33-878B767387DD}">
      <dsp:nvSpPr>
        <dsp:cNvPr id="0" name=""/>
        <dsp:cNvSpPr/>
      </dsp:nvSpPr>
      <dsp:spPr>
        <a:xfrm>
          <a:off x="0" y="1728735"/>
          <a:ext cx="8256588" cy="1441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12420" rIns="640803" bIns="106680" numCol="1" spcCol="1270" anchor="t" anchorCtr="0">
          <a:noAutofit/>
        </a:bodyPr>
        <a:lstStyle/>
        <a:p>
          <a:pPr marL="114300" lvl="1" indent="-114300" algn="l" defTabSz="666750">
            <a:lnSpc>
              <a:spcPct val="90000"/>
            </a:lnSpc>
            <a:spcBef>
              <a:spcPct val="0"/>
            </a:spcBef>
            <a:spcAft>
              <a:spcPct val="15000"/>
            </a:spcAft>
            <a:buChar char="••"/>
          </a:pPr>
          <a:r>
            <a:rPr lang="zh-CN" sz="1500" kern="1200" dirty="0" smtClean="0"/>
            <a:t>错误检测，使用微服务架构，有很好的监测系统运行状态的工具</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错误恢复：在服务器和用户本地都维护有数据的备份，利用冗余提供错误恢复的能力</a:t>
          </a:r>
          <a:r>
            <a:rPr lang="en-US" sz="1500" kern="1200" dirty="0" smtClean="0"/>
            <a:t> </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错误预防：事务机制、进程监视、从服务中删除</a:t>
          </a:r>
          <a:endParaRPr lang="zh-CN" altLang="en-US" sz="1500" kern="1200" dirty="0"/>
        </a:p>
      </dsp:txBody>
      <dsp:txXfrm>
        <a:off x="0" y="1728735"/>
        <a:ext cx="8256588" cy="1441125"/>
      </dsp:txXfrm>
    </dsp:sp>
    <dsp:sp modelId="{C6732B46-C6AA-48F3-A0C4-4ACA7A63178C}">
      <dsp:nvSpPr>
        <dsp:cNvPr id="0" name=""/>
        <dsp:cNvSpPr/>
      </dsp:nvSpPr>
      <dsp:spPr>
        <a:xfrm>
          <a:off x="412829" y="1507335"/>
          <a:ext cx="5779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666750">
            <a:lnSpc>
              <a:spcPct val="90000"/>
            </a:lnSpc>
            <a:spcBef>
              <a:spcPct val="0"/>
            </a:spcBef>
            <a:spcAft>
              <a:spcPct val="35000"/>
            </a:spcAft>
          </a:pPr>
          <a:r>
            <a:rPr lang="zh-CN" altLang="en-US" sz="1500" kern="1200" dirty="0" smtClean="0"/>
            <a:t>可用性</a:t>
          </a:r>
          <a:endParaRPr lang="zh-CN" altLang="en-US" sz="1500" kern="1200" dirty="0"/>
        </a:p>
      </dsp:txBody>
      <dsp:txXfrm>
        <a:off x="434445" y="1528951"/>
        <a:ext cx="5736379" cy="399568"/>
      </dsp:txXfrm>
    </dsp:sp>
    <dsp:sp modelId="{6A001656-CA27-4567-96E8-EF933E971BD3}">
      <dsp:nvSpPr>
        <dsp:cNvPr id="0" name=""/>
        <dsp:cNvSpPr/>
      </dsp:nvSpPr>
      <dsp:spPr>
        <a:xfrm>
          <a:off x="0" y="3472260"/>
          <a:ext cx="8256588"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12420" rIns="640803" bIns="106680" numCol="1" spcCol="1270" anchor="t" anchorCtr="0">
          <a:noAutofit/>
        </a:bodyPr>
        <a:lstStyle/>
        <a:p>
          <a:pPr marL="114300" lvl="1" indent="-114300" algn="l" defTabSz="666750">
            <a:lnSpc>
              <a:spcPct val="90000"/>
            </a:lnSpc>
            <a:spcBef>
              <a:spcPct val="0"/>
            </a:spcBef>
            <a:spcAft>
              <a:spcPct val="15000"/>
            </a:spcAft>
            <a:buChar char="••"/>
          </a:pPr>
          <a:r>
            <a:rPr lang="zh-CN" sz="1500" kern="1200" dirty="0" smtClean="0"/>
            <a:t>资源需求：提高计算效率、减少计算开销、控制采样频率、限制队列大小 </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资源管理：微服务架构提供了良好的负载均衡策略，设计按需伸缩的系统架构</a:t>
          </a:r>
          <a:endParaRPr lang="zh-CN" altLang="en-US" sz="1500" kern="1200" dirty="0"/>
        </a:p>
        <a:p>
          <a:pPr marL="114300" lvl="1" indent="-114300" algn="l" defTabSz="666750">
            <a:lnSpc>
              <a:spcPct val="90000"/>
            </a:lnSpc>
            <a:spcBef>
              <a:spcPct val="0"/>
            </a:spcBef>
            <a:spcAft>
              <a:spcPct val="15000"/>
            </a:spcAft>
            <a:buChar char="••"/>
          </a:pPr>
          <a:r>
            <a:rPr lang="zh-CN" sz="1500" kern="1200" dirty="0" smtClean="0"/>
            <a:t>资源仲裁：先进先出、优先级调度</a:t>
          </a:r>
          <a:endParaRPr lang="zh-CN" altLang="en-US" sz="1500" kern="1200" dirty="0"/>
        </a:p>
      </dsp:txBody>
      <dsp:txXfrm>
        <a:off x="0" y="3472260"/>
        <a:ext cx="8256588" cy="1204875"/>
      </dsp:txXfrm>
    </dsp:sp>
    <dsp:sp modelId="{04F6827F-281B-42C5-A9D8-0CB3AAB5A08B}">
      <dsp:nvSpPr>
        <dsp:cNvPr id="0" name=""/>
        <dsp:cNvSpPr/>
      </dsp:nvSpPr>
      <dsp:spPr>
        <a:xfrm>
          <a:off x="412829" y="3250860"/>
          <a:ext cx="5779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666750">
            <a:lnSpc>
              <a:spcPct val="90000"/>
            </a:lnSpc>
            <a:spcBef>
              <a:spcPct val="0"/>
            </a:spcBef>
            <a:spcAft>
              <a:spcPct val="35000"/>
            </a:spcAft>
          </a:pPr>
          <a:r>
            <a:rPr lang="zh-CN" altLang="en-US" sz="1500" kern="1200" dirty="0" smtClean="0"/>
            <a:t>性能</a:t>
          </a:r>
          <a:endParaRPr lang="zh-CN" altLang="en-US" sz="1500" kern="1200" dirty="0"/>
        </a:p>
      </dsp:txBody>
      <dsp:txXfrm>
        <a:off x="434445" y="3272476"/>
        <a:ext cx="5736379"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70117"/>
          <a:ext cx="8256588" cy="123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dirty="0" smtClean="0"/>
            <a:t>抵抗和检测攻击：</a:t>
          </a:r>
          <a:r>
            <a:rPr lang="en-US" sz="1600" kern="1200" dirty="0" smtClean="0"/>
            <a:t>Spring Security</a:t>
          </a:r>
          <a:r>
            <a:rPr lang="zh-CN" sz="1600" kern="1200" dirty="0" smtClean="0"/>
            <a:t>提供了用户身份验证与授权，通过加密关键信息限制暴露的信息</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从攻击中恢复：维持审计追踪、采用可用性中恢复战术</a:t>
          </a:r>
          <a:endParaRPr lang="zh-CN" altLang="en-US" sz="1600" kern="1200" dirty="0"/>
        </a:p>
      </dsp:txBody>
      <dsp:txXfrm>
        <a:off x="0" y="370117"/>
        <a:ext cx="8256588" cy="1234800"/>
      </dsp:txXfrm>
    </dsp:sp>
    <dsp:sp modelId="{0906846D-B162-433A-97D0-D4044DEE67CF}">
      <dsp:nvSpPr>
        <dsp:cNvPr id="0" name=""/>
        <dsp:cNvSpPr/>
      </dsp:nvSpPr>
      <dsp:spPr>
        <a:xfrm>
          <a:off x="412829" y="133957"/>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711200">
            <a:lnSpc>
              <a:spcPct val="90000"/>
            </a:lnSpc>
            <a:spcBef>
              <a:spcPct val="0"/>
            </a:spcBef>
            <a:spcAft>
              <a:spcPct val="35000"/>
            </a:spcAft>
          </a:pPr>
          <a:r>
            <a:rPr lang="zh-CN" altLang="en-US" sz="1600" kern="1200" dirty="0" smtClean="0"/>
            <a:t>安全性</a:t>
          </a:r>
          <a:endParaRPr lang="zh-CN" altLang="en-US" sz="1600" kern="1200" dirty="0"/>
        </a:p>
      </dsp:txBody>
      <dsp:txXfrm>
        <a:off x="435886" y="157014"/>
        <a:ext cx="5733497" cy="426206"/>
      </dsp:txXfrm>
    </dsp:sp>
    <dsp:sp modelId="{35B04919-E45A-445B-8E33-878B767387DD}">
      <dsp:nvSpPr>
        <dsp:cNvPr id="0" name=""/>
        <dsp:cNvSpPr/>
      </dsp:nvSpPr>
      <dsp:spPr>
        <a:xfrm>
          <a:off x="0" y="1927478"/>
          <a:ext cx="8256588"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dirty="0" smtClean="0"/>
            <a:t>测试的输入</a:t>
          </a:r>
          <a:r>
            <a:rPr lang="en-US" sz="1600" kern="1200" dirty="0" smtClean="0"/>
            <a:t>/</a:t>
          </a:r>
          <a:r>
            <a:rPr lang="zh-CN" sz="1600" kern="1200" dirty="0" smtClean="0"/>
            <a:t>输出，记录</a:t>
          </a:r>
          <a:r>
            <a:rPr lang="en-US" sz="1600" kern="1200" dirty="0" smtClean="0"/>
            <a:t>/</a:t>
          </a:r>
          <a:r>
            <a:rPr lang="zh-CN" sz="1600" kern="1200" dirty="0" smtClean="0"/>
            <a:t>回放、将接口与实现分离、特化访问路线</a:t>
          </a:r>
          <a:r>
            <a:rPr lang="en-US" sz="1600" kern="1200" dirty="0" smtClean="0"/>
            <a:t>/</a:t>
          </a:r>
          <a:r>
            <a:rPr lang="zh-CN" sz="1600" kern="1200" dirty="0" smtClean="0"/>
            <a:t>接口</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内部监视，内置监视器</a:t>
          </a:r>
          <a:endParaRPr lang="zh-CN" altLang="en-US" sz="1600" kern="1200" dirty="0"/>
        </a:p>
      </dsp:txBody>
      <dsp:txXfrm>
        <a:off x="0" y="1927478"/>
        <a:ext cx="8256588" cy="1008000"/>
      </dsp:txXfrm>
    </dsp:sp>
    <dsp:sp modelId="{C6732B46-C6AA-48F3-A0C4-4ACA7A63178C}">
      <dsp:nvSpPr>
        <dsp:cNvPr id="0" name=""/>
        <dsp:cNvSpPr/>
      </dsp:nvSpPr>
      <dsp:spPr>
        <a:xfrm>
          <a:off x="412829" y="1691318"/>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711200">
            <a:lnSpc>
              <a:spcPct val="90000"/>
            </a:lnSpc>
            <a:spcBef>
              <a:spcPct val="0"/>
            </a:spcBef>
            <a:spcAft>
              <a:spcPct val="35000"/>
            </a:spcAft>
          </a:pPr>
          <a:r>
            <a:rPr lang="zh-CN" altLang="en-US" sz="1600" kern="1200" dirty="0" smtClean="0"/>
            <a:t>可测试性</a:t>
          </a:r>
          <a:endParaRPr lang="zh-CN" altLang="en-US" sz="1600" kern="1200" dirty="0"/>
        </a:p>
      </dsp:txBody>
      <dsp:txXfrm>
        <a:off x="435886" y="1714375"/>
        <a:ext cx="5733497" cy="426206"/>
      </dsp:txXfrm>
    </dsp:sp>
    <dsp:sp modelId="{6A001656-CA27-4567-96E8-EF933E971BD3}">
      <dsp:nvSpPr>
        <dsp:cNvPr id="0" name=""/>
        <dsp:cNvSpPr/>
      </dsp:nvSpPr>
      <dsp:spPr>
        <a:xfrm>
          <a:off x="0" y="3258038"/>
          <a:ext cx="8256588"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33248" rIns="640803"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dirty="0" smtClean="0"/>
            <a:t>模块化，使得不同模块之间的耦合度降低，降低维护成本</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防止连锁反应，信息隐藏、维持现有接口、限制通信路径、仲裁者的使用</a:t>
          </a:r>
          <a:r>
            <a:rPr lang="en-US" sz="1600" kern="1200" dirty="0" smtClean="0"/>
            <a:t> </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推迟绑定时间</a:t>
          </a:r>
          <a:endParaRPr lang="zh-CN" altLang="en-US" sz="1600" kern="1200" dirty="0"/>
        </a:p>
      </dsp:txBody>
      <dsp:txXfrm>
        <a:off x="0" y="3258038"/>
        <a:ext cx="8256588" cy="1285200"/>
      </dsp:txXfrm>
    </dsp:sp>
    <dsp:sp modelId="{04F6827F-281B-42C5-A9D8-0CB3AAB5A08B}">
      <dsp:nvSpPr>
        <dsp:cNvPr id="0" name=""/>
        <dsp:cNvSpPr/>
      </dsp:nvSpPr>
      <dsp:spPr>
        <a:xfrm>
          <a:off x="412829" y="3021878"/>
          <a:ext cx="5779611"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lvl="0" algn="l" defTabSz="711200">
            <a:lnSpc>
              <a:spcPct val="90000"/>
            </a:lnSpc>
            <a:spcBef>
              <a:spcPct val="0"/>
            </a:spcBef>
            <a:spcAft>
              <a:spcPct val="35000"/>
            </a:spcAft>
          </a:pPr>
          <a:r>
            <a:rPr lang="zh-CN" altLang="en-US" sz="1600" kern="1200" dirty="0" smtClean="0"/>
            <a:t>可维护性</a:t>
          </a:r>
          <a:endParaRPr lang="zh-CN" altLang="en-US" sz="1600" kern="1200" dirty="0"/>
        </a:p>
      </dsp:txBody>
      <dsp:txXfrm>
        <a:off x="435886" y="3044935"/>
        <a:ext cx="573349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4187790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121162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n-ea"/>
                <a:ea typeface="+mn-ea"/>
              </a:defRPr>
            </a:lvl1pPr>
          </a:lstStyle>
          <a:p>
            <a:r>
              <a:rPr lang="zh-CN" altLang="en-US" dirty="0" smtClean="0"/>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0" y="0"/>
            <a:ext cx="9144793" cy="664522"/>
          </a:xfrm>
          <a:prstGeom prst="rect">
            <a:avLst/>
          </a:prstGeom>
        </p:spPr>
      </p:pic>
      <p:sp>
        <p:nvSpPr>
          <p:cNvPr id="15" name="矩形 14"/>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userDrawn="1"/>
        </p:nvPicPr>
        <p:blipFill>
          <a:blip r:embed="rId2"/>
          <a:stretch>
            <a:fillRect/>
          </a:stretch>
        </p:blipFill>
        <p:spPr>
          <a:xfrm>
            <a:off x="0" y="0"/>
            <a:ext cx="9144793" cy="664522"/>
          </a:xfrm>
          <a:prstGeom prst="rect">
            <a:avLst/>
          </a:prstGeom>
        </p:spPr>
      </p:pic>
      <p:sp>
        <p:nvSpPr>
          <p:cNvPr id="20" name="矩形 19"/>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stretch>
            <a:fillRect/>
          </a:stretch>
        </p:blipFill>
        <p:spPr>
          <a:xfrm>
            <a:off x="0" y="0"/>
            <a:ext cx="9144793" cy="664522"/>
          </a:xfrm>
          <a:prstGeom prst="rect">
            <a:avLst/>
          </a:prstGeom>
        </p:spPr>
      </p:pic>
      <p:sp>
        <p:nvSpPr>
          <p:cNvPr id="22" name="矩形 21"/>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smtClean="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rmAutofit/>
          </a:bodyPr>
          <a:lstStyle>
            <a:lvl1pPr algn="ctr">
              <a:defRPr sz="4800" b="1">
                <a:solidFill>
                  <a:schemeClr val="bg1"/>
                </a:solidFill>
              </a:defRPr>
            </a:lvl1p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t>‹#›</a:t>
            </a:fld>
            <a:endParaRPr lang="en-US" altLang="zh-CN"/>
          </a:p>
        </p:txBody>
      </p:sp>
      <p:sp>
        <p:nvSpPr>
          <p:cNvPr id="8" name="文本框 7"/>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dirty="0" smtClean="0"/>
              <a:t>单击此处编辑母版标题样式</a:t>
            </a:r>
            <a:endParaRPr lang="zh-CN" altLang="en-US" dirty="0"/>
          </a:p>
        </p:txBody>
      </p:sp>
      <p:sp>
        <p:nvSpPr>
          <p:cNvPr id="13" name="矩形 12"/>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400" dirty="0" smtClean="0"/>
              <a:t>一心</a:t>
            </a:r>
            <a:r>
              <a:rPr lang="en-US" altLang="zh-CN" sz="4400" dirty="0" smtClean="0"/>
              <a:t>·</a:t>
            </a:r>
            <a:r>
              <a:rPr lang="zh-CN" altLang="en-US" sz="4400" dirty="0" smtClean="0"/>
              <a:t>时间管理</a:t>
            </a:r>
            <a:r>
              <a:rPr lang="en-US" altLang="zh-CN" sz="4400" dirty="0" smtClean="0"/>
              <a:t>app</a:t>
            </a:r>
            <a:r>
              <a:rPr lang="zh-CN" altLang="en-US" sz="4400" dirty="0" smtClean="0"/>
              <a:t>第二次答辩</a:t>
            </a:r>
            <a:endParaRPr lang="zh-CN" altLang="en-US" sz="4400" dirty="0"/>
          </a:p>
        </p:txBody>
      </p:sp>
      <p:sp>
        <p:nvSpPr>
          <p:cNvPr id="5" name="副标题 4"/>
          <p:cNvSpPr>
            <a:spLocks noGrp="1"/>
          </p:cNvSpPr>
          <p:nvPr>
            <p:ph type="subTitle" idx="1"/>
          </p:nvPr>
        </p:nvSpPr>
        <p:spPr/>
        <p:txBody>
          <a:bodyPr/>
          <a:lstStyle/>
          <a:p>
            <a:r>
              <a:rPr lang="en-US" altLang="zh-CN" sz="2800" dirty="0" smtClean="0"/>
              <a:t>2020</a:t>
            </a:r>
            <a:r>
              <a:rPr lang="zh-CN" altLang="en-US" sz="2800" dirty="0" smtClean="0"/>
              <a:t>年</a:t>
            </a:r>
            <a:r>
              <a:rPr lang="en-US" altLang="zh-CN" sz="2800" dirty="0" smtClean="0"/>
              <a:t>11</a:t>
            </a:r>
            <a:r>
              <a:rPr lang="zh-CN" altLang="en-US" sz="2800" dirty="0" smtClean="0"/>
              <a:t>月</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页面</a:t>
            </a:r>
            <a:r>
              <a:rPr lang="zh-CN" altLang="en-US" dirty="0" smtClean="0"/>
              <a:t>视图</a:t>
            </a:r>
            <a:endParaRPr lang="zh-CN" altLang="en-US" dirty="0"/>
          </a:p>
        </p:txBody>
      </p:sp>
      <p:sp>
        <p:nvSpPr>
          <p:cNvPr id="2" name="TextBox 1"/>
          <p:cNvSpPr txBox="1"/>
          <p:nvPr/>
        </p:nvSpPr>
        <p:spPr>
          <a:xfrm>
            <a:off x="352336" y="1954631"/>
            <a:ext cx="3976383" cy="3693319"/>
          </a:xfrm>
          <a:prstGeom prst="rect">
            <a:avLst/>
          </a:prstGeom>
          <a:noFill/>
        </p:spPr>
        <p:txBody>
          <a:bodyPr wrap="square" rtlCol="0">
            <a:spAutoFit/>
          </a:bodyPr>
          <a:lstStyle/>
          <a:p>
            <a:r>
              <a:rPr lang="zh-CN" altLang="zh-CN" dirty="0"/>
              <a:t>页面如下：</a:t>
            </a:r>
            <a:r>
              <a:rPr lang="en-US" altLang="zh-CN" dirty="0"/>
              <a:t/>
            </a:r>
            <a:br>
              <a:rPr lang="en-US" altLang="zh-CN" dirty="0"/>
            </a:br>
            <a:r>
              <a:rPr lang="en-US" altLang="zh-CN" dirty="0" smtClean="0"/>
              <a:t>1)</a:t>
            </a:r>
            <a:r>
              <a:rPr lang="zh-CN" altLang="zh-CN" dirty="0" smtClean="0"/>
              <a:t>登录</a:t>
            </a:r>
            <a:r>
              <a:rPr lang="zh-CN" altLang="zh-CN" dirty="0"/>
              <a:t>注册</a:t>
            </a:r>
            <a:r>
              <a:rPr lang="zh-CN" altLang="zh-CN" dirty="0" smtClean="0"/>
              <a:t>页面</a:t>
            </a:r>
            <a:endParaRPr lang="en-US" altLang="zh-CN" dirty="0" smtClean="0"/>
          </a:p>
          <a:p>
            <a:endParaRPr lang="zh-CN" altLang="zh-CN" dirty="0"/>
          </a:p>
          <a:p>
            <a:r>
              <a:rPr lang="en-US" altLang="zh-CN" dirty="0" smtClean="0"/>
              <a:t>2)</a:t>
            </a:r>
            <a:r>
              <a:rPr lang="zh-CN" altLang="zh-CN" dirty="0" smtClean="0"/>
              <a:t>闹钟</a:t>
            </a:r>
            <a:r>
              <a:rPr lang="zh-CN" altLang="zh-CN" dirty="0"/>
              <a:t>页面</a:t>
            </a:r>
            <a:r>
              <a:rPr lang="en-US" altLang="zh-CN" dirty="0"/>
              <a:t>-</a:t>
            </a:r>
            <a:r>
              <a:rPr lang="zh-CN" altLang="zh-CN" dirty="0"/>
              <a:t>闹钟设置页面</a:t>
            </a:r>
            <a:r>
              <a:rPr lang="en-US" altLang="zh-CN" dirty="0"/>
              <a:t>-</a:t>
            </a:r>
            <a:r>
              <a:rPr lang="zh-CN" altLang="zh-CN" dirty="0"/>
              <a:t>标签设置，闹铃设置，重复时间设置，震动设置，任务</a:t>
            </a:r>
            <a:r>
              <a:rPr lang="zh-CN" altLang="zh-CN" dirty="0" smtClean="0"/>
              <a:t>设置</a:t>
            </a:r>
            <a:endParaRPr lang="en-US" altLang="zh-CN" dirty="0" smtClean="0"/>
          </a:p>
          <a:p>
            <a:endParaRPr lang="zh-CN" altLang="zh-CN" dirty="0"/>
          </a:p>
          <a:p>
            <a:r>
              <a:rPr lang="en-US" altLang="zh-CN" dirty="0" smtClean="0"/>
              <a:t>3)</a:t>
            </a:r>
            <a:r>
              <a:rPr lang="zh-CN" altLang="zh-CN" dirty="0" smtClean="0"/>
              <a:t>学习</a:t>
            </a:r>
            <a:r>
              <a:rPr lang="zh-CN" altLang="zh-CN" dirty="0"/>
              <a:t>页面</a:t>
            </a:r>
            <a:r>
              <a:rPr lang="en-US" altLang="zh-CN" dirty="0"/>
              <a:t>-</a:t>
            </a:r>
            <a:r>
              <a:rPr lang="zh-CN" altLang="zh-CN" dirty="0"/>
              <a:t>荣誉墙</a:t>
            </a:r>
            <a:r>
              <a:rPr lang="zh-CN" altLang="zh-CN" dirty="0" smtClean="0"/>
              <a:t>页面</a:t>
            </a:r>
            <a:endParaRPr lang="en-US" altLang="zh-CN" dirty="0" smtClean="0"/>
          </a:p>
          <a:p>
            <a:endParaRPr lang="zh-CN" altLang="zh-CN" dirty="0"/>
          </a:p>
          <a:p>
            <a:r>
              <a:rPr lang="en-US" altLang="zh-CN" dirty="0" smtClean="0"/>
              <a:t>4)</a:t>
            </a:r>
            <a:r>
              <a:rPr lang="zh-CN" altLang="zh-CN" dirty="0" smtClean="0"/>
              <a:t>设置</a:t>
            </a:r>
            <a:r>
              <a:rPr lang="zh-CN" altLang="zh-CN" dirty="0"/>
              <a:t>页面</a:t>
            </a:r>
            <a:r>
              <a:rPr lang="en-US" altLang="zh-CN" dirty="0"/>
              <a:t>-</a:t>
            </a:r>
            <a:r>
              <a:rPr lang="zh-CN" altLang="zh-CN" dirty="0"/>
              <a:t>个人中心页面，好友</a:t>
            </a:r>
            <a:r>
              <a:rPr lang="zh-CN" altLang="zh-CN" dirty="0" smtClean="0"/>
              <a:t>页面</a:t>
            </a:r>
            <a:endParaRPr lang="en-US" altLang="zh-CN" dirty="0" smtClean="0"/>
          </a:p>
          <a:p>
            <a:endParaRPr lang="zh-CN" altLang="zh-CN" dirty="0"/>
          </a:p>
          <a:p>
            <a:r>
              <a:rPr lang="en-US" altLang="zh-CN" dirty="0" smtClean="0"/>
              <a:t>5)</a:t>
            </a:r>
            <a:r>
              <a:rPr lang="zh-CN" altLang="zh-CN" dirty="0" smtClean="0"/>
              <a:t>小组</a:t>
            </a:r>
            <a:r>
              <a:rPr lang="zh-CN" altLang="zh-CN" dirty="0"/>
              <a:t>学习页面</a:t>
            </a:r>
          </a:p>
          <a:p>
            <a:endParaRPr lang="zh-CN" altLang="en-US" dirty="0"/>
          </a:p>
        </p:txBody>
      </p:sp>
      <p:pic>
        <p:nvPicPr>
          <p:cNvPr id="7" name="图片 6" descr="C:\Users\yy\AppData\Roaming\Tencent\Users\1648645367\QQ\WinTemp\RichOle\%MO(C47@L4]H3K54O[Z7QBV.png"/>
          <p:cNvPicPr/>
          <p:nvPr/>
        </p:nvPicPr>
        <p:blipFill>
          <a:blip r:embed="rId2">
            <a:extLst>
              <a:ext uri="{28A0092B-C50C-407E-A947-70E740481C1C}">
                <a14:useLocalDpi xmlns:a14="http://schemas.microsoft.com/office/drawing/2010/main" val="0"/>
              </a:ext>
            </a:extLst>
          </a:blip>
          <a:srcRect/>
          <a:stretch>
            <a:fillRect/>
          </a:stretch>
        </p:blipFill>
        <p:spPr bwMode="auto">
          <a:xfrm>
            <a:off x="4504889" y="1812022"/>
            <a:ext cx="3797096" cy="4487163"/>
          </a:xfrm>
          <a:prstGeom prst="rect">
            <a:avLst/>
          </a:prstGeom>
          <a:noFill/>
          <a:ln>
            <a:noFill/>
          </a:ln>
        </p:spPr>
      </p:pic>
    </p:spTree>
    <p:extLst>
      <p:ext uri="{BB962C8B-B14F-4D97-AF65-F5344CB8AC3E}">
        <p14:creationId xmlns:p14="http://schemas.microsoft.com/office/powerpoint/2010/main" val="2913756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战术设计</a:t>
            </a:r>
            <a:endParaRPr lang="zh-CN" altLang="en-US" dirty="0"/>
          </a:p>
        </p:txBody>
      </p:sp>
      <p:graphicFrame>
        <p:nvGraphicFramePr>
          <p:cNvPr id="3" name="图示 2"/>
          <p:cNvGraphicFramePr/>
          <p:nvPr>
            <p:extLst>
              <p:ext uri="{D42A27DB-BD31-4B8C-83A1-F6EECF244321}">
                <p14:modId xmlns:p14="http://schemas.microsoft.com/office/powerpoint/2010/main" val="2847304818"/>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679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战术设计</a:t>
            </a:r>
            <a:endParaRPr lang="zh-CN" altLang="en-US" dirty="0"/>
          </a:p>
        </p:txBody>
      </p:sp>
      <p:graphicFrame>
        <p:nvGraphicFramePr>
          <p:cNvPr id="3" name="图示 2"/>
          <p:cNvGraphicFramePr/>
          <p:nvPr>
            <p:extLst>
              <p:ext uri="{D42A27DB-BD31-4B8C-83A1-F6EECF244321}">
                <p14:modId xmlns:p14="http://schemas.microsoft.com/office/powerpoint/2010/main" val="523185719"/>
              </p:ext>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94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61627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55247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3398" y="196902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523654"/>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技术原型展示</a:t>
            </a:r>
            <a:endParaRPr lang="zh-CN" altLang="en-US" sz="2400" dirty="0">
              <a:solidFill>
                <a:schemeClr val="tx1">
                  <a:lumMod val="75000"/>
                  <a:lumOff val="25000"/>
                </a:schemeClr>
              </a:solidFill>
            </a:endParaRPr>
          </a:p>
        </p:txBody>
      </p:sp>
      <p:sp>
        <p:nvSpPr>
          <p:cNvPr id="13" name="Freeform 10"/>
          <p:cNvSpPr/>
          <p:nvPr userDrawn="1"/>
        </p:nvSpPr>
        <p:spPr bwMode="auto">
          <a:xfrm>
            <a:off x="1841535" y="253625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47244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3398" y="288899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443627"/>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软件架构</a:t>
            </a:r>
            <a:endParaRPr lang="zh-CN" altLang="en-US" sz="2400" dirty="0">
              <a:solidFill>
                <a:schemeClr val="tx1">
                  <a:lumMod val="75000"/>
                  <a:lumOff val="25000"/>
                </a:schemeClr>
              </a:solidFill>
            </a:endParaRPr>
          </a:p>
        </p:txBody>
      </p:sp>
      <p:sp>
        <p:nvSpPr>
          <p:cNvPr id="18" name="Freeform 10"/>
          <p:cNvSpPr/>
          <p:nvPr userDrawn="1"/>
        </p:nvSpPr>
        <p:spPr bwMode="auto">
          <a:xfrm>
            <a:off x="1841535" y="345622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39241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3398" y="3809606"/>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363600"/>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核心算法</a:t>
            </a:r>
            <a:endParaRPr lang="zh-CN" altLang="en-US" sz="2400" dirty="0">
              <a:solidFill>
                <a:schemeClr val="tx1">
                  <a:lumMod val="75000"/>
                  <a:lumOff val="25000"/>
                </a:schemeClr>
              </a:solidFill>
            </a:endParaRPr>
          </a:p>
        </p:txBody>
      </p:sp>
      <p:sp>
        <p:nvSpPr>
          <p:cNvPr id="23" name="Freeform 10"/>
          <p:cNvSpPr/>
          <p:nvPr userDrawn="1"/>
        </p:nvSpPr>
        <p:spPr bwMode="auto">
          <a:xfrm>
            <a:off x="1841535" y="437619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31238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3398" y="472957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283573"/>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迭代评估汇报</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图像识别</a:t>
            </a:r>
            <a:endParaRPr lang="zh-CN" altLang="en-US" dirty="0"/>
          </a:p>
        </p:txBody>
      </p:sp>
      <p:sp>
        <p:nvSpPr>
          <p:cNvPr id="2" name="TextBox 1"/>
          <p:cNvSpPr txBox="1"/>
          <p:nvPr/>
        </p:nvSpPr>
        <p:spPr>
          <a:xfrm>
            <a:off x="687897" y="1820303"/>
            <a:ext cx="5825634" cy="369332"/>
          </a:xfrm>
          <a:prstGeom prst="rect">
            <a:avLst/>
          </a:prstGeom>
          <a:noFill/>
        </p:spPr>
        <p:txBody>
          <a:bodyPr wrap="none" rtlCol="0">
            <a:spAutoFit/>
          </a:bodyPr>
          <a:lstStyle/>
          <a:p>
            <a:r>
              <a:rPr lang="zh-CN" altLang="en-US" dirty="0" smtClean="0"/>
              <a:t>调用百度云</a:t>
            </a:r>
            <a:r>
              <a:rPr lang="en-US" altLang="zh-CN" dirty="0" smtClean="0"/>
              <a:t>API</a:t>
            </a:r>
            <a:r>
              <a:rPr lang="zh-CN" altLang="en-US" dirty="0" smtClean="0"/>
              <a:t>实现图像识别，实现拍照识图的小任务。</a:t>
            </a:r>
            <a:endParaRPr lang="zh-CN" altLang="en-US" dirty="0"/>
          </a:p>
        </p:txBody>
      </p:sp>
      <p:pic>
        <p:nvPicPr>
          <p:cNvPr id="4097" name="Picture 1" descr="C:\Users\yy\AppData\Roaming\Tencent\Users\1648645367\QQ\WinTemp\RichOle\3G341FL2W8~XWX7GNY`Z{]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10" y="2273525"/>
            <a:ext cx="5173982" cy="420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9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图像识别</a:t>
            </a:r>
            <a:endParaRPr lang="zh-CN" altLang="en-US" dirty="0"/>
          </a:p>
        </p:txBody>
      </p:sp>
      <p:sp>
        <p:nvSpPr>
          <p:cNvPr id="2" name="TextBox 1"/>
          <p:cNvSpPr txBox="1"/>
          <p:nvPr/>
        </p:nvSpPr>
        <p:spPr>
          <a:xfrm>
            <a:off x="687897" y="1820303"/>
            <a:ext cx="1338828" cy="369332"/>
          </a:xfrm>
          <a:prstGeom prst="rect">
            <a:avLst/>
          </a:prstGeom>
          <a:noFill/>
        </p:spPr>
        <p:txBody>
          <a:bodyPr wrap="none" rtlCol="0">
            <a:spAutoFit/>
          </a:bodyPr>
          <a:lstStyle/>
          <a:p>
            <a:r>
              <a:rPr lang="zh-CN" altLang="en-US" dirty="0" smtClean="0"/>
              <a:t>识别例子：</a:t>
            </a:r>
            <a:endParaRPr lang="zh-CN" altLang="en-US" dirty="0"/>
          </a:p>
        </p:txBody>
      </p:sp>
      <p:pic>
        <p:nvPicPr>
          <p:cNvPr id="8194"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86" y="2495724"/>
            <a:ext cx="4651317" cy="286702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yy\AppData\Roaming\Tencent\Users\1648645367\QQ\WinTemp\RichOle\X0[]7S8)`7(C@Z_ETDBSI(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859" y="1684898"/>
            <a:ext cx="3092295" cy="494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5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Android</a:t>
            </a:r>
            <a:r>
              <a:rPr lang="zh-CN" altLang="en-US" dirty="0"/>
              <a:t>实现摇晃手机的监听</a:t>
            </a:r>
          </a:p>
        </p:txBody>
      </p:sp>
      <p:sp>
        <p:nvSpPr>
          <p:cNvPr id="4" name="Rectangle 2"/>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1107347" y="2046914"/>
            <a:ext cx="6375633" cy="3416320"/>
          </a:xfrm>
          <a:prstGeom prst="rect">
            <a:avLst/>
          </a:prstGeom>
        </p:spPr>
        <p:txBody>
          <a:bodyPr wrap="square">
            <a:spAutoFit/>
          </a:bodyPr>
          <a:lstStyle/>
          <a:p>
            <a:pPr lvl="0" fontAlgn="base">
              <a:spcBef>
                <a:spcPct val="0"/>
              </a:spcBef>
              <a:spcAft>
                <a:spcPct val="0"/>
              </a:spcAft>
            </a:pPr>
            <a:r>
              <a:rPr lang="zh-CN" altLang="zh-CN" sz="900" dirty="0">
                <a:solidFill>
                  <a:srgbClr val="A9B7C6"/>
                </a:solidFill>
                <a:latin typeface="Consolas" pitchFamily="49" charset="0"/>
                <a:ea typeface="宋体" pitchFamily="2" charset="-122"/>
                <a:cs typeface="宋体" pitchFamily="2" charset="-122"/>
              </a:rPr>
              <a:t> </a:t>
            </a:r>
            <a:r>
              <a:rPr lang="zh-CN" altLang="zh-CN" sz="900" dirty="0">
                <a:solidFill>
                  <a:srgbClr val="CC7832"/>
                </a:solidFill>
                <a:latin typeface="Consolas" pitchFamily="49" charset="0"/>
                <a:ea typeface="宋体" pitchFamily="2" charset="-122"/>
                <a:cs typeface="宋体" pitchFamily="2" charset="-122"/>
              </a:rPr>
              <a:t>public void </a:t>
            </a:r>
            <a:r>
              <a:rPr lang="en-US" altLang="zh-CN" sz="900" dirty="0">
                <a:solidFill>
                  <a:srgbClr val="A9B7C6"/>
                </a:solidFill>
                <a:latin typeface="Consolas" pitchFamily="49" charset="0"/>
                <a:ea typeface="宋体" pitchFamily="2" charset="-122"/>
                <a:cs typeface="宋体" pitchFamily="2" charset="-122"/>
              </a:rPr>
              <a:t>start</a:t>
            </a:r>
            <a:r>
              <a:rPr lang="zh-CN" altLang="zh-CN" sz="900" dirty="0" smtClean="0">
                <a:solidFill>
                  <a:srgbClr val="A9B7C6"/>
                </a:solidFill>
                <a:latin typeface="Consolas" pitchFamily="49" charset="0"/>
                <a:ea typeface="宋体" pitchFamily="2" charset="-122"/>
                <a:cs typeface="宋体" pitchFamily="2" charset="-122"/>
              </a:rPr>
              <a:t>()</a:t>
            </a:r>
            <a:r>
              <a:rPr lang="en-US" altLang="zh-CN" sz="900" dirty="0" smtClean="0">
                <a:solidFill>
                  <a:srgbClr val="A9B7C6"/>
                </a:solidFill>
                <a:latin typeface="Consolas" pitchFamily="49" charset="0"/>
                <a:ea typeface="宋体" pitchFamily="2" charset="-122"/>
                <a:cs typeface="宋体" pitchFamily="2" charset="-122"/>
              </a:rPr>
              <a:t>{</a:t>
            </a:r>
          </a:p>
          <a:p>
            <a:pPr lvl="0" fontAlgn="base">
              <a:spcBef>
                <a:spcPct val="0"/>
              </a:spcBef>
              <a:spcAft>
                <a:spcPct val="0"/>
              </a:spcAft>
            </a:pPr>
            <a:r>
              <a:rPr lang="en-US" altLang="zh-CN" sz="900" dirty="0" smtClean="0">
                <a:solidFill>
                  <a:srgbClr val="A9B7C6"/>
                </a:solidFill>
                <a:latin typeface="Consolas" pitchFamily="49" charset="0"/>
                <a:ea typeface="宋体" pitchFamily="2" charset="-122"/>
                <a:cs typeface="宋体" pitchFamily="2" charset="-122"/>
              </a:rPr>
              <a:t>//</a:t>
            </a:r>
            <a:r>
              <a:rPr lang="zh-CN" altLang="en-US" sz="900" dirty="0" smtClean="0">
                <a:solidFill>
                  <a:srgbClr val="A9B7C6"/>
                </a:solidFill>
                <a:latin typeface="Consolas" pitchFamily="49" charset="0"/>
                <a:ea typeface="宋体" pitchFamily="2" charset="-122"/>
                <a:cs typeface="宋体" pitchFamily="2" charset="-122"/>
              </a:rPr>
              <a:t>获得传感器管理器</a:t>
            </a:r>
            <a:endParaRPr lang="en-US" altLang="zh-CN" sz="900" dirty="0" smtClean="0">
              <a:solidFill>
                <a:srgbClr val="A9B7C6"/>
              </a:solidFill>
              <a:latin typeface="Consolas" pitchFamily="49" charset="0"/>
              <a:ea typeface="宋体" pitchFamily="2" charset="-122"/>
              <a:cs typeface="宋体" pitchFamily="2" charset="-122"/>
            </a:endParaRPr>
          </a:p>
          <a:p>
            <a:pPr lvl="0" fontAlgn="base">
              <a:spcBef>
                <a:spcPct val="0"/>
              </a:spcBef>
              <a:spcAft>
                <a:spcPct val="0"/>
              </a:spcAft>
            </a:pPr>
            <a:r>
              <a:rPr lang="en-US" altLang="zh-CN" sz="900" dirty="0" err="1" smtClean="0">
                <a:solidFill>
                  <a:srgbClr val="A9B7C6"/>
                </a:solidFill>
                <a:latin typeface="Consolas" pitchFamily="49" charset="0"/>
                <a:ea typeface="宋体" pitchFamily="2" charset="-122"/>
                <a:cs typeface="宋体" pitchFamily="2" charset="-122"/>
              </a:rPr>
              <a:t>sensorManager</a:t>
            </a:r>
            <a:r>
              <a:rPr lang="en-US" altLang="zh-CN" sz="900" dirty="0" smtClean="0">
                <a:solidFill>
                  <a:srgbClr val="A9B7C6"/>
                </a:solidFill>
                <a:latin typeface="Consolas" pitchFamily="49" charset="0"/>
                <a:ea typeface="宋体" pitchFamily="2" charset="-122"/>
                <a:cs typeface="宋体" pitchFamily="2" charset="-122"/>
              </a:rPr>
              <a:t> = (</a:t>
            </a:r>
            <a:r>
              <a:rPr lang="zh-CN" altLang="zh-CN" sz="900" dirty="0" smtClean="0">
                <a:solidFill>
                  <a:srgbClr val="A9B7C6"/>
                </a:solidFill>
                <a:latin typeface="Consolas" pitchFamily="49" charset="0"/>
                <a:ea typeface="宋体" pitchFamily="2" charset="-122"/>
                <a:cs typeface="宋体" pitchFamily="2" charset="-122"/>
              </a:rPr>
              <a:t>SensorManager</a:t>
            </a:r>
            <a:r>
              <a:rPr lang="zh-CN" altLang="zh-CN" sz="900" dirty="0">
                <a:solidFill>
                  <a:srgbClr val="A9B7C6"/>
                </a:solidFill>
                <a:latin typeface="Consolas" pitchFamily="49" charset="0"/>
                <a:ea typeface="宋体" pitchFamily="2" charset="-122"/>
                <a:cs typeface="宋体" pitchFamily="2" charset="-122"/>
              </a:rPr>
              <a:t>) context</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.getSystemService(Context.SENSOR_SERVICE)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if </a:t>
            </a:r>
            <a:r>
              <a:rPr lang="zh-CN" altLang="zh-CN" sz="900" dirty="0">
                <a:solidFill>
                  <a:srgbClr val="A9B7C6"/>
                </a:solidFill>
                <a:latin typeface="Consolas" pitchFamily="49" charset="0"/>
                <a:ea typeface="宋体" pitchFamily="2" charset="-122"/>
                <a:cs typeface="宋体" pitchFamily="2" charset="-122"/>
              </a:rPr>
              <a:t>(sensorManager != </a:t>
            </a:r>
            <a:r>
              <a:rPr lang="zh-CN" altLang="zh-CN" sz="900" dirty="0">
                <a:solidFill>
                  <a:srgbClr val="CC7832"/>
                </a:solidFill>
                <a:latin typeface="Consolas" pitchFamily="49" charset="0"/>
                <a:ea typeface="宋体" pitchFamily="2" charset="-122"/>
                <a:cs typeface="宋体" pitchFamily="2" charset="-122"/>
              </a:rPr>
              <a:t>null</a:t>
            </a:r>
            <a:r>
              <a:rPr lang="zh-CN" altLang="zh-CN" sz="900" dirty="0">
                <a:solidFill>
                  <a:srgbClr val="A9B7C6"/>
                </a:solidFill>
                <a:latin typeface="Consolas" pitchFamily="49" charset="0"/>
                <a:ea typeface="宋体" pitchFamily="2" charset="-122"/>
                <a:cs typeface="宋体" pitchFamily="2" charset="-122"/>
              </a:rPr>
              <a:t>)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获得重力传感器</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A9B7C6"/>
                </a:solidFill>
                <a:latin typeface="Consolas" pitchFamily="49" charset="0"/>
                <a:ea typeface="宋体" pitchFamily="2" charset="-122"/>
                <a:cs typeface="宋体" pitchFamily="2" charset="-122"/>
              </a:rPr>
              <a:t>sensor = sensorManager.getDefaultSensor(Sensor.TYPE_ACCELEROMETER)</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A9B7C6"/>
                </a:solidFill>
                <a:latin typeface="Consolas" pitchFamily="49" charset="0"/>
                <a:ea typeface="宋体" pitchFamily="2" charset="-122"/>
                <a:cs typeface="宋体" pitchFamily="2" charset="-122"/>
              </a:rPr>
              <a:t>}</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注册</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if </a:t>
            </a:r>
            <a:r>
              <a:rPr lang="zh-CN" altLang="zh-CN" sz="900" dirty="0">
                <a:solidFill>
                  <a:srgbClr val="A9B7C6"/>
                </a:solidFill>
                <a:latin typeface="Consolas" pitchFamily="49" charset="0"/>
                <a:ea typeface="宋体" pitchFamily="2" charset="-122"/>
                <a:cs typeface="宋体" pitchFamily="2" charset="-122"/>
              </a:rPr>
              <a:t>(sensor != </a:t>
            </a:r>
            <a:r>
              <a:rPr lang="zh-CN" altLang="zh-CN" sz="900" dirty="0">
                <a:solidFill>
                  <a:srgbClr val="CC7832"/>
                </a:solidFill>
                <a:latin typeface="Consolas" pitchFamily="49" charset="0"/>
                <a:ea typeface="宋体" pitchFamily="2" charset="-122"/>
                <a:cs typeface="宋体" pitchFamily="2" charset="-122"/>
              </a:rPr>
              <a:t>null</a:t>
            </a:r>
            <a:r>
              <a:rPr lang="zh-CN" altLang="zh-CN" sz="900" dirty="0">
                <a:solidFill>
                  <a:srgbClr val="A9B7C6"/>
                </a:solidFill>
                <a:latin typeface="Consolas" pitchFamily="49" charset="0"/>
                <a:ea typeface="宋体" pitchFamily="2" charset="-122"/>
                <a:cs typeface="宋体" pitchFamily="2" charset="-122"/>
              </a:rPr>
              <a:t>)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sensorManager.registerListener(</a:t>
            </a:r>
            <a:r>
              <a:rPr lang="zh-CN" altLang="zh-CN" sz="900" dirty="0">
                <a:solidFill>
                  <a:srgbClr val="CC7832"/>
                </a:solidFill>
                <a:latin typeface="Consolas" pitchFamily="49" charset="0"/>
                <a:ea typeface="宋体" pitchFamily="2" charset="-122"/>
                <a:cs typeface="宋体" pitchFamily="2" charset="-122"/>
              </a:rPr>
              <a:t>this, </a:t>
            </a:r>
            <a:r>
              <a:rPr lang="zh-CN" altLang="zh-CN" sz="900" dirty="0">
                <a:solidFill>
                  <a:srgbClr val="A9B7C6"/>
                </a:solidFill>
                <a:latin typeface="Consolas" pitchFamily="49" charset="0"/>
                <a:ea typeface="宋体" pitchFamily="2" charset="-122"/>
                <a:cs typeface="宋体" pitchFamily="2" charset="-122"/>
              </a:rPr>
              <a:t>sensor</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A9B7C6"/>
                </a:solidFill>
                <a:latin typeface="Consolas" pitchFamily="49" charset="0"/>
                <a:ea typeface="宋体" pitchFamily="2" charset="-122"/>
                <a:cs typeface="宋体" pitchFamily="2" charset="-122"/>
              </a:rPr>
              <a:t>SensorManager.SENSOR_DELAY_GAME)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A9B7C6"/>
                </a:solidFill>
                <a:latin typeface="Consolas" pitchFamily="49" charset="0"/>
                <a:ea typeface="宋体" pitchFamily="2" charset="-122"/>
                <a:cs typeface="宋体" pitchFamily="2" charset="-122"/>
              </a:rPr>
              <a:t>}</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停止检测</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zh-CN" sz="900" dirty="0">
                <a:solidFill>
                  <a:srgbClr val="CC7832"/>
                </a:solidFill>
                <a:latin typeface="Consolas" pitchFamily="49" charset="0"/>
                <a:ea typeface="宋体" pitchFamily="2" charset="-122"/>
                <a:cs typeface="宋体" pitchFamily="2" charset="-122"/>
              </a:rPr>
              <a:t>public void </a:t>
            </a:r>
            <a:r>
              <a:rPr lang="zh-CN" altLang="zh-CN" sz="900" dirty="0">
                <a:solidFill>
                  <a:srgbClr val="A9B7C6"/>
                </a:solidFill>
                <a:latin typeface="Consolas" pitchFamily="49" charset="0"/>
                <a:ea typeface="宋体" pitchFamily="2" charset="-122"/>
                <a:cs typeface="宋体" pitchFamily="2" charset="-122"/>
              </a:rPr>
              <a:t>stop()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sensorManager.unregisterListener(</a:t>
            </a:r>
            <a:r>
              <a:rPr lang="zh-CN" altLang="zh-CN" sz="900" dirty="0">
                <a:solidFill>
                  <a:srgbClr val="CC7832"/>
                </a:solidFill>
                <a:latin typeface="Consolas" pitchFamily="49" charset="0"/>
                <a:ea typeface="宋体" pitchFamily="2" charset="-122"/>
                <a:cs typeface="宋体" pitchFamily="2" charset="-122"/>
              </a:rPr>
              <a:t>this</a:t>
            </a:r>
            <a:r>
              <a:rPr lang="zh-CN" altLang="zh-CN" sz="900" dirty="0">
                <a:solidFill>
                  <a:srgbClr val="A9B7C6"/>
                </a:solidFill>
                <a:latin typeface="Consolas" pitchFamily="49" charset="0"/>
                <a:ea typeface="宋体" pitchFamily="2" charset="-122"/>
                <a:cs typeface="宋体" pitchFamily="2" charset="-122"/>
              </a:rPr>
              <a:t>)</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摇晃监听接口</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zh-CN" sz="900" dirty="0">
                <a:solidFill>
                  <a:srgbClr val="CC7832"/>
                </a:solidFill>
                <a:latin typeface="Consolas" pitchFamily="49" charset="0"/>
                <a:ea typeface="宋体" pitchFamily="2" charset="-122"/>
                <a:cs typeface="宋体" pitchFamily="2" charset="-122"/>
              </a:rPr>
              <a:t>public interface </a:t>
            </a:r>
            <a:r>
              <a:rPr lang="zh-CN" altLang="zh-CN" sz="900" dirty="0">
                <a:solidFill>
                  <a:srgbClr val="A9B7C6"/>
                </a:solidFill>
                <a:latin typeface="Consolas" pitchFamily="49" charset="0"/>
                <a:ea typeface="宋体" pitchFamily="2" charset="-122"/>
                <a:cs typeface="宋体" pitchFamily="2" charset="-122"/>
              </a:rPr>
              <a:t>OnShakeListener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t>
            </a:r>
            <a:r>
              <a:rPr lang="zh-CN" altLang="zh-CN" sz="900" dirty="0">
                <a:solidFill>
                  <a:srgbClr val="CC7832"/>
                </a:solidFill>
                <a:latin typeface="Consolas" pitchFamily="49" charset="0"/>
                <a:ea typeface="宋体" pitchFamily="2" charset="-122"/>
                <a:cs typeface="宋体" pitchFamily="2" charset="-122"/>
              </a:rPr>
              <a:t>public void </a:t>
            </a:r>
            <a:r>
              <a:rPr lang="zh-CN" altLang="zh-CN" sz="900" dirty="0">
                <a:solidFill>
                  <a:srgbClr val="A9B7C6"/>
                </a:solidFill>
                <a:latin typeface="Consolas" pitchFamily="49" charset="0"/>
                <a:ea typeface="宋体" pitchFamily="2" charset="-122"/>
                <a:cs typeface="宋体" pitchFamily="2" charset="-122"/>
              </a:rPr>
              <a:t>onShake()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a:t>
            </a:r>
            <a:endParaRPr lang="zh-CN" altLang="zh-CN" dirty="0">
              <a:solidFill>
                <a:srgbClr val="0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9445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Android</a:t>
            </a:r>
            <a:r>
              <a:rPr lang="zh-CN" altLang="en-US" dirty="0"/>
              <a:t>实现摇晃手机的监听</a:t>
            </a:r>
          </a:p>
        </p:txBody>
      </p:sp>
      <p:sp>
        <p:nvSpPr>
          <p:cNvPr id="4" name="Rectangle 2"/>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1332990" y="1736955"/>
            <a:ext cx="5235589" cy="4939814"/>
          </a:xfrm>
          <a:prstGeom prst="rect">
            <a:avLst/>
          </a:prstGeom>
        </p:spPr>
        <p:txBody>
          <a:bodyPr wrap="square">
            <a:spAutoFit/>
          </a:bodyPr>
          <a:lstStyle/>
          <a:p>
            <a:pPr lvl="0" fontAlgn="base">
              <a:spcBef>
                <a:spcPct val="0"/>
              </a:spcBef>
              <a:spcAft>
                <a:spcPct val="0"/>
              </a:spcAft>
            </a:pPr>
            <a:r>
              <a:rPr lang="zh-CN" altLang="zh-CN" sz="900" dirty="0">
                <a:solidFill>
                  <a:srgbClr val="808080"/>
                </a:solidFill>
                <a:latin typeface="Consolas" pitchFamily="49" charset="0"/>
                <a:ea typeface="宋体" pitchFamily="2" charset="-122"/>
                <a:cs typeface="宋体" pitchFamily="2" charset="-122"/>
              </a:rPr>
              <a:t>/*</a:t>
            </a:r>
            <a:br>
              <a:rPr lang="zh-CN" altLang="zh-CN" sz="900" dirty="0">
                <a:solidFill>
                  <a:srgbClr val="808080"/>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 </a:t>
            </a:r>
            <a:r>
              <a:rPr lang="zh-CN" altLang="en-US" sz="900" dirty="0">
                <a:solidFill>
                  <a:srgbClr val="808080"/>
                </a:solidFill>
                <a:latin typeface="Arial Unicode MS" pitchFamily="34" charset="-122"/>
                <a:ea typeface="Arial Unicode MS" pitchFamily="34" charset="-122"/>
                <a:cs typeface="Arial Unicode MS" pitchFamily="34" charset="-122"/>
              </a:rPr>
              <a:t>重力感应器感应获得变化数据</a:t>
            </a:r>
            <a:r>
              <a:rPr lang="zh-CN" altLang="en-US" sz="900" dirty="0">
                <a:solidFill>
                  <a:srgbClr val="808080"/>
                </a:solidFill>
                <a:latin typeface="Consolas" pitchFamily="49" charset="0"/>
                <a:ea typeface="宋体" pitchFamily="2" charset="-122"/>
                <a:cs typeface="宋体" pitchFamily="2" charset="-122"/>
              </a:rPr>
              <a:t/>
            </a:r>
            <a:br>
              <a:rPr lang="zh-CN" altLang="en-US" sz="900" dirty="0">
                <a:solidFill>
                  <a:srgbClr val="808080"/>
                </a:solidFill>
                <a:latin typeface="Consolas" pitchFamily="49" charset="0"/>
                <a:ea typeface="宋体" pitchFamily="2" charset="-122"/>
                <a:cs typeface="宋体" pitchFamily="2" charset="-122"/>
              </a:rPr>
            </a:br>
            <a:r>
              <a:rPr lang="zh-CN" altLang="en-US" sz="900" dirty="0">
                <a:solidFill>
                  <a:srgbClr val="808080"/>
                </a:solidFill>
                <a:latin typeface="Consolas" pitchFamily="49" charset="0"/>
                <a:ea typeface="宋体" pitchFamily="2" charset="-122"/>
                <a:cs typeface="宋体" pitchFamily="2" charset="-122"/>
              </a:rPr>
              <a:t> * </a:t>
            </a:r>
            <a:r>
              <a:rPr lang="zh-CN" altLang="zh-CN" sz="900" dirty="0">
                <a:solidFill>
                  <a:srgbClr val="808080"/>
                </a:solidFill>
                <a:latin typeface="Consolas" pitchFamily="49" charset="0"/>
                <a:ea typeface="宋体" pitchFamily="2" charset="-122"/>
                <a:cs typeface="宋体" pitchFamily="2" charset="-122"/>
              </a:rPr>
              <a:t>android.hardware.SensorEventListener#onSensorChanged(android.hardware</a:t>
            </a:r>
            <a:br>
              <a:rPr lang="zh-CN" altLang="zh-CN" sz="900" dirty="0">
                <a:solidFill>
                  <a:srgbClr val="808080"/>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 .SensorEvent)</a:t>
            </a:r>
            <a:br>
              <a:rPr lang="zh-CN" altLang="zh-CN" sz="900" dirty="0">
                <a:solidFill>
                  <a:srgbClr val="808080"/>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a:t>
            </a:r>
            <a:br>
              <a:rPr lang="zh-CN" altLang="zh-CN" sz="900" dirty="0">
                <a:solidFill>
                  <a:srgbClr val="808080"/>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@Override</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public void </a:t>
            </a:r>
            <a:r>
              <a:rPr lang="zh-CN" altLang="zh-CN" sz="900" dirty="0">
                <a:solidFill>
                  <a:srgbClr val="A9B7C6"/>
                </a:solidFill>
                <a:latin typeface="Consolas" pitchFamily="49" charset="0"/>
                <a:ea typeface="宋体" pitchFamily="2" charset="-122"/>
                <a:cs typeface="宋体" pitchFamily="2" charset="-122"/>
              </a:rPr>
              <a:t>onSensorChanged(SensorEvent event) {</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TODO Auto-generated method stub</a:t>
            </a:r>
            <a:br>
              <a:rPr lang="zh-CN" altLang="zh-CN" sz="900" dirty="0">
                <a:solidFill>
                  <a:srgbClr val="808080"/>
                </a:solidFill>
                <a:latin typeface="Consolas" pitchFamily="49" charset="0"/>
                <a:ea typeface="宋体" pitchFamily="2" charset="-122"/>
                <a:cs typeface="宋体" pitchFamily="2" charset="-122"/>
              </a:rPr>
            </a:br>
            <a:r>
              <a:rPr lang="zh-CN" altLang="zh-CN" sz="900" dirty="0">
                <a:solidFill>
                  <a:srgbClr val="808080"/>
                </a:solidFill>
                <a:latin typeface="Consolas" pitchFamily="49" charset="0"/>
                <a:ea typeface="宋体" pitchFamily="2" charset="-122"/>
                <a:cs typeface="宋体" pitchFamily="2" charset="-122"/>
              </a:rPr>
              <a:t>    // </a:t>
            </a:r>
            <a:r>
              <a:rPr lang="zh-CN" altLang="en-US" sz="900" dirty="0">
                <a:solidFill>
                  <a:srgbClr val="808080"/>
                </a:solidFill>
                <a:latin typeface="Arial Unicode MS" pitchFamily="34" charset="-122"/>
                <a:ea typeface="Arial Unicode MS" pitchFamily="34" charset="-122"/>
                <a:cs typeface="Arial Unicode MS" pitchFamily="34" charset="-122"/>
              </a:rPr>
              <a:t>现在检测时间</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long </a:t>
            </a:r>
            <a:r>
              <a:rPr lang="zh-CN" altLang="zh-CN" sz="900" dirty="0">
                <a:solidFill>
                  <a:srgbClr val="A9B7C6"/>
                </a:solidFill>
                <a:latin typeface="Consolas" pitchFamily="49" charset="0"/>
                <a:ea typeface="宋体" pitchFamily="2" charset="-122"/>
                <a:cs typeface="宋体" pitchFamily="2" charset="-122"/>
              </a:rPr>
              <a:t>currentUpdateTime = System.currentTimeMillis()</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两次检测的时间间隔</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long </a:t>
            </a:r>
            <a:r>
              <a:rPr lang="zh-CN" altLang="zh-CN" sz="900" dirty="0">
                <a:solidFill>
                  <a:srgbClr val="A9B7C6"/>
                </a:solidFill>
                <a:latin typeface="Consolas" pitchFamily="49" charset="0"/>
                <a:ea typeface="宋体" pitchFamily="2" charset="-122"/>
                <a:cs typeface="宋体" pitchFamily="2" charset="-122"/>
              </a:rPr>
              <a:t>timeInterval = currentUpdateTime - lastUpdateTime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判断是否达到了检测时间间隔</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if </a:t>
            </a:r>
            <a:r>
              <a:rPr lang="zh-CN" altLang="zh-CN" sz="900" dirty="0">
                <a:solidFill>
                  <a:srgbClr val="A9B7C6"/>
                </a:solidFill>
                <a:latin typeface="Consolas" pitchFamily="49" charset="0"/>
                <a:ea typeface="宋体" pitchFamily="2" charset="-122"/>
                <a:cs typeface="宋体" pitchFamily="2" charset="-122"/>
              </a:rPr>
              <a:t>(timeInterval &lt; UPTATE_INTERVAL_TIME) </a:t>
            </a:r>
            <a:r>
              <a:rPr lang="zh-CN" altLang="zh-CN" sz="900" dirty="0">
                <a:solidFill>
                  <a:srgbClr val="CC7832"/>
                </a:solidFill>
                <a:latin typeface="Consolas" pitchFamily="49" charset="0"/>
                <a:ea typeface="宋体" pitchFamily="2" charset="-122"/>
                <a:cs typeface="宋体" pitchFamily="2" charset="-122"/>
              </a:rPr>
              <a:t>return;</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现在的时间变成</a:t>
            </a:r>
            <a:r>
              <a:rPr lang="zh-CN" altLang="zh-CN" sz="900" dirty="0">
                <a:solidFill>
                  <a:srgbClr val="808080"/>
                </a:solidFill>
                <a:latin typeface="Consolas" pitchFamily="49" charset="0"/>
                <a:ea typeface="宋体" pitchFamily="2" charset="-122"/>
                <a:cs typeface="宋体" pitchFamily="2" charset="-122"/>
              </a:rPr>
              <a:t>last</a:t>
            </a:r>
            <a:r>
              <a:rPr lang="zh-CN" altLang="en-US" sz="900" dirty="0">
                <a:solidFill>
                  <a:srgbClr val="808080"/>
                </a:solidFill>
                <a:latin typeface="Arial Unicode MS" pitchFamily="34" charset="-122"/>
                <a:ea typeface="Arial Unicode MS" pitchFamily="34" charset="-122"/>
                <a:cs typeface="Arial Unicode MS" pitchFamily="34" charset="-122"/>
              </a:rPr>
              <a:t>时间</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A9B7C6"/>
                </a:solidFill>
                <a:latin typeface="Consolas" pitchFamily="49" charset="0"/>
                <a:ea typeface="宋体" pitchFamily="2" charset="-122"/>
                <a:cs typeface="宋体" pitchFamily="2" charset="-122"/>
              </a:rPr>
              <a:t>lastUpdateTime = currentUpdateTime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获得</a:t>
            </a:r>
            <a:r>
              <a:rPr lang="zh-CN" altLang="zh-CN" sz="900" dirty="0">
                <a:solidFill>
                  <a:srgbClr val="808080"/>
                </a:solidFill>
                <a:latin typeface="Consolas" pitchFamily="49" charset="0"/>
                <a:ea typeface="宋体" pitchFamily="2" charset="-122"/>
                <a:cs typeface="宋体" pitchFamily="2" charset="-122"/>
              </a:rPr>
              <a:t>x,y,z</a:t>
            </a:r>
            <a:r>
              <a:rPr lang="zh-CN" altLang="en-US" sz="900" dirty="0">
                <a:solidFill>
                  <a:srgbClr val="808080"/>
                </a:solidFill>
                <a:latin typeface="Arial Unicode MS" pitchFamily="34" charset="-122"/>
                <a:ea typeface="Arial Unicode MS" pitchFamily="34" charset="-122"/>
                <a:cs typeface="Arial Unicode MS" pitchFamily="34" charset="-122"/>
              </a:rPr>
              <a:t>坐标</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float </a:t>
            </a:r>
            <a:r>
              <a:rPr lang="zh-CN" altLang="zh-CN" sz="900" dirty="0">
                <a:solidFill>
                  <a:srgbClr val="A9B7C6"/>
                </a:solidFill>
                <a:latin typeface="Consolas" pitchFamily="49" charset="0"/>
                <a:ea typeface="宋体" pitchFamily="2" charset="-122"/>
                <a:cs typeface="宋体" pitchFamily="2" charset="-122"/>
              </a:rPr>
              <a:t>x = event.values[</a:t>
            </a:r>
            <a:r>
              <a:rPr lang="zh-CN" altLang="zh-CN" sz="900" dirty="0">
                <a:solidFill>
                  <a:srgbClr val="6897BB"/>
                </a:solidFill>
                <a:latin typeface="Consolas" pitchFamily="49" charset="0"/>
                <a:ea typeface="宋体" pitchFamily="2" charset="-122"/>
                <a:cs typeface="宋体" pitchFamily="2" charset="-122"/>
              </a:rPr>
              <a:t>0</a:t>
            </a:r>
            <a:r>
              <a:rPr lang="zh-CN" altLang="zh-CN" sz="900" dirty="0">
                <a:solidFill>
                  <a:srgbClr val="A9B7C6"/>
                </a:solidFill>
                <a:latin typeface="Consolas" pitchFamily="49" charset="0"/>
                <a:ea typeface="宋体" pitchFamily="2" charset="-122"/>
                <a:cs typeface="宋体" pitchFamily="2" charset="-122"/>
              </a:rPr>
              <a:t>]</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float </a:t>
            </a:r>
            <a:r>
              <a:rPr lang="zh-CN" altLang="zh-CN" sz="900" dirty="0">
                <a:solidFill>
                  <a:srgbClr val="A9B7C6"/>
                </a:solidFill>
                <a:latin typeface="Consolas" pitchFamily="49" charset="0"/>
                <a:ea typeface="宋体" pitchFamily="2" charset="-122"/>
                <a:cs typeface="宋体" pitchFamily="2" charset="-122"/>
              </a:rPr>
              <a:t>y = event.values[</a:t>
            </a:r>
            <a:r>
              <a:rPr lang="zh-CN" altLang="zh-CN" sz="900" dirty="0">
                <a:solidFill>
                  <a:srgbClr val="6897BB"/>
                </a:solidFill>
                <a:latin typeface="Consolas" pitchFamily="49" charset="0"/>
                <a:ea typeface="宋体" pitchFamily="2" charset="-122"/>
                <a:cs typeface="宋体" pitchFamily="2" charset="-122"/>
              </a:rPr>
              <a:t>1</a:t>
            </a:r>
            <a:r>
              <a:rPr lang="zh-CN" altLang="zh-CN" sz="900" dirty="0">
                <a:solidFill>
                  <a:srgbClr val="A9B7C6"/>
                </a:solidFill>
                <a:latin typeface="Consolas" pitchFamily="49" charset="0"/>
                <a:ea typeface="宋体" pitchFamily="2" charset="-122"/>
                <a:cs typeface="宋体" pitchFamily="2" charset="-122"/>
              </a:rPr>
              <a:t>]</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float </a:t>
            </a:r>
            <a:r>
              <a:rPr lang="zh-CN" altLang="zh-CN" sz="900" dirty="0">
                <a:solidFill>
                  <a:srgbClr val="A9B7C6"/>
                </a:solidFill>
                <a:latin typeface="Consolas" pitchFamily="49" charset="0"/>
                <a:ea typeface="宋体" pitchFamily="2" charset="-122"/>
                <a:cs typeface="宋体" pitchFamily="2" charset="-122"/>
              </a:rPr>
              <a:t>z = event.values[</a:t>
            </a:r>
            <a:r>
              <a:rPr lang="zh-CN" altLang="zh-CN" sz="900" dirty="0">
                <a:solidFill>
                  <a:srgbClr val="6897BB"/>
                </a:solidFill>
                <a:latin typeface="Consolas" pitchFamily="49" charset="0"/>
                <a:ea typeface="宋体" pitchFamily="2" charset="-122"/>
                <a:cs typeface="宋体" pitchFamily="2" charset="-122"/>
              </a:rPr>
              <a:t>2</a:t>
            </a:r>
            <a:r>
              <a:rPr lang="zh-CN" altLang="zh-CN" sz="900" dirty="0">
                <a:solidFill>
                  <a:srgbClr val="A9B7C6"/>
                </a:solidFill>
                <a:latin typeface="Consolas" pitchFamily="49" charset="0"/>
                <a:ea typeface="宋体" pitchFamily="2" charset="-122"/>
                <a:cs typeface="宋体" pitchFamily="2" charset="-122"/>
              </a:rPr>
              <a:t>]</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获得</a:t>
            </a:r>
            <a:r>
              <a:rPr lang="zh-CN" altLang="zh-CN" sz="900" dirty="0">
                <a:solidFill>
                  <a:srgbClr val="808080"/>
                </a:solidFill>
                <a:latin typeface="Consolas" pitchFamily="49" charset="0"/>
                <a:ea typeface="宋体" pitchFamily="2" charset="-122"/>
                <a:cs typeface="宋体" pitchFamily="2" charset="-122"/>
              </a:rPr>
              <a:t>x,y,z</a:t>
            </a:r>
            <a:r>
              <a:rPr lang="zh-CN" altLang="en-US" sz="900" dirty="0">
                <a:solidFill>
                  <a:srgbClr val="808080"/>
                </a:solidFill>
                <a:latin typeface="Arial Unicode MS" pitchFamily="34" charset="-122"/>
                <a:ea typeface="Arial Unicode MS" pitchFamily="34" charset="-122"/>
                <a:cs typeface="Arial Unicode MS" pitchFamily="34" charset="-122"/>
              </a:rPr>
              <a:t>的变化值</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float </a:t>
            </a:r>
            <a:r>
              <a:rPr lang="zh-CN" altLang="zh-CN" sz="900" dirty="0">
                <a:solidFill>
                  <a:srgbClr val="A9B7C6"/>
                </a:solidFill>
                <a:latin typeface="Consolas" pitchFamily="49" charset="0"/>
                <a:ea typeface="宋体" pitchFamily="2" charset="-122"/>
                <a:cs typeface="宋体" pitchFamily="2" charset="-122"/>
              </a:rPr>
              <a:t>deltaX = x - lastX</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float </a:t>
            </a:r>
            <a:r>
              <a:rPr lang="zh-CN" altLang="zh-CN" sz="900" dirty="0">
                <a:solidFill>
                  <a:srgbClr val="A9B7C6"/>
                </a:solidFill>
                <a:latin typeface="Consolas" pitchFamily="49" charset="0"/>
                <a:ea typeface="宋体" pitchFamily="2" charset="-122"/>
                <a:cs typeface="宋体" pitchFamily="2" charset="-122"/>
              </a:rPr>
              <a:t>deltaY = y - lastY</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float </a:t>
            </a:r>
            <a:r>
              <a:rPr lang="zh-CN" altLang="zh-CN" sz="900" dirty="0">
                <a:solidFill>
                  <a:srgbClr val="A9B7C6"/>
                </a:solidFill>
                <a:latin typeface="Consolas" pitchFamily="49" charset="0"/>
                <a:ea typeface="宋体" pitchFamily="2" charset="-122"/>
                <a:cs typeface="宋体" pitchFamily="2" charset="-122"/>
              </a:rPr>
              <a:t>deltaZ = z - lastZ</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将现在的坐标变成</a:t>
            </a:r>
            <a:r>
              <a:rPr lang="zh-CN" altLang="zh-CN" sz="900" dirty="0">
                <a:solidFill>
                  <a:srgbClr val="808080"/>
                </a:solidFill>
                <a:latin typeface="Consolas" pitchFamily="49" charset="0"/>
                <a:ea typeface="宋体" pitchFamily="2" charset="-122"/>
                <a:cs typeface="宋体" pitchFamily="2" charset="-122"/>
              </a:rPr>
              <a:t>last</a:t>
            </a:r>
            <a:r>
              <a:rPr lang="zh-CN" altLang="en-US" sz="900" dirty="0">
                <a:solidFill>
                  <a:srgbClr val="808080"/>
                </a:solidFill>
                <a:latin typeface="Arial Unicode MS" pitchFamily="34" charset="-122"/>
                <a:ea typeface="Arial Unicode MS" pitchFamily="34" charset="-122"/>
                <a:cs typeface="Arial Unicode MS" pitchFamily="34" charset="-122"/>
              </a:rPr>
              <a:t>坐标</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A9B7C6"/>
                </a:solidFill>
                <a:latin typeface="Consolas" pitchFamily="49" charset="0"/>
                <a:ea typeface="宋体" pitchFamily="2" charset="-122"/>
                <a:cs typeface="宋体" pitchFamily="2" charset="-122"/>
              </a:rPr>
              <a:t>lastX = x</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A9B7C6"/>
                </a:solidFill>
                <a:latin typeface="Consolas" pitchFamily="49" charset="0"/>
                <a:ea typeface="宋体" pitchFamily="2" charset="-122"/>
                <a:cs typeface="宋体" pitchFamily="2" charset="-122"/>
              </a:rPr>
              <a:t>lastY = y</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A9B7C6"/>
                </a:solidFill>
                <a:latin typeface="Consolas" pitchFamily="49" charset="0"/>
                <a:ea typeface="宋体" pitchFamily="2" charset="-122"/>
                <a:cs typeface="宋体" pitchFamily="2" charset="-122"/>
              </a:rPr>
              <a:t>lastZ = z</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double </a:t>
            </a:r>
            <a:r>
              <a:rPr lang="zh-CN" altLang="zh-CN" sz="900" dirty="0">
                <a:solidFill>
                  <a:srgbClr val="A9B7C6"/>
                </a:solidFill>
                <a:latin typeface="Consolas" pitchFamily="49" charset="0"/>
                <a:ea typeface="宋体" pitchFamily="2" charset="-122"/>
                <a:cs typeface="宋体" pitchFamily="2" charset="-122"/>
              </a:rPr>
              <a:t>speed = Math.sqrt(deltaX * deltaX + deltaY * deltaY + deltaZ</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 deltaZ)</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 timeInterval * </a:t>
            </a:r>
            <a:r>
              <a:rPr lang="zh-CN" altLang="zh-CN" sz="900" dirty="0">
                <a:solidFill>
                  <a:srgbClr val="6897BB"/>
                </a:solidFill>
                <a:latin typeface="Consolas" pitchFamily="49" charset="0"/>
                <a:ea typeface="宋体" pitchFamily="2" charset="-122"/>
                <a:cs typeface="宋体" pitchFamily="2" charset="-122"/>
              </a:rPr>
              <a:t>10000</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CC7832"/>
                </a:solidFill>
                <a:latin typeface="Consolas" pitchFamily="49" charset="0"/>
                <a:ea typeface="宋体" pitchFamily="2" charset="-122"/>
                <a:cs typeface="宋体" pitchFamily="2" charset="-122"/>
              </a:rPr>
              <a:t>    </a:t>
            </a:r>
            <a:r>
              <a:rPr lang="zh-CN" altLang="zh-CN" sz="900" dirty="0">
                <a:solidFill>
                  <a:srgbClr val="808080"/>
                </a:solidFill>
                <a:latin typeface="Consolas" pitchFamily="49" charset="0"/>
                <a:ea typeface="宋体" pitchFamily="2" charset="-122"/>
                <a:cs typeface="宋体" pitchFamily="2" charset="-122"/>
              </a:rPr>
              <a:t>// </a:t>
            </a:r>
            <a:r>
              <a:rPr lang="zh-CN" altLang="en-US" sz="900" dirty="0">
                <a:solidFill>
                  <a:srgbClr val="808080"/>
                </a:solidFill>
                <a:latin typeface="Arial Unicode MS" pitchFamily="34" charset="-122"/>
                <a:ea typeface="Arial Unicode MS" pitchFamily="34" charset="-122"/>
                <a:cs typeface="Arial Unicode MS" pitchFamily="34" charset="-122"/>
              </a:rPr>
              <a:t>达到速度阀值，发出提示</a:t>
            </a:r>
            <a:br>
              <a:rPr lang="zh-CN" altLang="en-US" sz="900" dirty="0">
                <a:solidFill>
                  <a:srgbClr val="808080"/>
                </a:solidFill>
                <a:latin typeface="Arial Unicode MS" pitchFamily="34" charset="-122"/>
                <a:ea typeface="Arial Unicode MS" pitchFamily="34" charset="-122"/>
                <a:cs typeface="Arial Unicode MS" pitchFamily="34" charset="-122"/>
              </a:rPr>
            </a:br>
            <a:r>
              <a:rPr lang="zh-CN" altLang="en-US" sz="900" dirty="0">
                <a:solidFill>
                  <a:srgbClr val="808080"/>
                </a:solidFill>
                <a:latin typeface="Arial Unicode MS" pitchFamily="34" charset="-122"/>
                <a:ea typeface="Arial Unicode MS" pitchFamily="34" charset="-122"/>
                <a:cs typeface="Arial Unicode MS" pitchFamily="34" charset="-122"/>
              </a:rPr>
              <a:t>    </a:t>
            </a:r>
            <a:r>
              <a:rPr lang="zh-CN" altLang="zh-CN" sz="900" dirty="0">
                <a:solidFill>
                  <a:srgbClr val="CC7832"/>
                </a:solidFill>
                <a:latin typeface="Consolas" pitchFamily="49" charset="0"/>
                <a:ea typeface="宋体" pitchFamily="2" charset="-122"/>
                <a:cs typeface="宋体" pitchFamily="2" charset="-122"/>
              </a:rPr>
              <a:t>if </a:t>
            </a:r>
            <a:r>
              <a:rPr lang="zh-CN" altLang="zh-CN" sz="900" dirty="0">
                <a:solidFill>
                  <a:srgbClr val="A9B7C6"/>
                </a:solidFill>
                <a:latin typeface="Consolas" pitchFamily="49" charset="0"/>
                <a:ea typeface="宋体" pitchFamily="2" charset="-122"/>
                <a:cs typeface="宋体" pitchFamily="2" charset="-122"/>
              </a:rPr>
              <a:t>(speed &gt;= SPEED_SHRESHOLD)</a:t>
            </a:r>
            <a:br>
              <a:rPr lang="zh-CN" altLang="zh-CN" sz="900" dirty="0">
                <a:solidFill>
                  <a:srgbClr val="A9B7C6"/>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        onShakeListener.onShake()</a:t>
            </a:r>
            <a:r>
              <a:rPr lang="zh-CN" altLang="zh-CN" sz="900" dirty="0">
                <a:solidFill>
                  <a:srgbClr val="CC7832"/>
                </a:solidFill>
                <a:latin typeface="Consolas" pitchFamily="49" charset="0"/>
                <a:ea typeface="宋体" pitchFamily="2" charset="-122"/>
                <a:cs typeface="宋体" pitchFamily="2" charset="-122"/>
              </a:rPr>
              <a:t>;</a:t>
            </a:r>
            <a:br>
              <a:rPr lang="zh-CN" altLang="zh-CN" sz="900" dirty="0">
                <a:solidFill>
                  <a:srgbClr val="CC7832"/>
                </a:solidFill>
                <a:latin typeface="Consolas" pitchFamily="49" charset="0"/>
                <a:ea typeface="宋体" pitchFamily="2" charset="-122"/>
                <a:cs typeface="宋体" pitchFamily="2" charset="-122"/>
              </a:rPr>
            </a:br>
            <a:r>
              <a:rPr lang="zh-CN" altLang="zh-CN" sz="900" dirty="0">
                <a:solidFill>
                  <a:srgbClr val="A9B7C6"/>
                </a:solidFill>
                <a:latin typeface="Consolas" pitchFamily="49" charset="0"/>
                <a:ea typeface="宋体" pitchFamily="2" charset="-122"/>
                <a:cs typeface="宋体" pitchFamily="2" charset="-122"/>
              </a:rPr>
              <a:t>}</a:t>
            </a:r>
            <a:endParaRPr lang="zh-CN" altLang="zh-CN" dirty="0">
              <a:solidFill>
                <a:srgbClr val="000000"/>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66575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66961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60581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3398" y="202236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576994"/>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技术原型展示</a:t>
            </a:r>
            <a:endParaRPr lang="zh-CN" altLang="en-US" sz="2400" dirty="0">
              <a:solidFill>
                <a:schemeClr val="tx1">
                  <a:lumMod val="75000"/>
                  <a:lumOff val="25000"/>
                </a:schemeClr>
              </a:solidFill>
            </a:endParaRPr>
          </a:p>
        </p:txBody>
      </p:sp>
      <p:sp>
        <p:nvSpPr>
          <p:cNvPr id="13" name="Freeform 10"/>
          <p:cNvSpPr>
            <a:spLocks noChangeAspect="1"/>
          </p:cNvSpPr>
          <p:nvPr userDrawn="1"/>
        </p:nvSpPr>
        <p:spPr bwMode="auto">
          <a:xfrm>
            <a:off x="1841535" y="258959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52578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3398" y="294233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496967"/>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软件架构</a:t>
            </a:r>
            <a:endParaRPr lang="zh-CN" altLang="en-US" sz="2400" dirty="0">
              <a:solidFill>
                <a:schemeClr val="tx1">
                  <a:lumMod val="75000"/>
                  <a:lumOff val="25000"/>
                </a:schemeClr>
              </a:solidFill>
            </a:endParaRPr>
          </a:p>
        </p:txBody>
      </p:sp>
      <p:sp>
        <p:nvSpPr>
          <p:cNvPr id="18" name="Freeform 10"/>
          <p:cNvSpPr>
            <a:spLocks noChangeAspect="1"/>
          </p:cNvSpPr>
          <p:nvPr userDrawn="1"/>
        </p:nvSpPr>
        <p:spPr bwMode="auto">
          <a:xfrm>
            <a:off x="1841535" y="350956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44575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3398" y="3862946"/>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416940"/>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a:spLocks noChangeAspect="1"/>
          </p:cNvSpPr>
          <p:nvPr userDrawn="1"/>
        </p:nvSpPr>
        <p:spPr bwMode="auto">
          <a:xfrm>
            <a:off x="1841535" y="442953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36572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3398" y="478291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336913"/>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迭代</a:t>
            </a:r>
            <a:r>
              <a:rPr lang="zh-CN" altLang="en-US" sz="2400" dirty="0" smtClean="0">
                <a:solidFill>
                  <a:schemeClr val="tx1">
                    <a:lumMod val="75000"/>
                    <a:lumOff val="25000"/>
                  </a:schemeClr>
                </a:solidFill>
              </a:rPr>
              <a:t>评估</a:t>
            </a:r>
            <a:r>
              <a:rPr lang="zh-CN" altLang="en-US" sz="2400" dirty="0">
                <a:solidFill>
                  <a:schemeClr val="tx1">
                    <a:lumMod val="75000"/>
                    <a:lumOff val="25000"/>
                  </a:schemeClr>
                </a:solidFill>
              </a:rPr>
              <a:t>汇报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85000" lnSpcReduction="10000"/>
          </a:bodyPr>
          <a:lstStyle/>
          <a:p>
            <a:pPr lvl="0"/>
            <a:r>
              <a:rPr lang="zh-CN" altLang="zh-CN" dirty="0"/>
              <a:t>在用例建模的基础上，进行面向对象分析，识别出了概念类，建立了概念类图。</a:t>
            </a:r>
          </a:p>
          <a:p>
            <a:pPr lvl="0"/>
            <a:r>
              <a:rPr lang="zh-CN" altLang="zh-CN" dirty="0"/>
              <a:t>建立了闹钟用例的用例实现，以及用例实现与用例间的跟踪图，识别出了实体类、控制类和边界类，画出了时序图、生成了通信图和完成了</a:t>
            </a:r>
            <a:r>
              <a:rPr lang="en-US" altLang="zh-CN" dirty="0"/>
              <a:t>VOPC</a:t>
            </a:r>
            <a:r>
              <a:rPr lang="zh-CN" altLang="zh-CN" dirty="0"/>
              <a:t>类图。</a:t>
            </a:r>
          </a:p>
          <a:p>
            <a:pPr lvl="0"/>
            <a:r>
              <a:rPr lang="zh-CN" altLang="zh-CN" dirty="0"/>
              <a:t>对大作业进行了架构设计，采用了微服务架构，画出了物理架构、逻辑架构、数据视图、页面视图，选择了本大作业关键的质量属性的设计战术，完成了《软件架构文档》。</a:t>
            </a:r>
          </a:p>
          <a:p>
            <a:pPr lvl="0"/>
            <a:r>
              <a:rPr lang="zh-CN" altLang="zh-CN" dirty="0"/>
              <a:t>运用了</a:t>
            </a:r>
            <a:r>
              <a:rPr lang="en-US" altLang="zh-CN" dirty="0"/>
              <a:t>GOF</a:t>
            </a:r>
            <a:r>
              <a:rPr lang="zh-CN" altLang="zh-CN" dirty="0"/>
              <a:t>设计模式对大作业进行了详细设计，写出了两种设计模式在系统中的使用并画出了相应的</a:t>
            </a:r>
            <a:r>
              <a:rPr lang="en-US" altLang="zh-CN" dirty="0"/>
              <a:t>UML</a:t>
            </a:r>
            <a:r>
              <a:rPr lang="zh-CN" altLang="zh-CN" dirty="0"/>
              <a:t>类图。</a:t>
            </a:r>
          </a:p>
          <a:p>
            <a:pPr lvl="0"/>
            <a:r>
              <a:rPr lang="zh-CN" altLang="zh-CN" dirty="0"/>
              <a:t>及时更新了迭代计划，并按照计划基本完成了这次迭代的任务。</a:t>
            </a:r>
          </a:p>
          <a:p>
            <a:pPr lvl="0"/>
            <a:r>
              <a:rPr lang="zh-CN" altLang="zh-CN" dirty="0"/>
              <a:t>前端完成了闹钟功能（完成的小任务包括小游戏、指定物品拍照、摇晃手机、算术题）、学习功能（开始学习之后如果切换到别的应用时会有提醒）、完善了个人中心的列表、提出了公共自习室和小组学习室的功能。</a:t>
            </a:r>
          </a:p>
          <a:p>
            <a:r>
              <a:rPr lang="zh-CN" altLang="zh-CN" dirty="0"/>
              <a:t>后端完成了客户端的搭建，并与前端成功连接，后端完成了网关、服务注册中心、认证中心、用户服务以及闹钟服务。</a:t>
            </a:r>
            <a:r>
              <a:rPr lang="zh-CN" altLang="en-US" dirty="0" smtClean="0"/>
              <a:t>。</a:t>
            </a:r>
            <a:endParaRPr lang="zh-CN" altLang="en-US" dirty="0"/>
          </a:p>
        </p:txBody>
      </p:sp>
      <p:sp>
        <p:nvSpPr>
          <p:cNvPr id="3" name="标题 2"/>
          <p:cNvSpPr>
            <a:spLocks noGrp="1"/>
          </p:cNvSpPr>
          <p:nvPr>
            <p:ph type="title"/>
          </p:nvPr>
        </p:nvSpPr>
        <p:spPr/>
        <p:txBody>
          <a:bodyPr/>
          <a:lstStyle/>
          <a:p>
            <a:r>
              <a:rPr lang="zh-CN" altLang="en-US" dirty="0"/>
              <a:t>项目完成情况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641370"/>
            <a:ext cx="843427" cy="443226"/>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a:off x="2534033" y="204903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612554"/>
            <a:ext cx="4387392" cy="460375"/>
          </a:xfrm>
          <a:prstGeom prst="rect">
            <a:avLst/>
          </a:prstGeom>
          <a:noFill/>
        </p:spPr>
        <p:txBody>
          <a:bodyPr wrap="square" rtlCol="0">
            <a:spAutoFit/>
          </a:bodyPr>
          <a:lstStyle/>
          <a:p>
            <a:r>
              <a:rPr lang="zh-CN" altLang="en-US" sz="2400" dirty="0" smtClean="0"/>
              <a:t>技术原型展示</a:t>
            </a:r>
            <a:endParaRPr lang="zh-CN" altLang="en-US" sz="2400" dirty="0"/>
          </a:p>
        </p:txBody>
      </p:sp>
      <p:grpSp>
        <p:nvGrpSpPr>
          <p:cNvPr id="12" name="组合 11"/>
          <p:cNvGrpSpPr/>
          <p:nvPr/>
        </p:nvGrpSpPr>
        <p:grpSpPr>
          <a:xfrm>
            <a:off x="1841535" y="2561343"/>
            <a:ext cx="843427" cy="443226"/>
            <a:chOff x="666810" y="2586037"/>
            <a:chExt cx="468000" cy="245937"/>
          </a:xfrm>
        </p:grpSpPr>
        <p:sp>
          <p:nvSpPr>
            <p:cNvPr id="13"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2534033" y="296900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532527"/>
            <a:ext cx="4387392" cy="460375"/>
          </a:xfrm>
          <a:prstGeom prst="rect">
            <a:avLst/>
          </a:prstGeom>
          <a:noFill/>
        </p:spPr>
        <p:txBody>
          <a:bodyPr wrap="square" rtlCol="0">
            <a:spAutoFit/>
          </a:bodyPr>
          <a:lstStyle/>
          <a:p>
            <a:r>
              <a:rPr lang="zh-CN" altLang="en-US" sz="2400" dirty="0" smtClean="0"/>
              <a:t>软件架构</a:t>
            </a:r>
          </a:p>
        </p:txBody>
      </p:sp>
      <p:grpSp>
        <p:nvGrpSpPr>
          <p:cNvPr id="17" name="组合 16"/>
          <p:cNvGrpSpPr/>
          <p:nvPr/>
        </p:nvGrpSpPr>
        <p:grpSpPr>
          <a:xfrm>
            <a:off x="1841535" y="3481316"/>
            <a:ext cx="843427" cy="443226"/>
            <a:chOff x="666810" y="2586037"/>
            <a:chExt cx="468000" cy="245937"/>
          </a:xfrm>
        </p:grpSpPr>
        <p:sp>
          <p:nvSpPr>
            <p:cNvPr id="18"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a:off x="2534033" y="388898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452500"/>
            <a:ext cx="4387392" cy="460375"/>
          </a:xfrm>
          <a:prstGeom prst="rect">
            <a:avLst/>
          </a:prstGeom>
          <a:noFill/>
        </p:spPr>
        <p:txBody>
          <a:bodyPr wrap="square" rtlCol="0">
            <a:spAutoFit/>
          </a:bodyPr>
          <a:lstStyle/>
          <a:p>
            <a:r>
              <a:rPr lang="zh-CN" altLang="en-US" sz="2400" dirty="0" smtClean="0"/>
              <a:t>核心算法设计</a:t>
            </a:r>
            <a:r>
              <a:rPr lang="en-US" altLang="zh-CN" sz="2400" dirty="0"/>
              <a:t>	</a:t>
            </a:r>
          </a:p>
        </p:txBody>
      </p:sp>
      <p:grpSp>
        <p:nvGrpSpPr>
          <p:cNvPr id="22" name="组合 21"/>
          <p:cNvGrpSpPr/>
          <p:nvPr/>
        </p:nvGrpSpPr>
        <p:grpSpPr>
          <a:xfrm>
            <a:off x="1841535" y="4401289"/>
            <a:ext cx="843427" cy="443226"/>
            <a:chOff x="666810" y="2586037"/>
            <a:chExt cx="468000" cy="245937"/>
          </a:xfrm>
        </p:grpSpPr>
        <p:sp>
          <p:nvSpPr>
            <p:cNvPr id="23"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p:nvPr/>
        </p:nvCxnSpPr>
        <p:spPr>
          <a:xfrm>
            <a:off x="2534033" y="480895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372473"/>
            <a:ext cx="4387392" cy="460375"/>
          </a:xfrm>
          <a:prstGeom prst="rect">
            <a:avLst/>
          </a:prstGeom>
          <a:noFill/>
        </p:spPr>
        <p:txBody>
          <a:bodyPr wrap="square" rtlCol="0">
            <a:spAutoFit/>
          </a:bodyPr>
          <a:lstStyle/>
          <a:p>
            <a:r>
              <a:rPr lang="zh-CN" altLang="en-US" sz="2400" dirty="0" smtClean="0"/>
              <a:t>迭代评估汇报</a:t>
            </a:r>
            <a:endParaRPr lang="zh-CN" altLang="en-US" sz="2400" dirty="0"/>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a:t>在使用</a:t>
            </a:r>
            <a:r>
              <a:rPr lang="en-US" altLang="zh-CN" dirty="0"/>
              <a:t>flutter</a:t>
            </a:r>
            <a:r>
              <a:rPr lang="zh-CN" altLang="zh-CN" dirty="0"/>
              <a:t>与安卓原生代码交互时产生的问题，如安卓底层权限获取问题、安卓原生与</a:t>
            </a:r>
            <a:r>
              <a:rPr lang="en-US" altLang="zh-CN" dirty="0"/>
              <a:t>flutter</a:t>
            </a:r>
            <a:r>
              <a:rPr lang="zh-CN" altLang="zh-CN" dirty="0"/>
              <a:t>通信以及资源共享问题、网络请求与线程分配问题等。</a:t>
            </a:r>
          </a:p>
          <a:p>
            <a:pPr lvl="0"/>
            <a:r>
              <a:rPr lang="zh-CN" altLang="zh-CN" dirty="0"/>
              <a:t>调用百度云图像识别的时候，一开始无法正确读取到我们所储存的图像信息，导致无法识别成功。在使用了图像识别功能之后，安装之后的</a:t>
            </a:r>
            <a:r>
              <a:rPr lang="en-US" altLang="zh-CN" dirty="0"/>
              <a:t>app</a:t>
            </a:r>
            <a:r>
              <a:rPr lang="zh-CN" altLang="zh-CN" dirty="0"/>
              <a:t>会出现闪退的情况。</a:t>
            </a:r>
          </a:p>
          <a:p>
            <a:pPr lvl="0"/>
            <a:r>
              <a:rPr lang="zh-CN" altLang="zh-CN" dirty="0"/>
              <a:t>在微服务架构设计时，主流的都是一库一服务，在数据库层的耦合，提高自治性，但是这种设计不同服务之间的数据调用会带来问题</a:t>
            </a:r>
            <a:r>
              <a:rPr lang="zh-CN" altLang="zh-CN" dirty="0" smtClean="0"/>
              <a:t>。</a:t>
            </a:r>
            <a:endParaRPr lang="en-US" altLang="zh-CN" dirty="0" smtClean="0"/>
          </a:p>
          <a:p>
            <a:r>
              <a:rPr lang="zh-CN" altLang="zh-CN" dirty="0"/>
              <a:t>注册中心上微服务的状态信息无法及时更新</a:t>
            </a:r>
            <a:r>
              <a:rPr lang="zh-CN" altLang="zh-CN" dirty="0" smtClean="0"/>
              <a:t>。</a:t>
            </a:r>
            <a:endParaRPr lang="zh-CN" altLang="zh-CN" dirty="0"/>
          </a:p>
        </p:txBody>
      </p:sp>
      <p:sp>
        <p:nvSpPr>
          <p:cNvPr id="3" name="标题 2"/>
          <p:cNvSpPr>
            <a:spLocks noGrp="1"/>
          </p:cNvSpPr>
          <p:nvPr>
            <p:ph type="title"/>
          </p:nvPr>
        </p:nvSpPr>
        <p:spPr/>
        <p:txBody>
          <a:bodyPr/>
          <a:lstStyle/>
          <a:p>
            <a:r>
              <a:rPr lang="zh-CN" altLang="en-US" dirty="0"/>
              <a:t>出现的问题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a:t> 完善修改《迭代计划》，添加了其他优先级较高的技术风险，根据实际实施情况，更为具体合理地指定了任务的成员安排，细化了任务的时间安排。</a:t>
            </a:r>
          </a:p>
          <a:p>
            <a:pPr lvl="0"/>
            <a:r>
              <a:rPr lang="en-US" altLang="zh-CN" dirty="0"/>
              <a:t> </a:t>
            </a:r>
            <a:r>
              <a:rPr lang="zh-CN" altLang="zh-CN" dirty="0"/>
              <a:t>完善架构设计，增加了部署视图中</a:t>
            </a:r>
            <a:r>
              <a:rPr lang="en-US" altLang="zh-CN" dirty="0"/>
              <a:t>web</a:t>
            </a:r>
            <a:r>
              <a:rPr lang="zh-CN" altLang="zh-CN" dirty="0"/>
              <a:t>端对应的内容，调整了《软件架构文档》的格式。</a:t>
            </a:r>
          </a:p>
          <a:p>
            <a:pPr lvl="0"/>
            <a:r>
              <a:rPr lang="en-US" altLang="zh-CN" dirty="0"/>
              <a:t> </a:t>
            </a:r>
            <a:r>
              <a:rPr lang="zh-CN" altLang="zh-CN" dirty="0"/>
              <a:t>完善了概念类图，细化了对类的划分粒度。</a:t>
            </a:r>
          </a:p>
          <a:p>
            <a:r>
              <a:rPr lang="en-US" altLang="zh-CN" dirty="0"/>
              <a:t> </a:t>
            </a:r>
            <a:r>
              <a:rPr lang="zh-CN" altLang="zh-CN" dirty="0" smtClean="0"/>
              <a:t>在</a:t>
            </a:r>
            <a:r>
              <a:rPr lang="zh-CN" altLang="zh-CN" dirty="0"/>
              <a:t>微服务架构中，从一库一服务转变成了一库多服务。</a:t>
            </a:r>
          </a:p>
        </p:txBody>
      </p:sp>
      <p:sp>
        <p:nvSpPr>
          <p:cNvPr id="3" name="标题 2"/>
          <p:cNvSpPr>
            <a:spLocks noGrp="1"/>
          </p:cNvSpPr>
          <p:nvPr>
            <p:ph type="title"/>
          </p:nvPr>
        </p:nvSpPr>
        <p:spPr/>
        <p:txBody>
          <a:bodyPr/>
          <a:lstStyle/>
          <a:p>
            <a:r>
              <a:rPr lang="zh-CN" altLang="en-US" dirty="0"/>
              <a:t>发生的变更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a:t>在配置文件中添加了网络权限，解决了图像识别的闪退问题。</a:t>
            </a:r>
          </a:p>
          <a:p>
            <a:pPr lvl="0"/>
            <a:r>
              <a:rPr lang="zh-CN" altLang="zh-CN" dirty="0"/>
              <a:t>使用</a:t>
            </a:r>
            <a:r>
              <a:rPr lang="en-US" altLang="zh-CN" dirty="0" err="1"/>
              <a:t>methodChannel</a:t>
            </a:r>
            <a:r>
              <a:rPr lang="zh-CN" altLang="zh-CN" dirty="0"/>
              <a:t>进行通信，并通过查阅资料了解了</a:t>
            </a:r>
            <a:r>
              <a:rPr lang="en-US" altLang="zh-CN" dirty="0"/>
              <a:t>android</a:t>
            </a:r>
            <a:r>
              <a:rPr lang="zh-CN" altLang="zh-CN" dirty="0"/>
              <a:t>应用的结构，解决了通信问题。</a:t>
            </a:r>
          </a:p>
          <a:p>
            <a:r>
              <a:rPr lang="zh-CN" altLang="zh-CN" dirty="0"/>
              <a:t>使用</a:t>
            </a:r>
            <a:r>
              <a:rPr lang="en-US" altLang="zh-CN" dirty="0"/>
              <a:t>handler</a:t>
            </a:r>
            <a:r>
              <a:rPr lang="zh-CN" altLang="zh-CN" dirty="0"/>
              <a:t>与</a:t>
            </a:r>
            <a:r>
              <a:rPr lang="en-US" altLang="zh-CN" dirty="0"/>
              <a:t>thread</a:t>
            </a:r>
            <a:r>
              <a:rPr lang="zh-CN" altLang="zh-CN" dirty="0"/>
              <a:t>解决网络请求与主线程冲突以及线程阻塞的问题</a:t>
            </a:r>
            <a:r>
              <a:rPr lang="zh-CN" altLang="zh-CN" dirty="0" smtClean="0"/>
              <a:t>。</a:t>
            </a:r>
            <a:endParaRPr lang="en-US" altLang="zh-CN" dirty="0" smtClean="0"/>
          </a:p>
          <a:p>
            <a:r>
              <a:rPr lang="zh-CN" altLang="zh-CN" dirty="0"/>
              <a:t>修改了相关工程的配置参数。</a:t>
            </a:r>
            <a:endParaRPr lang="zh-CN" altLang="zh-CN" dirty="0"/>
          </a:p>
        </p:txBody>
      </p:sp>
      <p:sp>
        <p:nvSpPr>
          <p:cNvPr id="3" name="标题 2"/>
          <p:cNvSpPr>
            <a:spLocks noGrp="1"/>
          </p:cNvSpPr>
          <p:nvPr>
            <p:ph type="title"/>
          </p:nvPr>
        </p:nvSpPr>
        <p:spPr/>
        <p:txBody>
          <a:bodyPr/>
          <a:lstStyle/>
          <a:p>
            <a:r>
              <a:rPr lang="zh-CN" altLang="en-US" dirty="0"/>
              <a:t>返工</a:t>
            </a:r>
          </a:p>
        </p:txBody>
      </p:sp>
    </p:spTree>
    <p:extLst>
      <p:ext uri="{BB962C8B-B14F-4D97-AF65-F5344CB8AC3E}">
        <p14:creationId xmlns:p14="http://schemas.microsoft.com/office/powerpoint/2010/main" val="394647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a:t>在迭代的计划上，应该经常对迭代计划的任务安排进行重新评估，结合项目实际的开发进度和需求，调整、细化时间安排，让计划能够更好地指导开发工作的进行。</a:t>
            </a:r>
          </a:p>
          <a:p>
            <a:pPr lvl="0"/>
            <a:r>
              <a:rPr lang="zh-CN" altLang="zh-CN" dirty="0"/>
              <a:t>在架构设计时，要考虑到自身项目的实际情况，选择适合自己的架构设计模式。</a:t>
            </a:r>
          </a:p>
          <a:p>
            <a:r>
              <a:rPr lang="zh-CN" altLang="zh-CN" dirty="0"/>
              <a:t>要将最大风险放在最高优先级，并要加强小组内交流、进行小组评审。</a:t>
            </a:r>
            <a:endParaRPr lang="zh-CN" altLang="en-US" dirty="0"/>
          </a:p>
        </p:txBody>
      </p:sp>
      <p:sp>
        <p:nvSpPr>
          <p:cNvPr id="3" name="标题 2"/>
          <p:cNvSpPr>
            <a:spLocks noGrp="1"/>
          </p:cNvSpPr>
          <p:nvPr>
            <p:ph type="title"/>
          </p:nvPr>
        </p:nvSpPr>
        <p:spPr/>
        <p:txBody>
          <a:bodyPr/>
          <a:lstStyle/>
          <a:p>
            <a:r>
              <a:rPr lang="zh-CN" altLang="en-US" dirty="0"/>
              <a:t>经验与教训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谢谢！</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58071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51691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3398" y="193346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488094"/>
            <a:ext cx="4387392" cy="460375"/>
          </a:xfrm>
          <a:prstGeom prst="rect">
            <a:avLst/>
          </a:prstGeom>
          <a:noFill/>
        </p:spPr>
        <p:txBody>
          <a:bodyPr wrap="square" rtlCol="0">
            <a:spAutoFit/>
          </a:bodyPr>
          <a:lstStyle/>
          <a:p>
            <a:r>
              <a:rPr lang="zh-CN" altLang="en-US" sz="2400" dirty="0" smtClean="0"/>
              <a:t>技术原型展示</a:t>
            </a:r>
            <a:endParaRPr lang="zh-CN" altLang="en-US" sz="2400" dirty="0"/>
          </a:p>
        </p:txBody>
      </p:sp>
      <p:sp>
        <p:nvSpPr>
          <p:cNvPr id="13" name="Freeform 10"/>
          <p:cNvSpPr/>
          <p:nvPr userDrawn="1"/>
        </p:nvSpPr>
        <p:spPr bwMode="auto">
          <a:xfrm>
            <a:off x="1841535" y="250069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43688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3398" y="285343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408067"/>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软件架构</a:t>
            </a:r>
          </a:p>
        </p:txBody>
      </p:sp>
      <p:sp>
        <p:nvSpPr>
          <p:cNvPr id="18" name="Freeform 10"/>
          <p:cNvSpPr/>
          <p:nvPr userDrawn="1"/>
        </p:nvSpPr>
        <p:spPr bwMode="auto">
          <a:xfrm>
            <a:off x="1841535" y="342066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35685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3398" y="3774046"/>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338200"/>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p:nvPr userDrawn="1"/>
        </p:nvSpPr>
        <p:spPr bwMode="auto">
          <a:xfrm>
            <a:off x="1841535" y="434063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27682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3398" y="469401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248013"/>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迭代评估汇报</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60738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54358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3398" y="196013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514764"/>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技术原型展示</a:t>
            </a:r>
            <a:endParaRPr lang="zh-CN" altLang="en-US" sz="2400" dirty="0">
              <a:solidFill>
                <a:schemeClr val="tx1">
                  <a:lumMod val="75000"/>
                  <a:lumOff val="25000"/>
                </a:schemeClr>
              </a:solidFill>
            </a:endParaRPr>
          </a:p>
        </p:txBody>
      </p:sp>
      <p:sp>
        <p:nvSpPr>
          <p:cNvPr id="13" name="Freeform 10"/>
          <p:cNvSpPr/>
          <p:nvPr userDrawn="1"/>
        </p:nvSpPr>
        <p:spPr bwMode="auto">
          <a:xfrm>
            <a:off x="1841535" y="252736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46355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3398" y="288010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434737"/>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软件架构</a:t>
            </a:r>
            <a:endParaRPr lang="zh-CN" altLang="en-US" sz="2400" dirty="0">
              <a:solidFill>
                <a:schemeClr val="tx1">
                  <a:lumMod val="75000"/>
                  <a:lumOff val="25000"/>
                </a:schemeClr>
              </a:solidFill>
            </a:endParaRPr>
          </a:p>
        </p:txBody>
      </p:sp>
      <p:sp>
        <p:nvSpPr>
          <p:cNvPr id="18" name="Freeform 10"/>
          <p:cNvSpPr/>
          <p:nvPr userDrawn="1"/>
        </p:nvSpPr>
        <p:spPr bwMode="auto">
          <a:xfrm>
            <a:off x="1841535" y="344733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38352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3398" y="3800716"/>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354710"/>
            <a:ext cx="4387392" cy="460375"/>
          </a:xfrm>
          <a:prstGeom prst="rect">
            <a:avLst/>
          </a:prstGeom>
          <a:noFill/>
        </p:spPr>
        <p:txBody>
          <a:bodyPr wrap="square" rtlCol="0">
            <a:spAutoFit/>
          </a:bodyPr>
          <a:lstStyle/>
          <a:p>
            <a:r>
              <a:rPr lang="zh-CN" altLang="en-US" sz="2400" dirty="0" smtClean="0">
                <a:solidFill>
                  <a:schemeClr val="tx1">
                    <a:lumMod val="75000"/>
                    <a:lumOff val="25000"/>
                  </a:schemeClr>
                </a:solidFill>
              </a:rPr>
              <a:t>核心算法设计</a:t>
            </a:r>
            <a:endParaRPr lang="zh-CN" altLang="en-US" sz="2400" dirty="0">
              <a:solidFill>
                <a:schemeClr val="tx1">
                  <a:lumMod val="75000"/>
                  <a:lumOff val="25000"/>
                </a:schemeClr>
              </a:solidFill>
            </a:endParaRPr>
          </a:p>
        </p:txBody>
      </p:sp>
      <p:sp>
        <p:nvSpPr>
          <p:cNvPr id="23" name="Freeform 10"/>
          <p:cNvSpPr/>
          <p:nvPr userDrawn="1"/>
        </p:nvSpPr>
        <p:spPr bwMode="auto">
          <a:xfrm>
            <a:off x="1841535" y="436730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30349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3398" y="472068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274683"/>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迭代</a:t>
            </a:r>
            <a:r>
              <a:rPr lang="zh-CN" altLang="en-US" sz="2400" dirty="0" smtClean="0">
                <a:solidFill>
                  <a:schemeClr val="tx1">
                    <a:lumMod val="75000"/>
                    <a:lumOff val="25000"/>
                  </a:schemeClr>
                </a:solidFill>
              </a:rPr>
              <a:t>评估</a:t>
            </a:r>
            <a:r>
              <a:rPr lang="zh-CN" altLang="en-US" sz="2400" dirty="0">
                <a:solidFill>
                  <a:schemeClr val="tx1">
                    <a:lumMod val="75000"/>
                    <a:lumOff val="25000"/>
                  </a:schemeClr>
                </a:solidFill>
              </a:rPr>
              <a:t>汇报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逻辑视图</a:t>
            </a:r>
            <a:endParaRPr lang="zh-CN" altLang="en-US" dirty="0"/>
          </a:p>
        </p:txBody>
      </p:sp>
      <p:sp>
        <p:nvSpPr>
          <p:cNvPr id="2" name="TextBox 1"/>
          <p:cNvSpPr txBox="1"/>
          <p:nvPr/>
        </p:nvSpPr>
        <p:spPr>
          <a:xfrm>
            <a:off x="662730" y="2155969"/>
            <a:ext cx="8078598" cy="2308324"/>
          </a:xfrm>
          <a:prstGeom prst="rect">
            <a:avLst/>
          </a:prstGeom>
          <a:noFill/>
        </p:spPr>
        <p:txBody>
          <a:bodyPr wrap="square" rtlCol="0">
            <a:spAutoFit/>
          </a:bodyPr>
          <a:lstStyle/>
          <a:p>
            <a:r>
              <a:rPr lang="en-US" altLang="zh-CN" dirty="0" smtClean="0"/>
              <a:t>        </a:t>
            </a:r>
            <a:r>
              <a:rPr lang="zh-CN" altLang="zh-CN" dirty="0" smtClean="0"/>
              <a:t>我们</a:t>
            </a:r>
            <a:r>
              <a:rPr lang="zh-CN" altLang="zh-CN" dirty="0"/>
              <a:t>将采用微服务架构，把一个大型的单个应用程序和服务拆分为数个甚至数十个的支持微服务，它可扩展单个组件而不是整个的应用程序堆栈，从而满足服务等级协议，用一些功能比较明确、业务比较精练的服务去解决更大、更实际的问题，在分散的组件中使用云架构和平台式部署、管理和服务功能。我们主要分为以下几个服务：登录注册服务、安全服务、自习室服务、好友社交服务、时间管理服务和闹钟服务，每个服务有着自己的数据库、可独立地进行开发、管理和迭代。</a:t>
            </a:r>
          </a:p>
          <a:p>
            <a:endParaRPr lang="zh-CN" altLang="en-US" dirty="0"/>
          </a:p>
        </p:txBody>
      </p:sp>
    </p:spTree>
    <p:extLst>
      <p:ext uri="{BB962C8B-B14F-4D97-AF65-F5344CB8AC3E}">
        <p14:creationId xmlns:p14="http://schemas.microsoft.com/office/powerpoint/2010/main" val="61691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逻辑视图</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58" y="1838334"/>
            <a:ext cx="8830598" cy="439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35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部署</a:t>
            </a:r>
            <a:r>
              <a:rPr lang="zh-CN" altLang="en-US" dirty="0"/>
              <a:t>视图</a:t>
            </a:r>
          </a:p>
        </p:txBody>
      </p:sp>
      <p:pic>
        <p:nvPicPr>
          <p:cNvPr id="3074" name="Picture 2" descr="GGB@UP53%T{Y7$P2_M%3EP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7" y="2256640"/>
            <a:ext cx="7374732" cy="371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5830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实现</a:t>
            </a:r>
            <a:r>
              <a:rPr lang="zh-CN" altLang="en-US" dirty="0" smtClean="0"/>
              <a:t>视图</a:t>
            </a:r>
            <a:endParaRPr lang="zh-CN" altLang="en-US" dirty="0"/>
          </a:p>
        </p:txBody>
      </p:sp>
      <p:sp>
        <p:nvSpPr>
          <p:cNvPr id="2" name="TextBox 1"/>
          <p:cNvSpPr txBox="1"/>
          <p:nvPr/>
        </p:nvSpPr>
        <p:spPr>
          <a:xfrm>
            <a:off x="662730" y="2155969"/>
            <a:ext cx="8078598" cy="369332"/>
          </a:xfrm>
          <a:prstGeom prst="rect">
            <a:avLst/>
          </a:prstGeom>
          <a:noFill/>
        </p:spPr>
        <p:txBody>
          <a:bodyPr wrap="square" rtlCol="0">
            <a:spAutoFit/>
          </a:bodyPr>
          <a:lstStyle/>
          <a:p>
            <a:r>
              <a:rPr lang="en-US" altLang="zh-CN" dirty="0"/>
              <a:t>User</a:t>
            </a:r>
            <a:r>
              <a:rPr lang="zh-CN" altLang="zh-CN" dirty="0"/>
              <a:t>使用</a:t>
            </a:r>
            <a:r>
              <a:rPr lang="en-US" altLang="zh-CN" dirty="0"/>
              <a:t>app,</a:t>
            </a:r>
            <a:r>
              <a:rPr lang="zh-CN" altLang="zh-CN" dirty="0"/>
              <a:t>调用</a:t>
            </a:r>
            <a:r>
              <a:rPr lang="en-US" altLang="zh-CN" dirty="0"/>
              <a:t>GUI</a:t>
            </a:r>
            <a:r>
              <a:rPr lang="zh-CN" altLang="zh-CN" dirty="0"/>
              <a:t>，使用</a:t>
            </a:r>
            <a:r>
              <a:rPr lang="en-US" altLang="zh-CN" dirty="0" err="1"/>
              <a:t>DBAccess</a:t>
            </a:r>
            <a:r>
              <a:rPr lang="zh-CN" altLang="zh-CN" dirty="0"/>
              <a:t>，</a:t>
            </a:r>
            <a:r>
              <a:rPr lang="en-US" altLang="zh-CN" dirty="0"/>
              <a:t>study</a:t>
            </a:r>
            <a:r>
              <a:rPr lang="zh-CN" altLang="zh-CN" dirty="0"/>
              <a:t>和</a:t>
            </a:r>
            <a:r>
              <a:rPr lang="en-US" altLang="zh-CN" dirty="0"/>
              <a:t>clock</a:t>
            </a:r>
            <a:endParaRPr lang="zh-CN" altLang="en-US" dirty="0"/>
          </a:p>
        </p:txBody>
      </p:sp>
      <p:pic>
        <p:nvPicPr>
          <p:cNvPr id="4" name="图片 3" descr="C:\Users\yy\AppData\Roaming\Tencent\Users\1648645367\QQ\WinTemp\RichOle\`V7M@V6XB(@QIL9(T1BFS)L.png"/>
          <p:cNvPicPr/>
          <p:nvPr/>
        </p:nvPicPr>
        <p:blipFill>
          <a:blip r:embed="rId2">
            <a:extLst>
              <a:ext uri="{28A0092B-C50C-407E-A947-70E740481C1C}">
                <a14:useLocalDpi xmlns:a14="http://schemas.microsoft.com/office/drawing/2010/main" val="0"/>
              </a:ext>
            </a:extLst>
          </a:blip>
          <a:srcRect/>
          <a:stretch>
            <a:fillRect/>
          </a:stretch>
        </p:blipFill>
        <p:spPr bwMode="auto">
          <a:xfrm>
            <a:off x="822120" y="2751589"/>
            <a:ext cx="7457813" cy="3707934"/>
          </a:xfrm>
          <a:prstGeom prst="rect">
            <a:avLst/>
          </a:prstGeom>
          <a:noFill/>
          <a:ln>
            <a:noFill/>
          </a:ln>
        </p:spPr>
      </p:pic>
    </p:spTree>
    <p:extLst>
      <p:ext uri="{BB962C8B-B14F-4D97-AF65-F5344CB8AC3E}">
        <p14:creationId xmlns:p14="http://schemas.microsoft.com/office/powerpoint/2010/main" val="131724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数据</a:t>
            </a:r>
            <a:r>
              <a:rPr lang="zh-CN" altLang="en-US" dirty="0" smtClean="0"/>
              <a:t>视图</a:t>
            </a:r>
            <a:endParaRPr lang="zh-CN" altLang="en-US" dirty="0"/>
          </a:p>
        </p:txBody>
      </p:sp>
      <p:sp>
        <p:nvSpPr>
          <p:cNvPr id="2" name="TextBox 1"/>
          <p:cNvSpPr txBox="1"/>
          <p:nvPr/>
        </p:nvSpPr>
        <p:spPr>
          <a:xfrm>
            <a:off x="385894" y="2491528"/>
            <a:ext cx="3498210" cy="3139321"/>
          </a:xfrm>
          <a:prstGeom prst="rect">
            <a:avLst/>
          </a:prstGeom>
          <a:noFill/>
        </p:spPr>
        <p:txBody>
          <a:bodyPr wrap="square" rtlCol="0">
            <a:spAutoFit/>
          </a:bodyPr>
          <a:lstStyle/>
          <a:p>
            <a:r>
              <a:rPr lang="zh-CN" altLang="zh-CN" dirty="0" smtClean="0"/>
              <a:t>在</a:t>
            </a:r>
            <a:r>
              <a:rPr lang="en-US" altLang="zh-CN" dirty="0" smtClean="0"/>
              <a:t>M</a:t>
            </a:r>
            <a:r>
              <a:rPr lang="en-US" altLang="zh-CN" dirty="0" smtClean="0"/>
              <a:t>ySQL</a:t>
            </a:r>
            <a:r>
              <a:rPr lang="zh-CN" altLang="zh-CN" dirty="0" smtClean="0"/>
              <a:t>中</a:t>
            </a:r>
            <a:r>
              <a:rPr lang="zh-CN" altLang="zh-CN" dirty="0"/>
              <a:t>有四个表</a:t>
            </a:r>
            <a:r>
              <a:rPr lang="zh-CN" altLang="zh-CN" dirty="0" smtClean="0"/>
              <a:t>：</a:t>
            </a:r>
            <a:endParaRPr lang="en-US" altLang="zh-CN" dirty="0" smtClean="0"/>
          </a:p>
          <a:p>
            <a:endParaRPr lang="zh-CN" altLang="zh-CN" dirty="0"/>
          </a:p>
          <a:p>
            <a:r>
              <a:rPr lang="en-US" altLang="zh-CN" dirty="0" smtClean="0"/>
              <a:t>1)</a:t>
            </a:r>
            <a:r>
              <a:rPr lang="en-US" altLang="zh-CN" b="1" dirty="0" smtClean="0"/>
              <a:t>users</a:t>
            </a:r>
            <a:r>
              <a:rPr lang="zh-CN" altLang="zh-CN" dirty="0"/>
              <a:t>：存用户的基本</a:t>
            </a:r>
            <a:r>
              <a:rPr lang="zh-CN" altLang="zh-CN" dirty="0" smtClean="0"/>
              <a:t>信息</a:t>
            </a:r>
            <a:endParaRPr lang="en-US" altLang="zh-CN" dirty="0" smtClean="0"/>
          </a:p>
          <a:p>
            <a:endParaRPr lang="zh-CN" altLang="zh-CN" dirty="0"/>
          </a:p>
          <a:p>
            <a:r>
              <a:rPr lang="en-US" altLang="zh-CN" dirty="0" smtClean="0"/>
              <a:t>2)</a:t>
            </a:r>
            <a:r>
              <a:rPr lang="en-US" altLang="zh-CN" b="1" dirty="0" err="1" smtClean="0"/>
              <a:t>users_auth</a:t>
            </a:r>
            <a:r>
              <a:rPr lang="zh-CN" altLang="zh-CN" dirty="0"/>
              <a:t>：存用户账户密码、手机号和用户</a:t>
            </a:r>
            <a:r>
              <a:rPr lang="zh-CN" altLang="zh-CN" dirty="0" smtClean="0"/>
              <a:t>类型</a:t>
            </a:r>
            <a:endParaRPr lang="en-US" altLang="zh-CN" dirty="0" smtClean="0"/>
          </a:p>
          <a:p>
            <a:endParaRPr lang="zh-CN" altLang="zh-CN" dirty="0"/>
          </a:p>
          <a:p>
            <a:r>
              <a:rPr lang="en-US" altLang="zh-CN" dirty="0" smtClean="0"/>
              <a:t>3)</a:t>
            </a:r>
            <a:r>
              <a:rPr lang="en-US" altLang="zh-CN" b="1" dirty="0" smtClean="0"/>
              <a:t>alarm</a:t>
            </a:r>
            <a:r>
              <a:rPr lang="en-US" altLang="zh-CN" dirty="0" smtClean="0"/>
              <a:t> </a:t>
            </a:r>
            <a:r>
              <a:rPr lang="zh-CN" altLang="zh-CN" dirty="0" smtClean="0"/>
              <a:t>：</a:t>
            </a:r>
            <a:r>
              <a:rPr lang="zh-CN" altLang="zh-CN" dirty="0"/>
              <a:t>存闹钟</a:t>
            </a:r>
            <a:r>
              <a:rPr lang="zh-CN" altLang="zh-CN" dirty="0" smtClean="0"/>
              <a:t>信息</a:t>
            </a:r>
            <a:endParaRPr lang="en-US" altLang="zh-CN" dirty="0" smtClean="0"/>
          </a:p>
          <a:p>
            <a:endParaRPr lang="zh-CN" altLang="zh-CN" dirty="0"/>
          </a:p>
          <a:p>
            <a:r>
              <a:rPr lang="en-US" altLang="zh-CN" dirty="0" smtClean="0"/>
              <a:t>4)</a:t>
            </a:r>
            <a:r>
              <a:rPr lang="en-US" altLang="zh-CN" b="1" dirty="0" smtClean="0"/>
              <a:t>Study</a:t>
            </a:r>
            <a:r>
              <a:rPr lang="zh-CN" altLang="zh-CN" dirty="0"/>
              <a:t>：存学习信息</a:t>
            </a:r>
          </a:p>
          <a:p>
            <a:endParaRPr lang="zh-CN" altLang="en-US" dirty="0"/>
          </a:p>
        </p:txBody>
      </p:sp>
      <p:pic>
        <p:nvPicPr>
          <p:cNvPr id="5" name="图片 4" descr="C:\Users\yy\AppData\Roaming\Tencent\Users\1648645367\QQ\WinTemp\RichOle\TUD6NALR$J81E(83IJ7S2[F.png"/>
          <p:cNvPicPr/>
          <p:nvPr/>
        </p:nvPicPr>
        <p:blipFill>
          <a:blip r:embed="rId2">
            <a:extLst>
              <a:ext uri="{28A0092B-C50C-407E-A947-70E740481C1C}">
                <a14:useLocalDpi xmlns:a14="http://schemas.microsoft.com/office/drawing/2010/main" val="0"/>
              </a:ext>
            </a:extLst>
          </a:blip>
          <a:srcRect/>
          <a:stretch>
            <a:fillRect/>
          </a:stretch>
        </p:blipFill>
        <p:spPr bwMode="auto">
          <a:xfrm>
            <a:off x="4352077" y="1853966"/>
            <a:ext cx="4389251" cy="4032233"/>
          </a:xfrm>
          <a:prstGeom prst="rect">
            <a:avLst/>
          </a:prstGeom>
          <a:noFill/>
          <a:ln>
            <a:noFill/>
          </a:ln>
        </p:spPr>
      </p:pic>
    </p:spTree>
    <p:extLst>
      <p:ext uri="{BB962C8B-B14F-4D97-AF65-F5344CB8AC3E}">
        <p14:creationId xmlns:p14="http://schemas.microsoft.com/office/powerpoint/2010/main" val="208785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VI主题">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22222</Template>
  <TotalTime>356</TotalTime>
  <Words>1227</Words>
  <Application>Microsoft Office PowerPoint</Application>
  <PresentationFormat>全屏显示(4:3)</PresentationFormat>
  <Paragraphs>135</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VI主题</vt:lpstr>
      <vt:lpstr>一心·时间管理app第二次答辩</vt:lpstr>
      <vt:lpstr>目录 Contents</vt:lpstr>
      <vt:lpstr>目录 Contents</vt:lpstr>
      <vt:lpstr>目录 Contents</vt:lpstr>
      <vt:lpstr>逻辑视图</vt:lpstr>
      <vt:lpstr>逻辑视图</vt:lpstr>
      <vt:lpstr>部署视图</vt:lpstr>
      <vt:lpstr>实现视图</vt:lpstr>
      <vt:lpstr>数据视图</vt:lpstr>
      <vt:lpstr>页面视图</vt:lpstr>
      <vt:lpstr>战术设计</vt:lpstr>
      <vt:lpstr>战术设计</vt:lpstr>
      <vt:lpstr>目录 Contents</vt:lpstr>
      <vt:lpstr>图像识别</vt:lpstr>
      <vt:lpstr>图像识别</vt:lpstr>
      <vt:lpstr>Android实现摇晃手机的监听</vt:lpstr>
      <vt:lpstr>Android实现摇晃手机的监听</vt:lpstr>
      <vt:lpstr>目录 Contents</vt:lpstr>
      <vt:lpstr>项目完成情况</vt:lpstr>
      <vt:lpstr>出现的问题</vt:lpstr>
      <vt:lpstr>发生的变更</vt:lpstr>
      <vt:lpstr>返工</vt:lpstr>
      <vt:lpstr>经验与教训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沈佳威</cp:lastModifiedBy>
  <cp:revision>100</cp:revision>
  <dcterms:created xsi:type="dcterms:W3CDTF">2016-04-20T02:59:00Z</dcterms:created>
  <dcterms:modified xsi:type="dcterms:W3CDTF">2020-11-18T09:22:18Z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