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1" r:id="rId4"/>
    <p:sldId id="306" r:id="rId5"/>
    <p:sldId id="301" r:id="rId6"/>
    <p:sldId id="303" r:id="rId7"/>
    <p:sldId id="304" r:id="rId8"/>
    <p:sldId id="305" r:id="rId9"/>
    <p:sldId id="310" r:id="rId10"/>
    <p:sldId id="264" r:id="rId11"/>
    <p:sldId id="307" r:id="rId12"/>
    <p:sldId id="308" r:id="rId13"/>
    <p:sldId id="311" r:id="rId14"/>
    <p:sldId id="313" r:id="rId15"/>
    <p:sldId id="312" r:id="rId16"/>
    <p:sldId id="314" r:id="rId17"/>
    <p:sldId id="270" r:id="rId18"/>
    <p:sldId id="266" r:id="rId19"/>
    <p:sldId id="317" r:id="rId20"/>
    <p:sldId id="278" r:id="rId21"/>
    <p:sldId id="276" r:id="rId22"/>
    <p:sldId id="315" r:id="rId23"/>
    <p:sldId id="28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76" d="100"/>
          <a:sy n="76" d="100"/>
        </p:scale>
        <p:origin x="-832" y="256"/>
      </p:cViewPr>
      <p:guideLst>
        <p:guide orient="horz" pos="21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 smtClean="0"/>
            <a:t>优点</a:t>
          </a:r>
          <a:endParaRPr lang="zh-CN" altLang="en-US" dirty="0"/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 smtClean="0"/>
            <a:t>缺点</a:t>
          </a:r>
          <a:endParaRPr lang="zh-CN" altLang="en-US" dirty="0"/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dirty="0" smtClean="0"/>
            <a:t>火箭闹钟</a:t>
          </a:r>
          <a:r>
            <a:rPr lang="en-US" dirty="0" smtClean="0"/>
            <a:t> UI </a:t>
          </a:r>
          <a:r>
            <a:rPr lang="zh-CN" dirty="0" smtClean="0"/>
            <a:t>采用了超赞的科幻</a:t>
          </a:r>
          <a:r>
            <a:rPr lang="en-US" dirty="0" smtClean="0"/>
            <a:t>+</a:t>
          </a:r>
          <a:r>
            <a:rPr lang="zh-CN" dirty="0" smtClean="0"/>
            <a:t>可爱风格，宇宙、火箭、星球、科技素材确实能让人一眼就喜欢上。</a:t>
          </a:r>
          <a:endParaRPr lang="zh-CN" altLang="en-US" dirty="0"/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dirty="0" smtClean="0"/>
            <a:t>火箭闹钟提供了五种不同级别的起床任务，由易到难的有点击关闭按钮、做四则运算算术题、走宇宙迷宫、疯狂摇晃手机让火箭升空、对手机吹气，对着手机镜头笑着自拍一张，玩一场星际扑克等，种类十分丰富。</a:t>
          </a:r>
          <a:endParaRPr lang="zh-CN" altLang="en-US" dirty="0"/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dirty="0" smtClean="0"/>
            <a:t>火箭闹钟的用户交互不好，当该</a:t>
          </a:r>
          <a:r>
            <a:rPr lang="en-US" dirty="0" smtClean="0"/>
            <a:t>app</a:t>
          </a:r>
          <a:r>
            <a:rPr lang="zh-CN" dirty="0" smtClean="0"/>
            <a:t>运行在后端时闹钟就仅以通知形式发送、闹钟铃声不会响起。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dirty="0" smtClean="0"/>
            <a:t>界面容易无响应，有时候</a:t>
          </a:r>
          <a:r>
            <a:rPr lang="zh-CN" altLang="en-US" dirty="0" smtClean="0"/>
            <a:t>甚至</a:t>
          </a:r>
          <a:r>
            <a:rPr lang="zh-CN" dirty="0" smtClean="0"/>
            <a:t>会崩溃。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43A1B0B1-F151-4020-98AF-2406D5D7C919}">
      <dgm:prSet phldrT="[文本]"/>
      <dgm:spPr/>
      <dgm:t>
        <a:bodyPr/>
        <a:lstStyle/>
        <a:p>
          <a:r>
            <a:rPr lang="zh-CN" dirty="0" smtClean="0"/>
            <a:t>火箭闹钟还有一个很有趣的功能，就是「给</a:t>
          </a:r>
          <a:r>
            <a:rPr lang="en-US" dirty="0" smtClean="0"/>
            <a:t> TA </a:t>
          </a:r>
          <a:r>
            <a:rPr lang="zh-CN" dirty="0" smtClean="0"/>
            <a:t>设置闹钟」。只要双方都绑定手机号之后，就可以通过这功能远程为对方设定闹钟。无论是异地恋的情侣还是好基友，这都是一个非常实用且有趣的功能。</a:t>
          </a:r>
          <a:endParaRPr lang="zh-CN" altLang="en-US" dirty="0"/>
        </a:p>
      </dgm:t>
    </dgm:pt>
    <dgm:pt modelId="{1678539F-263C-4F3C-B015-C9D2418DD0CE}" type="par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017CF1FC-B500-45AC-9E1D-E144EF9B131C}" type="sib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AC518F99-F86F-4570-B5D8-C8357945879D}">
      <dgm:prSet phldrT="[文本]"/>
      <dgm:spPr/>
      <dgm:t>
        <a:bodyPr/>
        <a:lstStyle/>
        <a:p>
          <a:r>
            <a:rPr lang="zh-CN" dirty="0" smtClean="0"/>
            <a:t>和我们所要设计的</a:t>
          </a:r>
          <a:r>
            <a:rPr lang="en-US" dirty="0" smtClean="0"/>
            <a:t>app</a:t>
          </a:r>
          <a:r>
            <a:rPr lang="zh-CN" dirty="0" smtClean="0"/>
            <a:t>对比，火箭闹钟没有解决年轻人手机依赖症这一标签。</a:t>
          </a:r>
          <a:endParaRPr lang="zh-CN" altLang="en-US" dirty="0"/>
        </a:p>
      </dgm:t>
    </dgm:pt>
    <dgm:pt modelId="{95FB5CE9-9E13-4702-B38A-819785FB531E}" type="par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76C6E432-7181-45C6-9CC6-06263DC4FADE}" type="sib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906846D-B162-433A-97D0-D4044DEE67CF}" type="pres">
      <dgm:prSet presAssocID="{533ECE33-4BF9-4660-96E2-2A50AF5200D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6732B46-C6AA-48F3-A0C4-4ACA7A63178C}" type="pres">
      <dgm:prSet presAssocID="{EF5D9244-B2EE-4C29-8F47-5D3CE0ACF1A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F98A7D-5903-4EB5-9FCF-9BF79CCEB4CB}" type="presOf" srcId="{F0B78CBC-CBDA-46C9-929E-85199E667CC4}" destId="{ECFE74ED-7105-4194-8680-BB25A1E49CFB}" srcOrd="0" destOrd="0" presId="urn:microsoft.com/office/officeart/2005/8/layout/list1#1"/>
    <dgm:cxn modelId="{CDFDFE12-6C15-4831-87F5-905F45B377F1}" srcId="{533ECE33-4BF9-4660-96E2-2A50AF5200D4}" destId="{43A1B0B1-F151-4020-98AF-2406D5D7C919}" srcOrd="2" destOrd="0" parTransId="{1678539F-263C-4F3C-B015-C9D2418DD0CE}" sibTransId="{017CF1FC-B500-45AC-9E1D-E144EF9B131C}"/>
    <dgm:cxn modelId="{597A3BD7-8326-4859-BE70-22C4CA2A783F}" type="presOf" srcId="{DAEB6F84-7DA0-4FE4-89DD-662120E27507}" destId="{D6C023B1-4119-4CE8-963E-7A50604B78B9}" srcOrd="0" destOrd="1" presId="urn:microsoft.com/office/officeart/2005/8/layout/list1#1"/>
    <dgm:cxn modelId="{556A07E7-8B17-4950-9BBA-9C8F89820F6A}" type="presOf" srcId="{EF5D9244-B2EE-4C29-8F47-5D3CE0ACF1A7}" destId="{C520F909-4BA8-412B-9792-9EBD8ED39BFE}" srcOrd="0" destOrd="0" presId="urn:microsoft.com/office/officeart/2005/8/layout/list1#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7A9E3295-43E2-4DE7-960C-DCF8F48AC812}" type="presOf" srcId="{AC518F99-F86F-4570-B5D8-C8357945879D}" destId="{35B04919-E45A-445B-8E33-878B767387DD}" srcOrd="0" destOrd="2" presId="urn:microsoft.com/office/officeart/2005/8/layout/list1#1"/>
    <dgm:cxn modelId="{3B50368A-58C6-420E-8817-48B8867657F3}" type="presOf" srcId="{073E84FE-B18B-4D22-AF7B-4B184FDAA9BA}" destId="{35B04919-E45A-445B-8E33-878B767387DD}" srcOrd="0" destOrd="1" presId="urn:microsoft.com/office/officeart/2005/8/layout/list1#1"/>
    <dgm:cxn modelId="{FE3EF5B0-91ED-42B0-9EDF-96CA9FC16880}" type="presOf" srcId="{43A1B0B1-F151-4020-98AF-2406D5D7C919}" destId="{D6C023B1-4119-4CE8-963E-7A50604B78B9}" srcOrd="0" destOrd="2" presId="urn:microsoft.com/office/officeart/2005/8/layout/list1#1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9F9AC7D4-AB71-425F-BC6E-649A3386F730}" srcId="{EF5D9244-B2EE-4C29-8F47-5D3CE0ACF1A7}" destId="{AC518F99-F86F-4570-B5D8-C8357945879D}" srcOrd="2" destOrd="0" parTransId="{95FB5CE9-9E13-4702-B38A-819785FB531E}" sibTransId="{76C6E432-7181-45C6-9CC6-06263DC4FADE}"/>
    <dgm:cxn modelId="{E520FDD0-9137-4ABC-A381-3850A5F20A0D}" type="presOf" srcId="{533ECE33-4BF9-4660-96E2-2A50AF5200D4}" destId="{49D4B14C-BC5E-4E30-9E57-C9556B2181F7}" srcOrd="0" destOrd="0" presId="urn:microsoft.com/office/officeart/2005/8/layout/list1#1"/>
    <dgm:cxn modelId="{8BF26B52-EC02-430A-82C7-FC5C8BE8A6BF}" type="presOf" srcId="{533ECE33-4BF9-4660-96E2-2A50AF5200D4}" destId="{0906846D-B162-433A-97D0-D4044DEE67CF}" srcOrd="1" destOrd="0" presId="urn:microsoft.com/office/officeart/2005/8/layout/list1#1"/>
    <dgm:cxn modelId="{FD80EDCF-2B7D-4382-AF3A-31494AA6886C}" type="presOf" srcId="{E95A0273-E642-4127-B438-45D95C69FDCC}" destId="{35B04919-E45A-445B-8E33-878B767387DD}" srcOrd="0" destOrd="0" presId="urn:microsoft.com/office/officeart/2005/8/layout/list1#1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FA0A5B45-082C-4F06-A365-F3EBD28F5B92}" type="presOf" srcId="{EF5D9244-B2EE-4C29-8F47-5D3CE0ACF1A7}" destId="{C6732B46-C6AA-48F3-A0C4-4ACA7A63178C}" srcOrd="1" destOrd="0" presId="urn:microsoft.com/office/officeart/2005/8/layout/list1#1"/>
    <dgm:cxn modelId="{CD6F1CA9-5720-4E73-8AE8-F22420B4F967}" type="presOf" srcId="{69A262E9-670A-4C64-A6B9-24E824317AF0}" destId="{D6C023B1-4119-4CE8-963E-7A50604B78B9}" srcOrd="0" destOrd="0" presId="urn:microsoft.com/office/officeart/2005/8/layout/list1#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D65CB22A-A562-4410-B24D-E6DF1C02B30E}" type="presParOf" srcId="{ECFE74ED-7105-4194-8680-BB25A1E49CFB}" destId="{E0399E63-F9C0-4F4D-86DA-9C872C2ED36C}" srcOrd="0" destOrd="0" presId="urn:microsoft.com/office/officeart/2005/8/layout/list1#1"/>
    <dgm:cxn modelId="{D10763E2-C1DD-4C43-BE60-50D841EB983A}" type="presParOf" srcId="{E0399E63-F9C0-4F4D-86DA-9C872C2ED36C}" destId="{49D4B14C-BC5E-4E30-9E57-C9556B2181F7}" srcOrd="0" destOrd="0" presId="urn:microsoft.com/office/officeart/2005/8/layout/list1#1"/>
    <dgm:cxn modelId="{D6E6FBF1-5463-49F9-9E8B-57BEBFF894CB}" type="presParOf" srcId="{E0399E63-F9C0-4F4D-86DA-9C872C2ED36C}" destId="{0906846D-B162-433A-97D0-D4044DEE67CF}" srcOrd="1" destOrd="0" presId="urn:microsoft.com/office/officeart/2005/8/layout/list1#1"/>
    <dgm:cxn modelId="{7DA21E4B-5EEF-4DC7-AFFE-C53617E22C66}" type="presParOf" srcId="{ECFE74ED-7105-4194-8680-BB25A1E49CFB}" destId="{7902C4EE-2391-4E89-9FB5-4D5F9B8850AB}" srcOrd="1" destOrd="0" presId="urn:microsoft.com/office/officeart/2005/8/layout/list1#1"/>
    <dgm:cxn modelId="{D96BA511-EE44-46B4-815A-181DF608BC94}" type="presParOf" srcId="{ECFE74ED-7105-4194-8680-BB25A1E49CFB}" destId="{D6C023B1-4119-4CE8-963E-7A50604B78B9}" srcOrd="2" destOrd="0" presId="urn:microsoft.com/office/officeart/2005/8/layout/list1#1"/>
    <dgm:cxn modelId="{369689E9-6F9F-405F-BE1A-20A71711C8D5}" type="presParOf" srcId="{ECFE74ED-7105-4194-8680-BB25A1E49CFB}" destId="{665DD472-9956-4B93-81D4-1D3A642EBC7F}" srcOrd="3" destOrd="0" presId="urn:microsoft.com/office/officeart/2005/8/layout/list1#1"/>
    <dgm:cxn modelId="{6777E79F-6D3B-4CC7-BC60-AA08CB1A41BD}" type="presParOf" srcId="{ECFE74ED-7105-4194-8680-BB25A1E49CFB}" destId="{E792893D-E1CB-4BC7-B134-0353B6B98C53}" srcOrd="4" destOrd="0" presId="urn:microsoft.com/office/officeart/2005/8/layout/list1#1"/>
    <dgm:cxn modelId="{16E03368-3A86-44FC-866A-385F5945FED7}" type="presParOf" srcId="{E792893D-E1CB-4BC7-B134-0353B6B98C53}" destId="{C520F909-4BA8-412B-9792-9EBD8ED39BFE}" srcOrd="0" destOrd="0" presId="urn:microsoft.com/office/officeart/2005/8/layout/list1#1"/>
    <dgm:cxn modelId="{FBC123D4-2D75-479A-9D74-45CF8347F044}" type="presParOf" srcId="{E792893D-E1CB-4BC7-B134-0353B6B98C53}" destId="{C6732B46-C6AA-48F3-A0C4-4ACA7A63178C}" srcOrd="1" destOrd="0" presId="urn:microsoft.com/office/officeart/2005/8/layout/list1#1"/>
    <dgm:cxn modelId="{BE0A6600-EF48-4101-BA5F-A8A8F048305C}" type="presParOf" srcId="{ECFE74ED-7105-4194-8680-BB25A1E49CFB}" destId="{FE4DD201-5275-4B4B-A7EE-E67F794AB6BC}" srcOrd="5" destOrd="0" presId="urn:microsoft.com/office/officeart/2005/8/layout/list1#1"/>
    <dgm:cxn modelId="{EE62AEF7-7954-4799-A285-0C0C8C77C27A}" type="presParOf" srcId="{ECFE74ED-7105-4194-8680-BB25A1E49CFB}" destId="{35B04919-E45A-445B-8E33-878B767387DD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 smtClean="0"/>
            <a:t>优点</a:t>
          </a:r>
          <a:endParaRPr lang="zh-CN" altLang="en-US" dirty="0"/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 smtClean="0"/>
            <a:t>缺点</a:t>
          </a:r>
          <a:endParaRPr lang="zh-CN" altLang="en-US" dirty="0"/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dirty="0" smtClean="0"/>
            <a:t>使用简单易上手，对新用户很友好，不用花大量时间编辑各种安排表，设定时间就可以随时开始。</a:t>
          </a:r>
          <a:endParaRPr lang="zh-CN" altLang="en-US" dirty="0"/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dirty="0" smtClean="0"/>
            <a:t>页面干净整洁，没有广告，设计感好评。</a:t>
          </a:r>
          <a:endParaRPr lang="zh-CN" altLang="en-US" dirty="0"/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dirty="0" smtClean="0"/>
            <a:t>部分手机，即便在勿扰模式，新消息抵达仍然会弹出。导致用户很难真的忽视这条消息而继续专注。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dirty="0" smtClean="0"/>
            <a:t>在好友排行中过分攀比导致恶性使用问题。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43A1B0B1-F151-4020-98AF-2406D5D7C919}">
      <dgm:prSet phldrT="[文本]"/>
      <dgm:spPr/>
      <dgm:t>
        <a:bodyPr/>
        <a:lstStyle/>
        <a:p>
          <a:r>
            <a:rPr lang="zh-CN" dirty="0" smtClean="0"/>
            <a:t>专注时间可以兑换金币，金币可以解锁新的植物，也可以兑换现实中真实的树木，有公益和环保方面的贡献。这种金币激励制度很能激起使用的欲望。</a:t>
          </a:r>
          <a:endParaRPr lang="zh-CN" altLang="en-US" dirty="0"/>
        </a:p>
      </dgm:t>
    </dgm:pt>
    <dgm:pt modelId="{1678539F-263C-4F3C-B015-C9D2418DD0CE}" type="par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017CF1FC-B500-45AC-9E1D-E144EF9B131C}" type="sib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AC518F99-F86F-4570-B5D8-C8357945879D}">
      <dgm:prSet phldrT="[文本]"/>
      <dgm:spPr/>
      <dgm:t>
        <a:bodyPr/>
        <a:lstStyle/>
        <a:p>
          <a:r>
            <a:rPr lang="zh-CN" dirty="0" smtClean="0"/>
            <a:t>多人种树模式下，种树须同时开始，同时结束，导致部分成员不得不做出妥协。</a:t>
          </a:r>
          <a:endParaRPr lang="zh-CN" altLang="en-US" dirty="0"/>
        </a:p>
      </dgm:t>
    </dgm:pt>
    <dgm:pt modelId="{95FB5CE9-9E13-4702-B38A-819785FB531E}" type="par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76C6E432-7181-45C6-9CC6-06263DC4FADE}" type="sib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A8212AAC-86B0-4CB0-A395-D740FA62C8E4}">
      <dgm:prSet phldrT="[文本]"/>
      <dgm:spPr/>
      <dgm:t>
        <a:bodyPr/>
        <a:lstStyle/>
        <a:p>
          <a:r>
            <a:rPr lang="zh-CN" dirty="0" smtClean="0"/>
            <a:t>价格便宜：该软件在安卓平台上是免费的、在</a:t>
          </a:r>
          <a:r>
            <a:rPr lang="en-US" dirty="0" smtClean="0"/>
            <a:t>IOS</a:t>
          </a:r>
          <a:r>
            <a:rPr lang="zh-CN" dirty="0" smtClean="0"/>
            <a:t>平台上是收费的（</a:t>
          </a:r>
          <a:r>
            <a:rPr lang="en-US" dirty="0" smtClean="0"/>
            <a:t>12</a:t>
          </a:r>
          <a:r>
            <a:rPr lang="zh-CN" dirty="0" smtClean="0"/>
            <a:t>元）。</a:t>
          </a:r>
          <a:endParaRPr lang="zh-CN" altLang="en-US" dirty="0"/>
        </a:p>
      </dgm:t>
    </dgm:pt>
    <dgm:pt modelId="{3C873615-8ECC-49B4-A74A-0B53A9BCA1F1}" type="parTrans" cxnId="{77C792D7-2754-48B9-BA65-0E1EE2ADDBBA}">
      <dgm:prSet/>
      <dgm:spPr/>
      <dgm:t>
        <a:bodyPr/>
        <a:lstStyle/>
        <a:p>
          <a:endParaRPr lang="zh-CN" altLang="en-US"/>
        </a:p>
      </dgm:t>
    </dgm:pt>
    <dgm:pt modelId="{419A28F4-5B54-465D-B0D7-1E5000503AF0}" type="sibTrans" cxnId="{77C792D7-2754-48B9-BA65-0E1EE2ADDBBA}">
      <dgm:prSet/>
      <dgm:spPr/>
      <dgm:t>
        <a:bodyPr/>
        <a:lstStyle/>
        <a:p>
          <a:endParaRPr lang="zh-CN" altLang="en-US"/>
        </a:p>
      </dgm:t>
    </dgm:pt>
    <dgm:pt modelId="{19ACD48F-3A67-408A-8CE7-EA0F1A1A15AC}">
      <dgm:prSet phldrT="[文本]"/>
      <dgm:spPr/>
      <dgm:t>
        <a:bodyPr/>
        <a:lstStyle/>
        <a:p>
          <a:r>
            <a:rPr lang="zh-CN" dirty="0" smtClean="0"/>
            <a:t>有好友功能，存在好友间的竞争性和丰富的社交性（如分享等）使用户粘性加强。</a:t>
          </a:r>
          <a:endParaRPr lang="zh-CN" altLang="en-US" dirty="0"/>
        </a:p>
      </dgm:t>
    </dgm:pt>
    <dgm:pt modelId="{2A3B8C85-7AA7-4BDE-BFC7-A129A173F907}" type="parTrans" cxnId="{47103E5E-9565-4C30-869C-27C3AE228F97}">
      <dgm:prSet/>
      <dgm:spPr/>
      <dgm:t>
        <a:bodyPr/>
        <a:lstStyle/>
        <a:p>
          <a:endParaRPr lang="zh-CN" altLang="en-US"/>
        </a:p>
      </dgm:t>
    </dgm:pt>
    <dgm:pt modelId="{CBDA69B0-0F05-410D-B04D-9B4121E1748C}" type="sibTrans" cxnId="{47103E5E-9565-4C30-869C-27C3AE228F97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906846D-B162-433A-97D0-D4044DEE67CF}" type="pres">
      <dgm:prSet presAssocID="{533ECE33-4BF9-4660-96E2-2A50AF5200D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6732B46-C6AA-48F3-A0C4-4ACA7A63178C}" type="pres">
      <dgm:prSet presAssocID="{EF5D9244-B2EE-4C29-8F47-5D3CE0ACF1A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FDFE12-6C15-4831-87F5-905F45B377F1}" srcId="{533ECE33-4BF9-4660-96E2-2A50AF5200D4}" destId="{43A1B0B1-F151-4020-98AF-2406D5D7C919}" srcOrd="2" destOrd="0" parTransId="{1678539F-263C-4F3C-B015-C9D2418DD0CE}" sibTransId="{017CF1FC-B500-45AC-9E1D-E144EF9B131C}"/>
    <dgm:cxn modelId="{E97679D8-B3FF-4865-BB18-DF0C4FCC73EE}" type="presOf" srcId="{19ACD48F-3A67-408A-8CE7-EA0F1A1A15AC}" destId="{D6C023B1-4119-4CE8-963E-7A50604B78B9}" srcOrd="0" destOrd="4" presId="urn:microsoft.com/office/officeart/2005/8/layout/list1#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E29FD6BA-232E-43E1-A9D4-7CB324934254}" type="presOf" srcId="{43A1B0B1-F151-4020-98AF-2406D5D7C919}" destId="{D6C023B1-4119-4CE8-963E-7A50604B78B9}" srcOrd="0" destOrd="2" presId="urn:microsoft.com/office/officeart/2005/8/layout/list1#1"/>
    <dgm:cxn modelId="{743D8D9E-4AD9-4F01-A351-3192D2BEC6F9}" type="presOf" srcId="{69A262E9-670A-4C64-A6B9-24E824317AF0}" destId="{D6C023B1-4119-4CE8-963E-7A50604B78B9}" srcOrd="0" destOrd="0" presId="urn:microsoft.com/office/officeart/2005/8/layout/list1#1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8CDC5476-D026-46E9-BCD2-9B7E81BC55C2}" type="presOf" srcId="{A8212AAC-86B0-4CB0-A395-D740FA62C8E4}" destId="{D6C023B1-4119-4CE8-963E-7A50604B78B9}" srcOrd="0" destOrd="3" presId="urn:microsoft.com/office/officeart/2005/8/layout/list1#1"/>
    <dgm:cxn modelId="{D3FCE247-F792-485E-90DD-E4B1E251E4C5}" type="presOf" srcId="{DAEB6F84-7DA0-4FE4-89DD-662120E27507}" destId="{D6C023B1-4119-4CE8-963E-7A50604B78B9}" srcOrd="0" destOrd="1" presId="urn:microsoft.com/office/officeart/2005/8/layout/list1#1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9F9AC7D4-AB71-425F-BC6E-649A3386F730}" srcId="{EF5D9244-B2EE-4C29-8F47-5D3CE0ACF1A7}" destId="{AC518F99-F86F-4570-B5D8-C8357945879D}" srcOrd="2" destOrd="0" parTransId="{95FB5CE9-9E13-4702-B38A-819785FB531E}" sibTransId="{76C6E432-7181-45C6-9CC6-06263DC4FADE}"/>
    <dgm:cxn modelId="{F4C2ACCD-F9A7-4249-9EA3-78AA8FACBBEE}" type="presOf" srcId="{F0B78CBC-CBDA-46C9-929E-85199E667CC4}" destId="{ECFE74ED-7105-4194-8680-BB25A1E49CFB}" srcOrd="0" destOrd="0" presId="urn:microsoft.com/office/officeart/2005/8/layout/list1#1"/>
    <dgm:cxn modelId="{5A14C43D-B360-4460-8545-F531376977B8}" type="presOf" srcId="{EF5D9244-B2EE-4C29-8F47-5D3CE0ACF1A7}" destId="{C6732B46-C6AA-48F3-A0C4-4ACA7A63178C}" srcOrd="1" destOrd="0" presId="urn:microsoft.com/office/officeart/2005/8/layout/list1#1"/>
    <dgm:cxn modelId="{2CCA12F5-D93A-4B9C-8287-E7F40653384F}" type="presOf" srcId="{EF5D9244-B2EE-4C29-8F47-5D3CE0ACF1A7}" destId="{C520F909-4BA8-412B-9792-9EBD8ED39BFE}" srcOrd="0" destOrd="0" presId="urn:microsoft.com/office/officeart/2005/8/layout/list1#1"/>
    <dgm:cxn modelId="{13D6EBAE-EB9D-46BB-BF6F-B6584E821545}" type="presOf" srcId="{533ECE33-4BF9-4660-96E2-2A50AF5200D4}" destId="{0906846D-B162-433A-97D0-D4044DEE67CF}" srcOrd="1" destOrd="0" presId="urn:microsoft.com/office/officeart/2005/8/layout/list1#1"/>
    <dgm:cxn modelId="{47103E5E-9565-4C30-869C-27C3AE228F97}" srcId="{533ECE33-4BF9-4660-96E2-2A50AF5200D4}" destId="{19ACD48F-3A67-408A-8CE7-EA0F1A1A15AC}" srcOrd="4" destOrd="0" parTransId="{2A3B8C85-7AA7-4BDE-BFC7-A129A173F907}" sibTransId="{CBDA69B0-0F05-410D-B04D-9B4121E1748C}"/>
    <dgm:cxn modelId="{77C792D7-2754-48B9-BA65-0E1EE2ADDBBA}" srcId="{533ECE33-4BF9-4660-96E2-2A50AF5200D4}" destId="{A8212AAC-86B0-4CB0-A395-D740FA62C8E4}" srcOrd="3" destOrd="0" parTransId="{3C873615-8ECC-49B4-A74A-0B53A9BCA1F1}" sibTransId="{419A28F4-5B54-465D-B0D7-1E5000503AF0}"/>
    <dgm:cxn modelId="{84344E54-E30D-4297-983A-804443934B46}" type="presOf" srcId="{073E84FE-B18B-4D22-AF7B-4B184FDAA9BA}" destId="{35B04919-E45A-445B-8E33-878B767387DD}" srcOrd="0" destOrd="1" presId="urn:microsoft.com/office/officeart/2005/8/layout/list1#1"/>
    <dgm:cxn modelId="{EDC850A5-CEBE-4B6A-A01C-AC989D8868CD}" type="presOf" srcId="{533ECE33-4BF9-4660-96E2-2A50AF5200D4}" destId="{49D4B14C-BC5E-4E30-9E57-C9556B2181F7}" srcOrd="0" destOrd="0" presId="urn:microsoft.com/office/officeart/2005/8/layout/list1#1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04401B55-7D9B-470B-82FE-7CF8366DADFA}" type="presOf" srcId="{E95A0273-E642-4127-B438-45D95C69FDCC}" destId="{35B04919-E45A-445B-8E33-878B767387DD}" srcOrd="0" destOrd="0" presId="urn:microsoft.com/office/officeart/2005/8/layout/list1#1"/>
    <dgm:cxn modelId="{B1A8F74C-8A33-4F77-AF3B-E4262AB402FA}" type="presOf" srcId="{AC518F99-F86F-4570-B5D8-C8357945879D}" destId="{35B04919-E45A-445B-8E33-878B767387DD}" srcOrd="0" destOrd="2" presId="urn:microsoft.com/office/officeart/2005/8/layout/list1#1"/>
    <dgm:cxn modelId="{6077C9AC-8D85-4FCA-915C-7C27C4694567}" type="presParOf" srcId="{ECFE74ED-7105-4194-8680-BB25A1E49CFB}" destId="{E0399E63-F9C0-4F4D-86DA-9C872C2ED36C}" srcOrd="0" destOrd="0" presId="urn:microsoft.com/office/officeart/2005/8/layout/list1#1"/>
    <dgm:cxn modelId="{1F4200C6-0D38-4C6A-A639-446D2923800E}" type="presParOf" srcId="{E0399E63-F9C0-4F4D-86DA-9C872C2ED36C}" destId="{49D4B14C-BC5E-4E30-9E57-C9556B2181F7}" srcOrd="0" destOrd="0" presId="urn:microsoft.com/office/officeart/2005/8/layout/list1#1"/>
    <dgm:cxn modelId="{DFFA02F6-9CEE-403D-8112-E6DD757D0D2B}" type="presParOf" srcId="{E0399E63-F9C0-4F4D-86DA-9C872C2ED36C}" destId="{0906846D-B162-433A-97D0-D4044DEE67CF}" srcOrd="1" destOrd="0" presId="urn:microsoft.com/office/officeart/2005/8/layout/list1#1"/>
    <dgm:cxn modelId="{80D4D24D-FE46-4149-BE9A-07E1B59AA035}" type="presParOf" srcId="{ECFE74ED-7105-4194-8680-BB25A1E49CFB}" destId="{7902C4EE-2391-4E89-9FB5-4D5F9B8850AB}" srcOrd="1" destOrd="0" presId="urn:microsoft.com/office/officeart/2005/8/layout/list1#1"/>
    <dgm:cxn modelId="{63192531-D1E0-4C70-A6F5-E0FDB8E16B74}" type="presParOf" srcId="{ECFE74ED-7105-4194-8680-BB25A1E49CFB}" destId="{D6C023B1-4119-4CE8-963E-7A50604B78B9}" srcOrd="2" destOrd="0" presId="urn:microsoft.com/office/officeart/2005/8/layout/list1#1"/>
    <dgm:cxn modelId="{098FB7C1-10E8-460B-976F-5C58235BB0C1}" type="presParOf" srcId="{ECFE74ED-7105-4194-8680-BB25A1E49CFB}" destId="{665DD472-9956-4B93-81D4-1D3A642EBC7F}" srcOrd="3" destOrd="0" presId="urn:microsoft.com/office/officeart/2005/8/layout/list1#1"/>
    <dgm:cxn modelId="{77E67A89-E46E-4237-BCE2-CCBEEEF34B7F}" type="presParOf" srcId="{ECFE74ED-7105-4194-8680-BB25A1E49CFB}" destId="{E792893D-E1CB-4BC7-B134-0353B6B98C53}" srcOrd="4" destOrd="0" presId="urn:microsoft.com/office/officeart/2005/8/layout/list1#1"/>
    <dgm:cxn modelId="{2AD8EFF1-4D19-4800-906A-C35D9680E302}" type="presParOf" srcId="{E792893D-E1CB-4BC7-B134-0353B6B98C53}" destId="{C520F909-4BA8-412B-9792-9EBD8ED39BFE}" srcOrd="0" destOrd="0" presId="urn:microsoft.com/office/officeart/2005/8/layout/list1#1"/>
    <dgm:cxn modelId="{B4C28FC9-0EE3-49D2-86A5-76CB5E620531}" type="presParOf" srcId="{E792893D-E1CB-4BC7-B134-0353B6B98C53}" destId="{C6732B46-C6AA-48F3-A0C4-4ACA7A63178C}" srcOrd="1" destOrd="0" presId="urn:microsoft.com/office/officeart/2005/8/layout/list1#1"/>
    <dgm:cxn modelId="{F995C46F-540B-4ACF-BE50-40CE68CE8DF5}" type="presParOf" srcId="{ECFE74ED-7105-4194-8680-BB25A1E49CFB}" destId="{FE4DD201-5275-4B4B-A7EE-E67F794AB6BC}" srcOrd="5" destOrd="0" presId="urn:microsoft.com/office/officeart/2005/8/layout/list1#1"/>
    <dgm:cxn modelId="{828A4B07-61DF-4B22-9E82-F67202ADCE83}" type="presParOf" srcId="{ECFE74ED-7105-4194-8680-BB25A1E49CFB}" destId="{35B04919-E45A-445B-8E33-878B767387DD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266797"/>
          <a:ext cx="8256588" cy="252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</a:t>
          </a:r>
          <a:r>
            <a:rPr lang="en-US" sz="1600" kern="1200" dirty="0" smtClean="0"/>
            <a:t> UI </a:t>
          </a:r>
          <a:r>
            <a:rPr lang="zh-CN" sz="1600" kern="1200" dirty="0" smtClean="0"/>
            <a:t>采用了超赞的科幻</a:t>
          </a:r>
          <a:r>
            <a:rPr lang="en-US" sz="1600" kern="1200" dirty="0" smtClean="0"/>
            <a:t>+</a:t>
          </a:r>
          <a:r>
            <a:rPr lang="zh-CN" sz="1600" kern="1200" dirty="0" smtClean="0"/>
            <a:t>可爱风格，宇宙、火箭、星球、科技素材确实能让人一眼就喜欢上。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提供了五种不同级别的起床任务，由易到难的有点击关闭按钮、做四则运算算术题、走宇宙迷宫、疯狂摇晃手机让火箭升空、对手机吹气，对着手机镜头笑着自拍一张，玩一场星际扑克等，种类十分丰富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火箭闹钟还有一个很有趣的功能，就是「给</a:t>
          </a:r>
          <a:r>
            <a:rPr lang="en-US" sz="1600" kern="1200" dirty="0" smtClean="0"/>
            <a:t> TA </a:t>
          </a:r>
          <a:r>
            <a:rPr lang="zh-CN" sz="1600" kern="1200" dirty="0" smtClean="0"/>
            <a:t>设置闹钟」。只要双方都绑定手机号之后，就可以通过这功能远程为对方设定闹钟。无论是异地恋的情侣还是好基友，这都是一个非常实用且有趣的功能。</a:t>
          </a:r>
          <a:endParaRPr lang="zh-CN" altLang="en-US" sz="1600" kern="1200" dirty="0"/>
        </a:p>
      </dsp:txBody>
      <dsp:txXfrm>
        <a:off x="0" y="266797"/>
        <a:ext cx="8256588" cy="2520000"/>
      </dsp:txXfrm>
    </dsp:sp>
    <dsp:sp modelId="{0906846D-B162-433A-97D0-D4044DEE67CF}">
      <dsp:nvSpPr>
        <dsp:cNvPr id="0" name=""/>
        <dsp:cNvSpPr/>
      </dsp:nvSpPr>
      <dsp:spPr>
        <a:xfrm>
          <a:off x="412829" y="30637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优点</a:t>
          </a:r>
          <a:endParaRPr lang="zh-CN" altLang="en-US" sz="1600" kern="1200" dirty="0"/>
        </a:p>
      </dsp:txBody>
      <dsp:txXfrm>
        <a:off x="435886" y="53694"/>
        <a:ext cx="5733497" cy="426206"/>
      </dsp:txXfrm>
    </dsp:sp>
    <dsp:sp modelId="{35B04919-E45A-445B-8E33-878B767387DD}">
      <dsp:nvSpPr>
        <dsp:cNvPr id="0" name=""/>
        <dsp:cNvSpPr/>
      </dsp:nvSpPr>
      <dsp:spPr>
        <a:xfrm>
          <a:off x="0" y="3109358"/>
          <a:ext cx="8256588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火箭闹钟的用户交互不好，当该</a:t>
          </a:r>
          <a:r>
            <a:rPr lang="en-US" sz="1600" kern="1200" dirty="0" smtClean="0"/>
            <a:t>app</a:t>
          </a:r>
          <a:r>
            <a:rPr lang="zh-CN" sz="1600" kern="1200" dirty="0" smtClean="0"/>
            <a:t>运行在后端时闹钟就仅以通知形式发送、闹钟铃声不会响起。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界面容易无响应，有时候</a:t>
          </a:r>
          <a:r>
            <a:rPr lang="zh-CN" altLang="en-US" sz="1600" kern="1200" dirty="0" smtClean="0"/>
            <a:t>甚至</a:t>
          </a:r>
          <a:r>
            <a:rPr lang="zh-CN" sz="1600" kern="1200" dirty="0" smtClean="0"/>
            <a:t>会崩溃。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和我们所要设计的</a:t>
          </a:r>
          <a:r>
            <a:rPr lang="en-US" sz="1600" kern="1200" dirty="0" smtClean="0"/>
            <a:t>app</a:t>
          </a:r>
          <a:r>
            <a:rPr lang="zh-CN" sz="1600" kern="1200" dirty="0" smtClean="0"/>
            <a:t>对比，火箭闹钟没有解决年轻人手机依赖症这一标签。</a:t>
          </a:r>
          <a:endParaRPr lang="zh-CN" altLang="en-US" sz="1600" kern="1200" dirty="0"/>
        </a:p>
      </dsp:txBody>
      <dsp:txXfrm>
        <a:off x="0" y="3109358"/>
        <a:ext cx="8256588" cy="1537199"/>
      </dsp:txXfrm>
    </dsp:sp>
    <dsp:sp modelId="{C6732B46-C6AA-48F3-A0C4-4ACA7A63178C}">
      <dsp:nvSpPr>
        <dsp:cNvPr id="0" name=""/>
        <dsp:cNvSpPr/>
      </dsp:nvSpPr>
      <dsp:spPr>
        <a:xfrm>
          <a:off x="412829" y="2873198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缺点</a:t>
          </a:r>
          <a:endParaRPr lang="zh-CN" altLang="en-US" sz="1600" kern="1200" dirty="0"/>
        </a:p>
      </dsp:txBody>
      <dsp:txXfrm>
        <a:off x="435886" y="2896255"/>
        <a:ext cx="5733497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467160"/>
          <a:ext cx="8256588" cy="222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12420" rIns="64080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使用简单易上手，对新用户很友好，不用花大量时间编辑各种安排表，设定时间就可以随时开始。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页面干净整洁，没有广告，设计感好评。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专注时间可以兑换金币，金币可以解锁新的植物，也可以兑换现实中真实的树木，有公益和环保方面的贡献。这种金币激励制度很能激起使用的欲望。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价格便宜：该软件在安卓平台上是免费的、在</a:t>
          </a:r>
          <a:r>
            <a:rPr lang="en-US" sz="1500" kern="1200" dirty="0" smtClean="0"/>
            <a:t>IOS</a:t>
          </a:r>
          <a:r>
            <a:rPr lang="zh-CN" sz="1500" kern="1200" dirty="0" smtClean="0"/>
            <a:t>平台上是收费的（</a:t>
          </a:r>
          <a:r>
            <a:rPr lang="en-US" sz="1500" kern="1200" dirty="0" smtClean="0"/>
            <a:t>12</a:t>
          </a:r>
          <a:r>
            <a:rPr lang="zh-CN" sz="1500" kern="1200" dirty="0" smtClean="0"/>
            <a:t>元）。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有好友功能，存在好友间的竞争性和丰富的社交性（如分享等）使用户粘性加强。</a:t>
          </a:r>
          <a:endParaRPr lang="zh-CN" altLang="en-US" sz="1500" kern="1200" dirty="0"/>
        </a:p>
      </dsp:txBody>
      <dsp:txXfrm>
        <a:off x="0" y="467160"/>
        <a:ext cx="8256588" cy="2220750"/>
      </dsp:txXfrm>
    </dsp:sp>
    <dsp:sp modelId="{0906846D-B162-433A-97D0-D4044DEE67CF}">
      <dsp:nvSpPr>
        <dsp:cNvPr id="0" name=""/>
        <dsp:cNvSpPr/>
      </dsp:nvSpPr>
      <dsp:spPr>
        <a:xfrm>
          <a:off x="412829" y="245760"/>
          <a:ext cx="577961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优点</a:t>
          </a:r>
          <a:endParaRPr lang="zh-CN" altLang="en-US" sz="1500" kern="1200" dirty="0"/>
        </a:p>
      </dsp:txBody>
      <dsp:txXfrm>
        <a:off x="434445" y="267376"/>
        <a:ext cx="5736379" cy="399568"/>
      </dsp:txXfrm>
    </dsp:sp>
    <dsp:sp modelId="{35B04919-E45A-445B-8E33-878B767387DD}">
      <dsp:nvSpPr>
        <dsp:cNvPr id="0" name=""/>
        <dsp:cNvSpPr/>
      </dsp:nvSpPr>
      <dsp:spPr>
        <a:xfrm>
          <a:off x="0" y="2990310"/>
          <a:ext cx="8256588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12420" rIns="64080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部分手机，即便在勿扰模式，新消息抵达仍然会弹出。导致用户很难真的忽视这条消息而继续专注。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在好友排行中过分攀比导致恶性使用问题。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多人种树模式下，种树须同时开始，同时结束，导致部分成员不得不做出妥协。</a:t>
          </a:r>
          <a:endParaRPr lang="zh-CN" altLang="en-US" sz="1500" kern="1200" dirty="0"/>
        </a:p>
      </dsp:txBody>
      <dsp:txXfrm>
        <a:off x="0" y="2990310"/>
        <a:ext cx="8256588" cy="1441125"/>
      </dsp:txXfrm>
    </dsp:sp>
    <dsp:sp modelId="{C6732B46-C6AA-48F3-A0C4-4ACA7A63178C}">
      <dsp:nvSpPr>
        <dsp:cNvPr id="0" name=""/>
        <dsp:cNvSpPr/>
      </dsp:nvSpPr>
      <dsp:spPr>
        <a:xfrm>
          <a:off x="412829" y="2768910"/>
          <a:ext cx="577961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缺点</a:t>
          </a:r>
          <a:endParaRPr lang="zh-CN" altLang="en-US" sz="1500" kern="1200" dirty="0"/>
        </a:p>
      </dsp:txBody>
      <dsp:txXfrm>
        <a:off x="434445" y="2790526"/>
        <a:ext cx="573637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66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一心</a:t>
            </a:r>
            <a:r>
              <a:rPr lang="en-US" altLang="zh-CN" sz="4400" dirty="0" smtClean="0"/>
              <a:t>·</a:t>
            </a:r>
            <a:r>
              <a:rPr lang="zh-CN" altLang="en-US" sz="4400" dirty="0" smtClean="0"/>
              <a:t>时间管理</a:t>
            </a:r>
            <a:r>
              <a:rPr lang="en-US" altLang="zh-CN" sz="4400" dirty="0" smtClean="0"/>
              <a:t>app</a:t>
            </a:r>
            <a:r>
              <a:rPr lang="zh-CN" altLang="en-US" sz="4400" dirty="0" smtClean="0"/>
              <a:t>第一次答辩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smtClean="0"/>
              <a:t>2020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功能需求和非功能需求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竞品分析和对比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5264" y="795207"/>
            <a:ext cx="8372163" cy="574183"/>
          </a:xfrm>
        </p:spPr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88925" y="1355725"/>
          <a:ext cx="8612505" cy="530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6974205"/>
              </a:tblGrid>
              <a:tr h="33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详细描述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用户注册登录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用户可以用手机号码注册账号，在注册完成后可以完善自己的个人信息；已注册的用户可以用手机验证码或者密码登录账号，体验软件的完整功能。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个人信息维护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用户可以修改自己的个人信息，包括用户名、密码、姓名、性别、邮件地址。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主题选择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用户可以修改软件主题风格，包括更改主题色、黑夜模式等。可以给用户更加个性化的体验。 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设置趣味闹钟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用户可以在应用内指定闹钟的时间、任务、周期、奖励积分、铃声等，到用户设定的时间时，闹钟响起，用户需要完成指定任务才能够关闭闹钟继续使用手机。  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远离手机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该板块分为三个模式，分别是普通模式（用户可使用部分手机功能）、深度模式（用户禁止使用手机）和番茄学习法（学习一定时长后可自由使用手机）。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积分激励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用户在软件中将获得一只青蛙，通过完成闹钟任务以及使用远离手机功能可以获得积分，积分可以用于青蛙养成（青蛙会随着等级的升高而获得更高的学历）。</a:t>
                      </a:r>
                    </a:p>
                  </a:txBody>
                  <a:tcPr/>
                </a:tc>
              </a:tr>
              <a:tr h="43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社交服务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用户可以添加和删除好友、为好友添加闹钟、分享自己的学习时长。 </a:t>
                      </a:r>
                    </a:p>
                  </a:txBody>
                  <a:tcPr/>
                </a:tc>
              </a:tr>
              <a:tr h="570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报表分析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系统可以为用户生成近期一段时间内时间管理情况的报表，以图表形式展现。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6059" y="592642"/>
            <a:ext cx="8372163" cy="574183"/>
          </a:xfrm>
        </p:spPr>
        <p:txBody>
          <a:bodyPr/>
          <a:lstStyle/>
          <a:p>
            <a:r>
              <a:rPr lang="zh-CN" altLang="en-US" sz="2400" dirty="0"/>
              <a:t>非功能需求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4135" y="994410"/>
          <a:ext cx="9070975" cy="576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419225"/>
                <a:gridCol w="7296150"/>
              </a:tblGrid>
              <a:tr h="3657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</a:rPr>
                        <a:t>特性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</a:rPr>
                        <a:t>描述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非功能需求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详情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2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易用性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用户培训时间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一心时间管理app的普通用户培训时间大约是半小时，高级用户培训时间是1-2小时。</a:t>
                      </a:r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根据用户已知的可用性需求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根据Forest和怪物闹钟的用户使用情况和我们的调查分析，用户喜欢干净整洁的页面、简单易上手的功能。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公认的易用性标准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时间管理app的图形使用符合Microsoft的GUI标准要求。</a:t>
                      </a:r>
                    </a:p>
                  </a:txBody>
                  <a:tcPr/>
                </a:tc>
              </a:tr>
              <a:tr h="457200"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可靠性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可用性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系统可用时间达到99.00%以上，持续可运行时间达到1000小时以上，除普通用户账户外设有管理员账户拥有维护的权限，降级模式操作时只提供普通闹钟服务和普通学习模式。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MTBF</a:t>
                      </a:r>
                      <a:r>
                        <a:rPr lang="zh-CN" altLang="en-US" sz="1200"/>
                        <a:t>以及</a:t>
                      </a:r>
                      <a:r>
                        <a:rPr lang="en-US" altLang="zh-CN" sz="1200"/>
                        <a:t>MTTR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平均故障间隔时间为1个月。</a:t>
                      </a:r>
                      <a:r>
                        <a:rPr lang="zh-CN" altLang="en-US" sz="1200">
                          <a:sym typeface="+mn-ea"/>
                        </a:rPr>
                        <a:t>平均修复时间为1-2小时。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精确度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对于时间计量，精确到秒。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最高错误或缺陷率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每千行代码的错误数目少于50个。</a:t>
                      </a:r>
                    </a:p>
                  </a:txBody>
                  <a:tcPr/>
                </a:tc>
              </a:tr>
              <a:tr h="8229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错误或缺陷率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小错误</a:t>
                      </a:r>
                      <a:r>
                        <a:rPr lang="zh-CN" altLang="en-US" sz="1200"/>
                        <a:t>：指页面显示异常，某些页面图片无法显示；错误率：小于10%。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/>
                        <a:t>大错误</a:t>
                      </a:r>
                      <a:r>
                        <a:rPr lang="zh-CN" altLang="en-US" sz="1200"/>
                        <a:t>：指对于网站用户的输入或命令服务器无响应；错误率：小于3%。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/>
                        <a:t>严重错误</a:t>
                      </a:r>
                      <a:r>
                        <a:rPr lang="zh-CN" altLang="en-US" sz="1200"/>
                        <a:t>：系统停止工作处于崩溃状态，数据库运行失常造成数据存储及读取命令无效的情况；</a:t>
                      </a:r>
                      <a:r>
                        <a:rPr lang="zh-CN" altLang="en-US" sz="1200" b="0"/>
                        <a:t>错误率</a:t>
                      </a:r>
                      <a:r>
                        <a:rPr lang="zh-CN" altLang="en-US" sz="1200"/>
                        <a:t>：小于1%。</a:t>
                      </a:r>
                    </a:p>
                  </a:txBody>
                  <a:tcPr/>
                </a:tc>
              </a:tr>
              <a:tr h="27432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/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对事务的响应时间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app使用者在不受网速制约情形下，平均响应时间是2s，最长响应时间是6s。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吞吐量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时间管理app每秒处理的事务数在10000左右。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时间管理app最多可以容纳1000000用户的注册。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降级模式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在系统降级模式时，系统只提供普通闹钟和普通学习模式，不支持其他业务。</a:t>
                      </a:r>
                    </a:p>
                  </a:txBody>
                  <a:tcPr/>
                </a:tc>
              </a:tr>
              <a:tr h="8248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资源利用情况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时间管理app系统服务器端：要求至少1GB内存、30GB硬盘空间并已连接Internet，网络连接速度应大于1MB/s，运行在AWS的EC2实例之上，且应当运行在Linux操作系统之上。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客户机端：所需的运行内存不超过100MB，所需的储存空间不超过100MB，在Android 9.0及以上的系统的手机上，且硬件配置达到目前主流水平。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891540" y="2471138"/>
            <a:ext cx="7360920" cy="1916061"/>
            <a:chOff x="3200" y="4519"/>
            <a:chExt cx="8270" cy="1850"/>
          </a:xfrm>
        </p:grpSpPr>
        <p:pic>
          <p:nvPicPr>
            <p:cNvPr id="4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00" y="4519"/>
              <a:ext cx="8270" cy="18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9" name="文本框 108"/>
            <p:cNvSpPr txBox="1"/>
            <p:nvPr/>
          </p:nvSpPr>
          <p:spPr>
            <a:xfrm>
              <a:off x="3200" y="4634"/>
              <a:ext cx="8000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indent="0"/>
              <a:r>
                <a:rPr lang="en-US" altLang="zh-CN" sz="1000" b="0" i="1">
                  <a:ea typeface="宋体" panose="02010600030101010101" pitchFamily="2" charset="-122"/>
                  <a:cs typeface="Times New Roman" panose="02020603050405020304" charset="0"/>
                </a:rPr>
                <a:t>			   </a:t>
              </a:r>
              <a:r>
                <a:rPr lang="en-US" altLang="zh-CN" b="0" i="1">
                  <a:ea typeface="宋体" panose="02010600030101010101" pitchFamily="2" charset="-122"/>
                  <a:cs typeface="Times New Roman" panose="02020603050405020304" charset="0"/>
                </a:rPr>
                <a:t>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Use case 总图</a:t>
              </a:r>
              <a:endParaRPr lang="zh-CN" altLang="en-US" b="0" i="1"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400175" y="1786255"/>
            <a:ext cx="6123940" cy="4161790"/>
            <a:chOff x="3200" y="3062"/>
            <a:chExt cx="5730" cy="4676"/>
          </a:xfrm>
        </p:grpSpPr>
        <p:sp>
          <p:nvSpPr>
            <p:cNvPr id="110" name="文本框 109"/>
            <p:cNvSpPr txBox="1"/>
            <p:nvPr/>
          </p:nvSpPr>
          <p:spPr>
            <a:xfrm>
              <a:off x="3482" y="3062"/>
              <a:ext cx="4222" cy="4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1000" b="0" i="1">
                  <a:latin typeface="宋体" panose="02010600030101010101" pitchFamily="2" charset="-122"/>
                  <a:cs typeface="Times New Roman" panose="02020603050405020304" charset="0"/>
                </a:rPr>
                <a:t>	       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U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ser功能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 </a:t>
              </a:r>
              <a:endParaRPr lang="en-US" altLang="en-US" b="0" i="1">
                <a:latin typeface="宋体" panose="02010600030101010101" pitchFamily="2" charset="-122"/>
                <a:cs typeface="Times New Roman" panose="02020603050405020304" charset="0"/>
              </a:endParaRPr>
            </a:p>
          </p:txBody>
        </p:sp>
        <p:pic>
          <p:nvPicPr>
            <p:cNvPr id="2" name="图片 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00" y="3448"/>
              <a:ext cx="5730" cy="429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421005" y="2140585"/>
            <a:ext cx="3316605" cy="3137543"/>
            <a:chOff x="2576" y="3462"/>
            <a:chExt cx="5160" cy="4879"/>
          </a:xfrm>
        </p:grpSpPr>
        <p:pic>
          <p:nvPicPr>
            <p:cNvPr id="8" name="图片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76" y="3708"/>
              <a:ext cx="5160" cy="463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1" name="文本框 110"/>
            <p:cNvSpPr txBox="1"/>
            <p:nvPr/>
          </p:nvSpPr>
          <p:spPr>
            <a:xfrm>
              <a:off x="3200" y="3462"/>
              <a:ext cx="4536" cy="5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Alarm</a:t>
              </a:r>
              <a:r>
                <a:rPr lang="zh-CN" b="0" i="1">
                  <a:ea typeface="宋体" panose="02010600030101010101" pitchFamily="2" charset="-122"/>
                </a:rPr>
                <a:t>功能</a:t>
              </a:r>
              <a:endParaRPr lang="zh-CN" altLang="en-US" b="0" i="1"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09795" y="1940560"/>
            <a:ext cx="3187126" cy="1791970"/>
            <a:chOff x="3200" y="4357"/>
            <a:chExt cx="4581" cy="2180"/>
          </a:xfrm>
        </p:grpSpPr>
        <p:pic>
          <p:nvPicPr>
            <p:cNvPr id="10" name="图片 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451" y="4837"/>
              <a:ext cx="3700" cy="17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" name="文本框 111"/>
            <p:cNvSpPr txBox="1"/>
            <p:nvPr/>
          </p:nvSpPr>
          <p:spPr>
            <a:xfrm>
              <a:off x="3200" y="4357"/>
              <a:ext cx="4581" cy="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0" i="1">
                  <a:latin typeface="宋体" panose="02010600030101010101" pitchFamily="2" charset="-122"/>
                </a:rPr>
                <a:t> 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Friends</a:t>
              </a:r>
              <a:r>
                <a:rPr lang="zh-CN" b="0" i="1">
                  <a:ea typeface="宋体" panose="02010600030101010101" pitchFamily="2" charset="-122"/>
                </a:rPr>
                <a:t>功能</a:t>
              </a:r>
              <a:endParaRPr lang="zh-CN" altLang="en-US" b="0" i="1"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90881" y="3839210"/>
            <a:ext cx="3160852" cy="2779103"/>
            <a:chOff x="6897" y="6609"/>
            <a:chExt cx="4516" cy="3929"/>
          </a:xfrm>
        </p:grpSpPr>
        <p:pic>
          <p:nvPicPr>
            <p:cNvPr id="12" name="图片 1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897" y="7129"/>
              <a:ext cx="4516" cy="340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3" name="文本框 112"/>
            <p:cNvSpPr txBox="1"/>
            <p:nvPr/>
          </p:nvSpPr>
          <p:spPr>
            <a:xfrm>
              <a:off x="7260" y="6609"/>
              <a:ext cx="4129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Study</a:t>
              </a:r>
              <a:r>
                <a:rPr lang="zh-CN" b="0" i="1">
                  <a:ea typeface="宋体" panose="02010600030101010101" pitchFamily="2" charset="-122"/>
                </a:rPr>
                <a:t>功能</a:t>
              </a:r>
              <a:endParaRPr lang="zh-CN" altLang="en-US" b="0" i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79705" y="1729740"/>
            <a:ext cx="3776980" cy="3073400"/>
            <a:chOff x="2744" y="3712"/>
            <a:chExt cx="5948" cy="4840"/>
          </a:xfrm>
        </p:grpSpPr>
        <p:pic>
          <p:nvPicPr>
            <p:cNvPr id="2" name="图片 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44" y="3712"/>
              <a:ext cx="5948" cy="48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" name="文本框 113"/>
            <p:cNvSpPr txBox="1"/>
            <p:nvPr/>
          </p:nvSpPr>
          <p:spPr>
            <a:xfrm>
              <a:off x="3200" y="3712"/>
              <a:ext cx="549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000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sz="2000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sz="2000" b="0" i="1">
                  <a:latin typeface="宋体" panose="02010600030101010101" pitchFamily="2" charset="-122"/>
                  <a:cs typeface="Times New Roman" panose="02020603050405020304" charset="0"/>
                </a:rPr>
                <a:t> M</a:t>
              </a:r>
              <a:r>
                <a:rPr lang="zh-CN" sz="2000" b="0" i="1">
                  <a:ea typeface="宋体" panose="02010600030101010101" pitchFamily="2" charset="-122"/>
                  <a:cs typeface="Times New Roman" panose="02020603050405020304" charset="0"/>
                </a:rPr>
                <a:t>anagement功能</a:t>
              </a:r>
              <a:endParaRPr lang="zh-CN" altLang="en-US" sz="2000" b="0" i="1"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56685" y="3382010"/>
            <a:ext cx="4676775" cy="3050540"/>
            <a:chOff x="5813" y="4715"/>
            <a:chExt cx="7052" cy="4537"/>
          </a:xfrm>
        </p:grpSpPr>
        <p:pic>
          <p:nvPicPr>
            <p:cNvPr id="5" name="图片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813" y="4856"/>
              <a:ext cx="7052" cy="439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5" name="文本框 114"/>
            <p:cNvSpPr txBox="1"/>
            <p:nvPr/>
          </p:nvSpPr>
          <p:spPr>
            <a:xfrm>
              <a:off x="6727" y="4715"/>
              <a:ext cx="5225" cy="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Statistics</a:t>
              </a:r>
              <a:r>
                <a:rPr lang="zh-CN" b="0" i="1">
                  <a:ea typeface="宋体" panose="02010600030101010101" pitchFamily="2" charset="-122"/>
                </a:rPr>
                <a:t>功能</a:t>
              </a:r>
              <a:endParaRPr lang="zh-CN" altLang="en-US" b="0" i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功能需求和非功能需求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竞品分析和对比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火箭闹钟</a:t>
            </a:r>
            <a:endParaRPr lang="zh-CN" altLang="en-US" dirty="0"/>
          </a:p>
        </p:txBody>
      </p:sp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2986948280"/>
              </p:ext>
            </p:extLst>
          </p:nvPr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Forest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02773915"/>
              </p:ext>
            </p:extLst>
          </p:nvPr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60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项目背景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功能需求和非功能需求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竞品分析和对比</a:t>
            </a:r>
            <a:r>
              <a:rPr lang="en-US" altLang="zh-CN" sz="2400" dirty="0"/>
              <a:t>	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迭代评估报告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15900" cy="4921498"/>
          </a:xfrm>
        </p:spPr>
        <p:txBody>
          <a:bodyPr/>
          <a:lstStyle/>
          <a:p>
            <a:r>
              <a:rPr lang="zh-CN" altLang="en-US" dirty="0" smtClean="0"/>
              <a:t>通过以上相关竞品的分析，在一心的设计过程中我们取长补短、希望达到以下优势：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一心相对的优势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929469" y="2698523"/>
            <a:ext cx="4314390" cy="3590487"/>
            <a:chOff x="3805042" y="3313229"/>
            <a:chExt cx="2778125" cy="2771775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 rot="5400000">
              <a:off x="3805042" y="3313229"/>
              <a:ext cx="1587500" cy="15875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5" name="MH_Other_2"/>
            <p:cNvSpPr/>
            <p:nvPr>
              <p:custDataLst>
                <p:tags r:id="rId2"/>
              </p:custDataLst>
            </p:nvPr>
          </p:nvSpPr>
          <p:spPr>
            <a:xfrm>
              <a:off x="4262242" y="4956292"/>
              <a:ext cx="1130300" cy="1128712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800" dirty="0"/>
            </a:p>
          </p:txBody>
        </p:sp>
        <p:sp>
          <p:nvSpPr>
            <p:cNvPr id="16" name="MH_Other_3"/>
            <p:cNvSpPr/>
            <p:nvPr>
              <p:custDataLst>
                <p:tags r:id="rId3"/>
              </p:custDataLst>
            </p:nvPr>
          </p:nvSpPr>
          <p:spPr>
            <a:xfrm rot="10800000">
              <a:off x="5448104" y="3770429"/>
              <a:ext cx="1128713" cy="11303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7" name="MH_Other_4"/>
            <p:cNvSpPr/>
            <p:nvPr>
              <p:custDataLst>
                <p:tags r:id="rId4"/>
              </p:custDataLst>
            </p:nvPr>
          </p:nvSpPr>
          <p:spPr>
            <a:xfrm rot="16200000">
              <a:off x="5454454" y="4945179"/>
              <a:ext cx="1128713" cy="112871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08000" tIns="3600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905353" y="3770429"/>
              <a:ext cx="1389972" cy="736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 smtClean="0">
                  <a:solidFill>
                    <a:srgbClr val="FFFFFF"/>
                  </a:solidFill>
                </a:rPr>
                <a:t>简单易上手</a:t>
              </a:r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400" b="1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 smtClean="0">
                  <a:solidFill>
                    <a:srgbClr val="FFFFFF"/>
                  </a:solidFill>
                </a:rPr>
                <a:t>页面干净整洁</a:t>
              </a:r>
              <a:endParaRPr lang="en-US" altLang="zh-CN" sz="1400" b="1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392542" y="4037604"/>
              <a:ext cx="1181542" cy="49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激励制度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养成计划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390908" y="5219745"/>
              <a:ext cx="1181542" cy="784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软件稳定可靠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权限获取合理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66561" y="5223528"/>
              <a:ext cx="1181542" cy="49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功能多样化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趣味闹钟、互设闹钟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多种学习模式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功能需求和非功能需求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竞品分析和对比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通过讨论确定项目的基本信息，并利用问卷进行了市场调研，同时依据反馈的数据完善产品的功能设计。</a:t>
            </a:r>
          </a:p>
          <a:p>
            <a:r>
              <a:rPr lang="zh-CN" altLang="en-US" dirty="0"/>
              <a:t>选定了需要的语言、工具以及框架，并且通过小组共同学习比较高效地完成了对陌生技术的熟悉和使用。</a:t>
            </a:r>
          </a:p>
          <a:p>
            <a:r>
              <a:rPr lang="zh-CN" altLang="en-US" dirty="0"/>
              <a:t>编写了《Vision文档》以及《软件需求规约》，并在助教的建议下进一步完善。</a:t>
            </a:r>
          </a:p>
          <a:p>
            <a:r>
              <a:rPr lang="zh-CN" altLang="en-US" dirty="0"/>
              <a:t>依据《Vision文档》建立了清晰直观的Use-case模型。</a:t>
            </a:r>
          </a:p>
          <a:p>
            <a:r>
              <a:rPr lang="zh-CN" altLang="en-US" dirty="0"/>
              <a:t>完成了界面原型，实现了登录界面、闹钟列表、闹钟设置、“远离手机”功能界面以及个人界面，比较成功地完成了预期的目标。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项目完成情况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功能需求和非功能需求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2484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竞品分析和对比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移动互联网迅速发展，手机功能迅速发展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越来越多的人出现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手机成瘾症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，一段时间不使用手机会感到坐立难安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年轻人的起床拖延症也成为了普遍现象</a:t>
            </a:r>
            <a:endParaRPr lang="en-US" altLang="zh-CN" dirty="0" smtClean="0"/>
          </a:p>
          <a:p>
            <a:endParaRPr lang="zh-CN" dirty="0"/>
          </a:p>
          <a:p>
            <a:r>
              <a:rPr lang="zh-CN" dirty="0"/>
              <a:t>现有的闹钟和时间管理类</a:t>
            </a:r>
            <a:r>
              <a:rPr lang="en-US" altLang="zh-CN" dirty="0"/>
              <a:t>app</a:t>
            </a:r>
            <a:r>
              <a:rPr lang="zh-CN" altLang="en-US" dirty="0"/>
              <a:t>很难解决用户的问题，无法产生足够的约束效果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4030" y="1472514"/>
            <a:ext cx="3413125" cy="2336216"/>
            <a:chOff x="468" y="2519"/>
            <a:chExt cx="6034" cy="4649"/>
          </a:xfrm>
        </p:grpSpPr>
        <p:sp>
          <p:nvSpPr>
            <p:cNvPr id="100" name="文本框 99"/>
            <p:cNvSpPr txBox="1"/>
            <p:nvPr/>
          </p:nvSpPr>
          <p:spPr>
            <a:xfrm>
              <a:off x="950" y="2519"/>
              <a:ext cx="4663" cy="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您是否认为手机占用了太多的时间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  </a:t>
              </a:r>
              <a:endParaRPr lang="zh-CN" altLang="en-US"/>
            </a:p>
          </p:txBody>
        </p:sp>
        <p:pic>
          <p:nvPicPr>
            <p:cNvPr id="2" name="图片 1"/>
            <p:cNvPicPr/>
            <p:nvPr>
              <p:custDataLst>
                <p:tags r:id="rId1"/>
              </p:custDataLst>
            </p:nvPr>
          </p:nvPicPr>
          <p:blipFill>
            <a:blip r:embed="rId3"/>
            <a:srcRect l="13563" t="2089" r="5727" b="-2089"/>
            <a:stretch>
              <a:fillRect/>
            </a:stretch>
          </p:blipFill>
          <p:spPr>
            <a:xfrm>
              <a:off x="468" y="3067"/>
              <a:ext cx="6034" cy="410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614680" y="3979545"/>
            <a:ext cx="3293110" cy="2767965"/>
            <a:chOff x="6303" y="3695"/>
            <a:chExt cx="6788" cy="5313"/>
          </a:xfrm>
        </p:grpSpPr>
        <p:sp>
          <p:nvSpPr>
            <p:cNvPr id="8" name="文本框 7"/>
            <p:cNvSpPr txBox="1"/>
            <p:nvPr/>
          </p:nvSpPr>
          <p:spPr>
            <a:xfrm>
              <a:off x="6598" y="3695"/>
              <a:ext cx="6200" cy="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是否认为自己有一定程度的手机依赖症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</a:t>
              </a:r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9" name="图片 8"/>
            <p:cNvPicPr/>
            <p:nvPr/>
          </p:nvPicPr>
          <p:blipFill>
            <a:blip r:embed="rId4"/>
            <a:srcRect l="18269" r="9922"/>
            <a:stretch>
              <a:fillRect/>
            </a:stretch>
          </p:blipFill>
          <p:spPr>
            <a:xfrm>
              <a:off x="6303" y="4357"/>
              <a:ext cx="6788" cy="465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/>
          </a:bodyPr>
          <a:lstStyle/>
          <a:p>
            <a:r>
              <a:rPr lang="zh-CN" altLang="en-US" dirty="0"/>
              <a:t>绝大多数的人都认为手机占用了太多的时间，并且认为自己有一定程度的手机依赖症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过半的人都有起床困难的情况。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起床困难的人中，绝大多数人会出现在闹钟响后关掉继续睡觉的情况。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28980" y="1471930"/>
            <a:ext cx="3143250" cy="2551430"/>
            <a:chOff x="2605" y="2788"/>
            <a:chExt cx="4950" cy="4018"/>
          </a:xfrm>
        </p:grpSpPr>
        <p:sp>
          <p:nvSpPr>
            <p:cNvPr id="103" name="文本框 102"/>
            <p:cNvSpPr txBox="1"/>
            <p:nvPr/>
          </p:nvSpPr>
          <p:spPr>
            <a:xfrm>
              <a:off x="3200" y="2788"/>
              <a:ext cx="3298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是否有起床困难的状况？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 </a:t>
              </a:r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4" name="图片 3"/>
            <p:cNvPicPr/>
            <p:nvPr/>
          </p:nvPicPr>
          <p:blipFill>
            <a:blip r:embed="rId3"/>
            <a:srcRect l="14439" r="10503"/>
            <a:stretch>
              <a:fillRect/>
            </a:stretch>
          </p:blipFill>
          <p:spPr>
            <a:xfrm>
              <a:off x="2605" y="3356"/>
              <a:ext cx="4950" cy="34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" name="组合 12"/>
          <p:cNvGrpSpPr/>
          <p:nvPr/>
        </p:nvGrpSpPr>
        <p:grpSpPr>
          <a:xfrm>
            <a:off x="83185" y="4023360"/>
            <a:ext cx="4704080" cy="2667635"/>
            <a:chOff x="251" y="6473"/>
            <a:chExt cx="7408" cy="4201"/>
          </a:xfrm>
        </p:grpSpPr>
        <p:sp>
          <p:nvSpPr>
            <p:cNvPr id="104" name="文本框 103"/>
            <p:cNvSpPr txBox="1"/>
            <p:nvPr/>
          </p:nvSpPr>
          <p:spPr>
            <a:xfrm>
              <a:off x="1740" y="6473"/>
              <a:ext cx="4382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</a:t>
              </a:r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您起床困难的情况主要有哪些？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</a:t>
              </a:r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6" name="图片 5"/>
            <p:cNvPicPr/>
            <p:nvPr/>
          </p:nvPicPr>
          <p:blipFill>
            <a:blip r:embed="rId4"/>
            <a:srcRect l="3192" r="2594" b="3254"/>
            <a:stretch>
              <a:fillRect/>
            </a:stretch>
          </p:blipFill>
          <p:spPr>
            <a:xfrm>
              <a:off x="251" y="6928"/>
              <a:ext cx="7409" cy="374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很多人认为市场现存的时间管理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达不到预期的效果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这些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存在缺乏奖励机制、时间安排不够灵活以及在学习模式下仍然会有信息弹出等问题，影响了产品使用的效果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90805" y="154813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200" b="0">
                <a:solidFill>
                  <a:srgbClr val="000000"/>
                </a:solidFill>
                <a:cs typeface="Times New Roman" panose="02020603050405020304" charset="0"/>
              </a:rPr>
              <a:t>您认为</a:t>
            </a:r>
            <a:r>
              <a:rPr lang="en-US" altLang="zh-CN" sz="1200" b="0">
                <a:solidFill>
                  <a:srgbClr val="000000"/>
                </a:solidFill>
                <a:cs typeface="Times New Roman" panose="02020603050405020304" charset="0"/>
              </a:rPr>
              <a:t>Forest</a:t>
            </a:r>
            <a:r>
              <a:rPr lang="zh-CN" altLang="en-US" sz="1200" b="0">
                <a:solidFill>
                  <a:srgbClr val="000000"/>
                </a:solidFill>
                <a:cs typeface="Times New Roman" panose="02020603050405020304" charset="0"/>
              </a:rPr>
              <a:t>类</a:t>
            </a:r>
            <a:r>
              <a:rPr lang="en-US" altLang="zh-CN" sz="1200" b="0">
                <a:solidFill>
                  <a:srgbClr val="000000"/>
                </a:solidFill>
                <a:cs typeface="Times New Roman" panose="02020603050405020304" charset="0"/>
              </a:rPr>
              <a:t>App</a:t>
            </a:r>
            <a:r>
              <a:rPr lang="zh-CN" sz="1200" b="0">
                <a:solidFill>
                  <a:srgbClr val="000000"/>
                </a:solidFill>
                <a:cs typeface="Times New Roman" panose="02020603050405020304" charset="0"/>
              </a:rPr>
              <a:t>能有效改善您的时间管理，达到预期的约束效果吗     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3"/>
          <a:srcRect l="16349" r="5738"/>
          <a:stretch>
            <a:fillRect/>
          </a:stretch>
        </p:blipFill>
        <p:spPr>
          <a:xfrm>
            <a:off x="310515" y="1831975"/>
            <a:ext cx="3682365" cy="2230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134620" y="3968115"/>
            <a:ext cx="478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endParaRPr lang="en-US" sz="1200" b="0">
              <a:latin typeface="Times New Roman" panose="02020603050405020304" charset="0"/>
            </a:endParaRPr>
          </a:p>
          <a:p>
            <a:pPr indent="0" algn="ctr"/>
            <a:r>
              <a:rPr lang="en-US" sz="1200" b="0">
                <a:latin typeface="Times New Roman" panose="02020603050405020304" charset="0"/>
              </a:rPr>
              <a:t> </a:t>
            </a:r>
            <a:r>
              <a:rPr lang="zh-CN" sz="1200" b="0">
                <a:solidFill>
                  <a:srgbClr val="000000"/>
                </a:solidFill>
                <a:cs typeface="Times New Roman" panose="02020603050405020304" charset="0"/>
              </a:rPr>
              <a:t>  您认为此类app对您来说效果不好的原因是什么呢     </a:t>
            </a:r>
            <a:r>
              <a:rPr lang="en-US" sz="1200" b="0">
                <a:solidFill>
                  <a:srgbClr val="0066FF"/>
                </a:solidFill>
                <a:latin typeface="Times New Roman" panose="02020603050405020304" charset="0"/>
              </a:rPr>
              <a:t> 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4"/>
          <a:srcRect l="2672" t="4533" b="3844"/>
          <a:stretch>
            <a:fillRect/>
          </a:stretch>
        </p:blipFill>
        <p:spPr>
          <a:xfrm>
            <a:off x="105410" y="4520565"/>
            <a:ext cx="5065395" cy="2180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1952625" y="6793864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endParaRPr lang="en-US" sz="1200" b="0">
              <a:latin typeface="Times New Roman" panose="02020603050405020304" charset="0"/>
            </a:endParaRPr>
          </a:p>
          <a:p>
            <a:pPr indent="0" algn="ctr"/>
            <a:r>
              <a:rPr lang="en-US" sz="1200" b="0">
                <a:latin typeface="Times New Roman" panose="0202060305040502030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如果存在产品可以切实地满足用户的需求，触及用户的痛点，时间管理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闹钟</a:t>
            </a:r>
            <a:r>
              <a:rPr lang="en-US" altLang="zh-CN" dirty="0" smtClean="0"/>
              <a:t>)</a:t>
            </a:r>
            <a:r>
              <a:rPr lang="zh-CN" altLang="en-US" dirty="0" smtClean="0"/>
              <a:t>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还是很有市场前景的。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80365" y="1511300"/>
            <a:ext cx="3547184" cy="2646794"/>
            <a:chOff x="415" y="1972"/>
            <a:chExt cx="6722" cy="4917"/>
          </a:xfrm>
        </p:grpSpPr>
        <p:sp>
          <p:nvSpPr>
            <p:cNvPr id="4" name="文本框 3"/>
            <p:cNvSpPr txBox="1"/>
            <p:nvPr/>
          </p:nvSpPr>
          <p:spPr>
            <a:xfrm>
              <a:off x="415" y="1972"/>
              <a:ext cx="6402" cy="8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algn="ctr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如果有时间管理APP能够改善上述问题，您有使用此类时间管理app的意愿吗     </a:t>
              </a:r>
              <a:endParaRPr lang="zh-CN" altLang="en-US"/>
            </a:p>
          </p:txBody>
        </p:sp>
        <p:pic>
          <p:nvPicPr>
            <p:cNvPr id="5" name="图片 4"/>
            <p:cNvPicPr/>
            <p:nvPr/>
          </p:nvPicPr>
          <p:blipFill>
            <a:blip r:embed="rId3"/>
            <a:srcRect l="8690" t="3489" r="16704" b="6267"/>
            <a:stretch>
              <a:fillRect/>
            </a:stretch>
          </p:blipFill>
          <p:spPr>
            <a:xfrm>
              <a:off x="415" y="2828"/>
              <a:ext cx="6722" cy="406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380365" y="4248785"/>
            <a:ext cx="4089400" cy="2419985"/>
            <a:chOff x="599" y="6894"/>
            <a:chExt cx="6252" cy="3608"/>
          </a:xfrm>
        </p:grpSpPr>
        <p:sp>
          <p:nvSpPr>
            <p:cNvPr id="8" name="文本框 7"/>
            <p:cNvSpPr txBox="1"/>
            <p:nvPr/>
          </p:nvSpPr>
          <p:spPr>
            <a:xfrm>
              <a:off x="599" y="6894"/>
              <a:ext cx="6252" cy="9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algn="ctr"/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</a:t>
              </a:r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如果有闹钟APP能够帮您改善您起床困难的问题，您有使用此类闹钟app的意愿吗      </a:t>
              </a:r>
              <a:endParaRPr lang="en-US" sz="1200" b="0">
                <a:solidFill>
                  <a:srgbClr val="0066FF"/>
                </a:solidFill>
                <a:latin typeface="Times New Roman" panose="02020603050405020304" charset="0"/>
              </a:endParaRPr>
            </a:p>
            <a:p>
              <a:pPr indent="0" algn="ctr"/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9" name="图片 8"/>
            <p:cNvPicPr/>
            <p:nvPr/>
          </p:nvPicPr>
          <p:blipFill>
            <a:blip r:embed="rId4"/>
            <a:srcRect l="8701" t="3133" r="10266" b="5222"/>
            <a:stretch>
              <a:fillRect/>
            </a:stretch>
          </p:blipFill>
          <p:spPr>
            <a:xfrm>
              <a:off x="1054" y="7490"/>
              <a:ext cx="5342" cy="301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项目信息一览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441450" y="1991360"/>
          <a:ext cx="639953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840"/>
                <a:gridCol w="348869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一心 </a:t>
                      </a:r>
                      <a:r>
                        <a:rPr lang="en-US" altLang="zh-CN"/>
                        <a:t>(ISSUES)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目标用户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学生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载体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移动手机</a:t>
                      </a:r>
                      <a:r>
                        <a:rPr lang="en-US" altLang="zh-CN"/>
                        <a:t>App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简介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通过闹钟以及任务设置，帮助用户改善时间管理习惯，摆脱起床拖延症和手机成瘾症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00,&quot;width&quot;:901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00294be-f367-4389-b5f3-2ac89d88432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603955-9df9-4770-9d36-feaafe2607e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603955-9df9-4770-9d36-feaafe2607e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VI主题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22222</Template>
  <TotalTime>26</TotalTime>
  <Words>1776</Words>
  <Application>Microsoft Office PowerPoint</Application>
  <PresentationFormat>全屏显示(4:3)</PresentationFormat>
  <Paragraphs>213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VI主题</vt:lpstr>
      <vt:lpstr>一心·时间管理app第一次答辩</vt:lpstr>
      <vt:lpstr>目录 Contents</vt:lpstr>
      <vt:lpstr>目录 Contents</vt:lpstr>
      <vt:lpstr>项目背景</vt:lpstr>
      <vt:lpstr>调查结果一览</vt:lpstr>
      <vt:lpstr>调查结果一览</vt:lpstr>
      <vt:lpstr>调查结果一览</vt:lpstr>
      <vt:lpstr>调查结果一览</vt:lpstr>
      <vt:lpstr>项目信息一览</vt:lpstr>
      <vt:lpstr>目录 Contents</vt:lpstr>
      <vt:lpstr>功能需求</vt:lpstr>
      <vt:lpstr>非功能需求</vt:lpstr>
      <vt:lpstr>Use-case</vt:lpstr>
      <vt:lpstr>Use-case</vt:lpstr>
      <vt:lpstr>Use-case</vt:lpstr>
      <vt:lpstr>Use-case</vt:lpstr>
      <vt:lpstr>目录 Contents</vt:lpstr>
      <vt:lpstr>火箭闹钟</vt:lpstr>
      <vt:lpstr>Forest</vt:lpstr>
      <vt:lpstr>一心相对的优势</vt:lpstr>
      <vt:lpstr>目录 Contents</vt:lpstr>
      <vt:lpstr>项目完成情况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沈佳威</cp:lastModifiedBy>
  <cp:revision>58</cp:revision>
  <dcterms:created xsi:type="dcterms:W3CDTF">2016-04-20T02:59:00Z</dcterms:created>
  <dcterms:modified xsi:type="dcterms:W3CDTF">2020-10-09T07:37:53Z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