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E6E6E6"/>
    <a:srgbClr val="F0F0F0"/>
    <a:srgbClr val="FFFADC"/>
    <a:srgbClr val="FAFAFA"/>
    <a:srgbClr val="64C8FA"/>
    <a:srgbClr val="00C864"/>
    <a:srgbClr val="FA6464"/>
    <a:srgbClr val="FF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4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9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0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2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7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90BB-A8A1-4D9F-BBB5-BAB512291AD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A2F8-B77C-477F-BC03-6D156F4A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9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3598" y="461666"/>
            <a:ext cx="12195598" cy="639633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altLang="ko-KR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en-US" altLang="ko-KR" sz="5400" b="1" dirty="0" smtClean="0">
                <a:ln w="0"/>
                <a:solidFill>
                  <a:srgbClr val="FA64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en-US" altLang="ko-KR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400" b="1" dirty="0" smtClean="0">
                <a:ln w="0"/>
                <a:solidFill>
                  <a:srgbClr val="00C8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400" b="1" dirty="0" smtClean="0">
                <a:ln w="0"/>
                <a:solidFill>
                  <a:srgbClr val="64C8F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쉽고 편리한 게임개발</a:t>
            </a:r>
            <a:endParaRPr lang="en-US" altLang="ko-KR" sz="5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600" b="1" dirty="0">
                <a:ln w="0"/>
                <a:solidFill>
                  <a:srgbClr val="FA64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en-US" altLang="ko-K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Usability (</a:t>
            </a:r>
            <a:r>
              <a:rPr lang="ko-KR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유용성</a:t>
            </a:r>
            <a:r>
              <a:rPr lang="en-US" altLang="ko-K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endParaRPr lang="en-US" altLang="ko-KR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600" b="1" dirty="0">
                <a:ln w="0"/>
                <a:solidFill>
                  <a:srgbClr val="00C8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: Simple (</a:t>
            </a:r>
            <a:r>
              <a:rPr lang="ko-KR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간단함</a:t>
            </a:r>
            <a:r>
              <a:rPr lang="en-US" altLang="ko-K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endParaRPr lang="en-US" altLang="ko-KR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600" b="1" dirty="0">
                <a:ln w="0"/>
                <a:solidFill>
                  <a:srgbClr val="64C8F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: Easy (</a:t>
            </a:r>
            <a:r>
              <a:rPr lang="ko-KR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쉬움</a:t>
            </a:r>
            <a:r>
              <a:rPr lang="en-US" altLang="ko-K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Fractal</a:t>
            </a:r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SDK </a:t>
            </a:r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의 목표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1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3598" y="461664"/>
            <a:ext cx="12195598" cy="639633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프렉탈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저작 도구란</a:t>
            </a:r>
            <a:endParaRPr lang="en-US" altLang="ko-KR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프렉탈 구조론</a:t>
            </a: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(L-system)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에 입각하여 보다 자연 중심적인 소프트웨어 개발을 위한 도구를 지칭함 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접힌 도형 30"/>
          <p:cNvSpPr/>
          <p:nvPr/>
        </p:nvSpPr>
        <p:spPr>
          <a:xfrm>
            <a:off x="1231236" y="1798031"/>
            <a:ext cx="2880000" cy="180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저작 도구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2" name="모서리가 접힌 도형 31"/>
          <p:cNvSpPr/>
          <p:nvPr/>
        </p:nvSpPr>
        <p:spPr>
          <a:xfrm>
            <a:off x="4651236" y="1798031"/>
            <a:ext cx="2880000" cy="180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GLSL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셰이더 컴파일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셰이더 노드 스크립트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3" name="모서리가 접힌 도형 32"/>
          <p:cNvSpPr/>
          <p:nvPr/>
        </p:nvSpPr>
        <p:spPr>
          <a:xfrm>
            <a:off x="8071236" y="1798031"/>
            <a:ext cx="2880000" cy="180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Native C++ Logic</a:t>
            </a:r>
          </a:p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프렉탈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스크립트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231236" y="4156715"/>
            <a:ext cx="2880000" cy="180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 메니저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접힌 도형 34"/>
          <p:cNvSpPr/>
          <p:nvPr/>
        </p:nvSpPr>
        <p:spPr>
          <a:xfrm>
            <a:off x="4651236" y="4156715"/>
            <a:ext cx="2880000" cy="180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사운드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피직스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etc...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접힌 도형 35"/>
          <p:cNvSpPr/>
          <p:nvPr/>
        </p:nvSpPr>
        <p:spPr>
          <a:xfrm>
            <a:off x="8071236" y="4156715"/>
            <a:ext cx="2880000" cy="180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플렛폼 빌드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기반의 도움말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Fractal</a:t>
            </a:r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SDK </a:t>
            </a:r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61665"/>
            <a:ext cx="12192000" cy="639633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1236" y="5415288"/>
            <a:ext cx="3600000" cy="63817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Windows (7,8,10)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91236" y="5415288"/>
            <a:ext cx="3600000" cy="638175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Linux (Debian)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891236" y="5415288"/>
            <a:ext cx="3600000" cy="638175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Android (JNI)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접힌 도형 20"/>
          <p:cNvSpPr/>
          <p:nvPr/>
        </p:nvSpPr>
        <p:spPr>
          <a:xfrm>
            <a:off x="691236" y="3798198"/>
            <a:ext cx="10800000" cy="72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Simple DirectMedia Layer library (with SDL_TTF, </a:t>
            </a:r>
            <a:r>
              <a:rPr lang="en-US" altLang="ko-KR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SDL_mixer</a:t>
            </a: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…)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>
          <a:xfrm>
            <a:off x="691235" y="2989653"/>
            <a:ext cx="2700001" cy="72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OpenGL Extension Wrangler Library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접힌 도형 23"/>
          <p:cNvSpPr/>
          <p:nvPr/>
        </p:nvSpPr>
        <p:spPr>
          <a:xfrm>
            <a:off x="3391236" y="2989653"/>
            <a:ext cx="2700000" cy="72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OpenGL Mathematics</a:t>
            </a:r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library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접힌 도형 24"/>
          <p:cNvSpPr/>
          <p:nvPr/>
        </p:nvSpPr>
        <p:spPr>
          <a:xfrm>
            <a:off x="8791236" y="2989653"/>
            <a:ext cx="2700000" cy="72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Box2D Physics library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691235" y="1166486"/>
            <a:ext cx="10800001" cy="1734622"/>
          </a:xfrm>
          <a:prstGeom prst="frame">
            <a:avLst/>
          </a:prstGeom>
          <a:pattFill prst="lg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Render Scene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6091235" y="2989653"/>
            <a:ext cx="2700001" cy="720000"/>
          </a:xfrm>
          <a:prstGeom prst="foldedCorner">
            <a:avLst/>
          </a:prstGeom>
          <a:solidFill>
            <a:srgbClr val="FFFAD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Fractal Node Script library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Fractal Engine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 구조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1234" y="4647655"/>
            <a:ext cx="10800001" cy="638175"/>
          </a:xfrm>
          <a:prstGeom prst="roundRect">
            <a:avLst/>
          </a:prstGeom>
          <a:gradFill>
            <a:gsLst>
              <a:gs pos="0">
                <a:srgbClr val="DCDCDC"/>
              </a:gs>
              <a:gs pos="50000">
                <a:srgbClr val="E6E6E6"/>
              </a:gs>
              <a:gs pos="100000">
                <a:srgbClr val="DCDCDC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5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61664"/>
            <a:ext cx="12192000" cy="639633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85487" y="626760"/>
            <a:ext cx="3432219" cy="59838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렌더러 예시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(FractalGame)</a:t>
            </a:r>
          </a:p>
        </p:txBody>
      </p:sp>
      <p:sp>
        <p:nvSpPr>
          <p:cNvPr id="2" name="아래쪽 화살표 설명선 1"/>
          <p:cNvSpPr/>
          <p:nvPr/>
        </p:nvSpPr>
        <p:spPr>
          <a:xfrm>
            <a:off x="8675989" y="1081871"/>
            <a:ext cx="3057523" cy="952500"/>
          </a:xfrm>
          <a:prstGeom prst="downArrow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디버그 콘솔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SDL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아래쪽 화살표 설명선 19"/>
          <p:cNvSpPr/>
          <p:nvPr/>
        </p:nvSpPr>
        <p:spPr>
          <a:xfrm>
            <a:off x="8675989" y="2037560"/>
            <a:ext cx="3057523" cy="952500"/>
          </a:xfrm>
          <a:prstGeom prst="downArrow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셰이더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스프라이트 배치 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387160" y="2546182"/>
            <a:ext cx="699690" cy="4064423"/>
            <a:chOff x="8387160" y="2546182"/>
            <a:chExt cx="699690" cy="4064423"/>
          </a:xfrm>
        </p:grpSpPr>
        <p:sp>
          <p:nvSpPr>
            <p:cNvPr id="17" name="U자형 화살표 16"/>
            <p:cNvSpPr/>
            <p:nvPr/>
          </p:nvSpPr>
          <p:spPr>
            <a:xfrm rot="10800000">
              <a:off x="8404267" y="6010474"/>
              <a:ext cx="606383" cy="600131"/>
            </a:xfrm>
            <a:prstGeom prst="utur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위쪽 화살표 9"/>
            <p:cNvSpPr/>
            <p:nvPr/>
          </p:nvSpPr>
          <p:spPr>
            <a:xfrm>
              <a:off x="8387160" y="3151986"/>
              <a:ext cx="334652" cy="2990822"/>
            </a:xfrm>
            <a:prstGeom prst="up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U자형 화살표 3"/>
            <p:cNvSpPr/>
            <p:nvPr/>
          </p:nvSpPr>
          <p:spPr>
            <a:xfrm>
              <a:off x="8480467" y="2546182"/>
              <a:ext cx="606383" cy="600131"/>
            </a:xfrm>
            <a:prstGeom prst="utur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아래쪽 화살표 설명선 25"/>
          <p:cNvSpPr/>
          <p:nvPr/>
        </p:nvSpPr>
        <p:spPr>
          <a:xfrm>
            <a:off x="8675989" y="2991817"/>
            <a:ext cx="3057523" cy="952500"/>
          </a:xfrm>
          <a:prstGeom prst="downArrow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장치 입력 받기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2941891" y="850822"/>
            <a:ext cx="2309865" cy="58140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Fractal::Debug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스레드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5687559" y="1514724"/>
            <a:ext cx="2309865" cy="58140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Fractal::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대각선 방향의 모서리가 둥근 사각형 14"/>
          <p:cNvSpPr/>
          <p:nvPr/>
        </p:nvSpPr>
        <p:spPr>
          <a:xfrm>
            <a:off x="5687559" y="4194244"/>
            <a:ext cx="2309865" cy="58140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Fractal::Camera2D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대각선 방향의 모서리가 둥근 사각형 15"/>
          <p:cNvSpPr/>
          <p:nvPr/>
        </p:nvSpPr>
        <p:spPr>
          <a:xfrm>
            <a:off x="5687559" y="2186020"/>
            <a:ext cx="2309865" cy="58140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Fractal::GLSLProgram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5683410" y="2854512"/>
            <a:ext cx="2309865" cy="58140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Fractal::SpriteBatch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아래쪽 화살표 설명선 28"/>
          <p:cNvSpPr/>
          <p:nvPr/>
        </p:nvSpPr>
        <p:spPr>
          <a:xfrm>
            <a:off x="8672834" y="3940359"/>
            <a:ext cx="3057523" cy="952500"/>
          </a:xfrm>
          <a:prstGeom prst="downArrow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정보 업데이트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총알 등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...)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5687559" y="5533976"/>
            <a:ext cx="2309865" cy="58140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ResourceManager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5681133" y="3527154"/>
            <a:ext cx="2309865" cy="58140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Fractal::InputManager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72833" y="4892859"/>
            <a:ext cx="3057523" cy="1342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장면 그리기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대각선 방향의 모서리가 둥근 사각형 34"/>
          <p:cNvSpPr/>
          <p:nvPr/>
        </p:nvSpPr>
        <p:spPr>
          <a:xfrm>
            <a:off x="5687559" y="4868402"/>
            <a:ext cx="2309865" cy="58140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Fractal::Bullet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>
            <a:stCxn id="2" idx="1"/>
            <a:endCxn id="13" idx="0"/>
          </p:cNvCxnSpPr>
          <p:nvPr/>
        </p:nvCxnSpPr>
        <p:spPr>
          <a:xfrm flipH="1">
            <a:off x="7997424" y="1391324"/>
            <a:ext cx="678565" cy="414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9" idx="1"/>
            <a:endCxn id="15" idx="0"/>
          </p:cNvCxnSpPr>
          <p:nvPr/>
        </p:nvCxnSpPr>
        <p:spPr>
          <a:xfrm flipH="1">
            <a:off x="7997424" y="4249812"/>
            <a:ext cx="675410" cy="235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0" idx="1"/>
            <a:endCxn id="18" idx="0"/>
          </p:cNvCxnSpPr>
          <p:nvPr/>
        </p:nvCxnSpPr>
        <p:spPr>
          <a:xfrm flipH="1">
            <a:off x="7993275" y="2347013"/>
            <a:ext cx="682714" cy="79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6" idx="1"/>
            <a:endCxn id="31" idx="0"/>
          </p:cNvCxnSpPr>
          <p:nvPr/>
        </p:nvCxnSpPr>
        <p:spPr>
          <a:xfrm flipH="1">
            <a:off x="7990998" y="3301270"/>
            <a:ext cx="684991" cy="51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3" idx="1"/>
            <a:endCxn id="30" idx="0"/>
          </p:cNvCxnSpPr>
          <p:nvPr/>
        </p:nvCxnSpPr>
        <p:spPr>
          <a:xfrm flipH="1">
            <a:off x="7997424" y="5564099"/>
            <a:ext cx="675409" cy="260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0" idx="1"/>
            <a:endCxn id="16" idx="0"/>
          </p:cNvCxnSpPr>
          <p:nvPr/>
        </p:nvCxnSpPr>
        <p:spPr>
          <a:xfrm flipH="1">
            <a:off x="7997424" y="2347013"/>
            <a:ext cx="678565" cy="129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9" idx="1"/>
            <a:endCxn id="35" idx="0"/>
          </p:cNvCxnSpPr>
          <p:nvPr/>
        </p:nvCxnSpPr>
        <p:spPr>
          <a:xfrm flipH="1">
            <a:off x="7997424" y="4249812"/>
            <a:ext cx="675410" cy="909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모서리가 접힌 도형 87"/>
          <p:cNvSpPr/>
          <p:nvPr/>
        </p:nvSpPr>
        <p:spPr>
          <a:xfrm>
            <a:off x="220986" y="1755759"/>
            <a:ext cx="2311200" cy="5832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Fractal::Vertex (struct)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/>
          <p:cNvCxnSpPr>
            <a:stCxn id="18" idx="2"/>
            <a:endCxn id="88" idx="3"/>
          </p:cNvCxnSpPr>
          <p:nvPr/>
        </p:nvCxnSpPr>
        <p:spPr>
          <a:xfrm flipH="1" flipV="1">
            <a:off x="2532186" y="2047359"/>
            <a:ext cx="3151224" cy="1097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대각선 방향의 모서리가 둥근 사각형 109"/>
          <p:cNvSpPr/>
          <p:nvPr/>
        </p:nvSpPr>
        <p:spPr>
          <a:xfrm>
            <a:off x="2941890" y="5528433"/>
            <a:ext cx="2309865" cy="58140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::TextureCache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2" name="직선 화살표 연결선 111"/>
          <p:cNvCxnSpPr>
            <a:stCxn id="30" idx="2"/>
            <a:endCxn id="110" idx="0"/>
          </p:cNvCxnSpPr>
          <p:nvPr/>
        </p:nvCxnSpPr>
        <p:spPr>
          <a:xfrm flipH="1" flipV="1">
            <a:off x="5251755" y="5819134"/>
            <a:ext cx="435804" cy="5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1" name="대각선 방향의 모서리가 둥근 사각형 160"/>
          <p:cNvSpPr/>
          <p:nvPr/>
        </p:nvSpPr>
        <p:spPr>
          <a:xfrm>
            <a:off x="220986" y="3498094"/>
            <a:ext cx="2309865" cy="58140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::ImageLoader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3" name="직선 화살표 연결선 162"/>
          <p:cNvCxnSpPr>
            <a:stCxn id="110" idx="2"/>
            <a:endCxn id="161" idx="0"/>
          </p:cNvCxnSpPr>
          <p:nvPr/>
        </p:nvCxnSpPr>
        <p:spPr>
          <a:xfrm flipH="1" flipV="1">
            <a:off x="2530851" y="3788795"/>
            <a:ext cx="411039" cy="203033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2" idx="1"/>
            <a:endCxn id="11" idx="0"/>
          </p:cNvCxnSpPr>
          <p:nvPr/>
        </p:nvCxnSpPr>
        <p:spPr>
          <a:xfrm flipH="1" flipV="1">
            <a:off x="5251756" y="1141523"/>
            <a:ext cx="3424233" cy="24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0" name="모서리가 접힌 도형 219"/>
          <p:cNvSpPr/>
          <p:nvPr/>
        </p:nvSpPr>
        <p:spPr>
          <a:xfrm>
            <a:off x="220986" y="2628760"/>
            <a:ext cx="2311200" cy="5832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GLTexture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(struct)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" name="대각선 방향의 모서리가 둥근 사각형 261"/>
          <p:cNvSpPr/>
          <p:nvPr/>
        </p:nvSpPr>
        <p:spPr>
          <a:xfrm>
            <a:off x="222194" y="4373072"/>
            <a:ext cx="2309865" cy="58140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Fractal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FileIOManager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0" name="직선 화살표 연결선 269"/>
          <p:cNvCxnSpPr>
            <a:stCxn id="161" idx="1"/>
            <a:endCxn id="262" idx="3"/>
          </p:cNvCxnSpPr>
          <p:nvPr/>
        </p:nvCxnSpPr>
        <p:spPr>
          <a:xfrm>
            <a:off x="1375919" y="4079496"/>
            <a:ext cx="1208" cy="293576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>
            <a:stCxn id="33" idx="1"/>
            <a:endCxn id="220" idx="3"/>
          </p:cNvCxnSpPr>
          <p:nvPr/>
        </p:nvCxnSpPr>
        <p:spPr>
          <a:xfrm flipH="1" flipV="1">
            <a:off x="2532186" y="2920360"/>
            <a:ext cx="6140647" cy="2643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8" name="직선 화살표 연결선 297"/>
          <p:cNvCxnSpPr>
            <a:stCxn id="262" idx="0"/>
            <a:endCxn id="11" idx="1"/>
          </p:cNvCxnSpPr>
          <p:nvPr/>
        </p:nvCxnSpPr>
        <p:spPr>
          <a:xfrm flipV="1">
            <a:off x="2532059" y="1432224"/>
            <a:ext cx="1564765" cy="3231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>
            <a:stCxn id="35" idx="2"/>
            <a:endCxn id="220" idx="3"/>
          </p:cNvCxnSpPr>
          <p:nvPr/>
        </p:nvCxnSpPr>
        <p:spPr>
          <a:xfrm flipH="1" flipV="1">
            <a:off x="2532186" y="2920360"/>
            <a:ext cx="3155373" cy="223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>
            <a:stCxn id="110" idx="3"/>
            <a:endCxn id="220" idx="3"/>
          </p:cNvCxnSpPr>
          <p:nvPr/>
        </p:nvCxnSpPr>
        <p:spPr>
          <a:xfrm flipH="1" flipV="1">
            <a:off x="2532186" y="2920360"/>
            <a:ext cx="1564637" cy="26080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stCxn id="35" idx="2"/>
            <a:endCxn id="11" idx="1"/>
          </p:cNvCxnSpPr>
          <p:nvPr/>
        </p:nvCxnSpPr>
        <p:spPr>
          <a:xfrm flipH="1" flipV="1">
            <a:off x="4096824" y="1432224"/>
            <a:ext cx="1590735" cy="3726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16" idx="2"/>
            <a:endCxn id="11" idx="1"/>
          </p:cNvCxnSpPr>
          <p:nvPr/>
        </p:nvCxnSpPr>
        <p:spPr>
          <a:xfrm flipH="1" flipV="1">
            <a:off x="4096824" y="1432224"/>
            <a:ext cx="1590735" cy="104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13" idx="2"/>
            <a:endCxn id="11" idx="1"/>
          </p:cNvCxnSpPr>
          <p:nvPr/>
        </p:nvCxnSpPr>
        <p:spPr>
          <a:xfrm flipH="1" flipV="1">
            <a:off x="4096824" y="1432224"/>
            <a:ext cx="1590735" cy="37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/>
          <p:cNvCxnSpPr>
            <a:endCxn id="18" idx="1"/>
          </p:cNvCxnSpPr>
          <p:nvPr/>
        </p:nvCxnSpPr>
        <p:spPr>
          <a:xfrm flipH="1" flipV="1">
            <a:off x="6838343" y="3435914"/>
            <a:ext cx="4275" cy="142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35" idx="1"/>
            <a:endCxn id="30" idx="3"/>
          </p:cNvCxnSpPr>
          <p:nvPr/>
        </p:nvCxnSpPr>
        <p:spPr>
          <a:xfrm>
            <a:off x="6842492" y="5449804"/>
            <a:ext cx="0" cy="84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33" idx="1"/>
            <a:endCxn id="18" idx="0"/>
          </p:cNvCxnSpPr>
          <p:nvPr/>
        </p:nvCxnSpPr>
        <p:spPr>
          <a:xfrm flipH="1" flipV="1">
            <a:off x="7993275" y="3145213"/>
            <a:ext cx="679558" cy="2418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Fractal Engine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클래스 관계도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Fractal Toolkit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61664"/>
            <a:ext cx="12192000" cy="6396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232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Jungmin-DTPC</cp:lastModifiedBy>
  <cp:revision>172</cp:revision>
  <dcterms:created xsi:type="dcterms:W3CDTF">2015-06-06T14:57:48Z</dcterms:created>
  <dcterms:modified xsi:type="dcterms:W3CDTF">2016-05-01T02:39:17Z</dcterms:modified>
</cp:coreProperties>
</file>