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06" r:id="rId4"/>
  </p:sldMasterIdLst>
  <p:notesMasterIdLst>
    <p:notesMasterId r:id="rId15"/>
  </p:notesMasterIdLst>
  <p:handoutMasterIdLst>
    <p:handoutMasterId r:id="rId16"/>
  </p:handoutMasterIdLst>
  <p:sldIdLst>
    <p:sldId id="332" r:id="rId5"/>
    <p:sldId id="336" r:id="rId6"/>
    <p:sldId id="347" r:id="rId7"/>
    <p:sldId id="350" r:id="rId8"/>
    <p:sldId id="348" r:id="rId9"/>
    <p:sldId id="349" r:id="rId10"/>
    <p:sldId id="351" r:id="rId11"/>
    <p:sldId id="352" r:id="rId12"/>
    <p:sldId id="353" r:id="rId13"/>
    <p:sldId id="34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C083E6E3-FA7D-4D7B-A595-EF9225AFEA82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79" autoAdjust="0"/>
    <p:restoredTop sz="95388" autoAdjust="0"/>
  </p:normalViewPr>
  <p:slideViewPr>
    <p:cSldViewPr snapToGrid="0">
      <p:cViewPr varScale="1">
        <p:scale>
          <a:sx n="86" d="100"/>
          <a:sy n="86" d="100"/>
        </p:scale>
        <p:origin x="600" y="45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345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7325"/>
    </p:cViewPr>
  </p:sorterViewPr>
  <p:notesViewPr>
    <p:cSldViewPr snapToGrid="0">
      <p:cViewPr varScale="1">
        <p:scale>
          <a:sx n="58" d="100"/>
          <a:sy n="58" d="100"/>
        </p:scale>
        <p:origin x="3240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D8E7403-EB4A-4177-AFCE-6A9D7B160C6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C49177-C030-4043-9380-EA6E4C94A16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C7415F-6970-4DE4-93F1-94FEF07D0F1C}" type="datetimeFigureOut">
              <a:rPr lang="en-US" smtClean="0"/>
              <a:t>2025-07-30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4C83CE-EC9B-40C4-BD7A-48797AE5B1D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E9A75D-9B4E-4704-98C7-2A42472F118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CC6D6D-E986-427F-AD9C-4E9408DDBE5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7748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86E6E5-5A19-4AE7-8D4E-049C5315C9A0}" type="datetimeFigureOut">
              <a:rPr lang="en-US" smtClean="0"/>
              <a:t>2025-07-30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5A580F-E35D-42E1-AF82-E41CC201EA9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36806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5A580F-E35D-42E1-AF82-E41CC201EA91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8846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5A580F-E35D-42E1-AF82-E41CC201EA91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3893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7426E2-AFB3-8F8F-E96A-5F7B27DCE9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AE9219E-9345-D9D5-E32A-95FE9AB2541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5A8F4E4-3060-62E0-92DD-2526E41955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45AE70-EACC-49F6-2206-05A6A28406F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5A580F-E35D-42E1-AF82-E41CC201EA91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4460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B360BE-61D2-A21E-9D9D-572B7A017B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A2FDB58-9E4C-5B6F-98C8-F6B7AD77F4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D87A708-733E-5983-8E6C-B7F1FB2F1C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472F75-79DA-390C-14DD-F0DB70712DA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5A580F-E35D-42E1-AF82-E41CC201EA91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21307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838C41-5BB8-0502-E012-1E184A2652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3C0873B-5BE0-AFEB-C9EF-C317A37A9AC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3D4E777-52D0-495B-84D3-1A80EBCDAF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3690A6-E7F1-490C-A1BD-D88169892CB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5A580F-E35D-42E1-AF82-E41CC201EA91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77536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5A580F-E35D-42E1-AF82-E41CC201EA91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5365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426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426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9018627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8604303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997973"/>
            <a:ext cx="8404122" cy="49849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7907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9AE8321-5884-9E75-1272-926961F313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908591"/>
            <a:ext cx="4058728" cy="5225507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2DF521-FA73-0B43-D1F3-A28543BA84E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699125" y="0"/>
            <a:ext cx="5786438" cy="61341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insert picture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00E6515-DDBF-35F4-5C9E-FF113FD164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274074"/>
            <a:ext cx="672354" cy="583926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B32A424-7EFB-F80C-2BDA-94D103A55F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68EFEEF-ABDC-22C9-C5DB-0494BEB868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699342" y="6136928"/>
            <a:ext cx="578672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68369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0">
            <a:extLst>
              <a:ext uri="{FF2B5EF4-FFF2-40B4-BE49-F238E27FC236}">
                <a16:creationId xmlns:a16="http://schemas.microsoft.com/office/drawing/2014/main" id="{6DC3399C-8B0E-4D7D-A955-FB1F37CF367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0520" y="776873"/>
            <a:ext cx="5854182" cy="3070508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1" name="Subtitle 11">
            <a:extLst>
              <a:ext uri="{FF2B5EF4-FFF2-40B4-BE49-F238E27FC236}">
                <a16:creationId xmlns:a16="http://schemas.microsoft.com/office/drawing/2014/main" id="{13C3C1EB-2C5B-4710-893A-9DD6284D5CB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21202" y="4088927"/>
            <a:ext cx="5842218" cy="188055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30" name="Picture Placeholder 28">
            <a:extLst>
              <a:ext uri="{FF2B5EF4-FFF2-40B4-BE49-F238E27FC236}">
                <a16:creationId xmlns:a16="http://schemas.microsoft.com/office/drawing/2014/main" id="{E335E712-C7FD-4BAC-B89C-58AF6594A4E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15200" y="0"/>
            <a:ext cx="4876800" cy="6858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Click icon to add picture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541CC69-A0B0-C1BE-2165-D8AD1B7D2D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24574" y="723899"/>
            <a:ext cx="5786724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D54A957-6A3F-2C34-A453-905FBAE77C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24574" y="6136928"/>
            <a:ext cx="578672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37720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losing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9AE8321-5884-9E75-1272-926961F313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3439" y="684311"/>
            <a:ext cx="4058728" cy="2749009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D527B4D-405A-DCD2-6970-1162843E00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14484" y="721031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B621246-77E4-43F0-CD40-C7DB9555D2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713726" y="6134059"/>
            <a:ext cx="578672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5EB8AC8C-DEDA-D180-1CD8-B67B47276E34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757600" y="3662835"/>
            <a:ext cx="4064567" cy="2468396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/>
            </a:lvl1pPr>
            <a:lvl2pPr marL="457200" indent="0">
              <a:spcBef>
                <a:spcPts val="0"/>
              </a:spcBef>
              <a:buNone/>
              <a:defRPr/>
            </a:lvl2pPr>
            <a:lvl3pPr marL="914400" indent="0">
              <a:spcBef>
                <a:spcPts val="0"/>
              </a:spcBef>
              <a:buNone/>
              <a:defRPr/>
            </a:lvl3pPr>
            <a:lvl4pPr marL="1371600" indent="0">
              <a:spcBef>
                <a:spcPts val="0"/>
              </a:spcBef>
              <a:buNone/>
              <a:defRPr/>
            </a:lvl4pPr>
            <a:lvl5pPr marL="1828800" indent="0">
              <a:spcBef>
                <a:spcPts val="0"/>
              </a:spcBef>
              <a:buNone/>
              <a:defRPr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452306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001722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991466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12793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5383" y="2128684"/>
            <a:ext cx="5304417" cy="3844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28684"/>
            <a:ext cx="5219700" cy="3844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9675148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87" y="929148"/>
            <a:ext cx="10640005" cy="7615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4" y="1681163"/>
            <a:ext cx="5282192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5384" y="2505075"/>
            <a:ext cx="5282192" cy="3423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23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6078220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5665215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470460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26" y="781665"/>
            <a:ext cx="4093599" cy="122345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8258" y="2315497"/>
            <a:ext cx="4093599" cy="35534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46305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342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342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8642628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371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93126"/>
            <a:ext cx="10691265" cy="3636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440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21" r:id="rId13"/>
    <p:sldLayoutId id="2147483730" r:id="rId14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672">
          <p15:clr>
            <a:srgbClr val="F26B43"/>
          </p15:clr>
        </p15:guide>
        <p15:guide id="4" orient="horz" pos="912">
          <p15:clr>
            <a:srgbClr val="F26B43"/>
          </p15:clr>
        </p15:guide>
        <p15:guide id="5" pos="7176">
          <p15:clr>
            <a:srgbClr val="F26B43"/>
          </p15:clr>
        </p15:guide>
        <p15:guide id="6" pos="504">
          <p15:clr>
            <a:srgbClr val="F26B43"/>
          </p15:clr>
        </p15:guide>
        <p15:guide id="7" orient="horz" pos="3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s://creativecommons.org/licenses/by/3.0/" TargetMode="External"/><Relationship Id="rId4" Type="http://schemas.openxmlformats.org/officeDocument/2006/relationships/hyperlink" Target="https://www.flickr.com/photos/usdagov/8497799760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99D8326-B701-CBE8-39AA-6C700DA49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LTF Challenge- Farmer Income Prediction</a:t>
            </a:r>
            <a:br>
              <a:rPr lang="en-US" dirty="0"/>
            </a:br>
            <a:br>
              <a:rPr lang="en-US" dirty="0"/>
            </a:br>
            <a:r>
              <a:rPr lang="en-US" sz="2400" dirty="0"/>
              <a:t>presented by</a:t>
            </a:r>
            <a:br>
              <a:rPr lang="en-US" sz="2400" dirty="0"/>
            </a:br>
            <a:r>
              <a:rPr lang="en-US" sz="1600" dirty="0"/>
              <a:t>team: z-fighters</a:t>
            </a:r>
            <a:br>
              <a:rPr lang="en-US" sz="1600" dirty="0"/>
            </a:br>
            <a:r>
              <a:rPr lang="en-US" sz="1600" dirty="0"/>
              <a:t>Members:[Shyam Banerjee,</a:t>
            </a:r>
            <a:br>
              <a:rPr lang="en-US" sz="1600" dirty="0"/>
            </a:br>
            <a:r>
              <a:rPr lang="en-US" sz="1600" dirty="0"/>
              <a:t>	Shaswat </a:t>
            </a:r>
            <a:r>
              <a:rPr lang="en-US" sz="1600" dirty="0" err="1"/>
              <a:t>Pratiyush</a:t>
            </a:r>
            <a:r>
              <a:rPr lang="en-US" sz="1600" dirty="0"/>
              <a:t>,</a:t>
            </a:r>
            <a:br>
              <a:rPr lang="en-US" sz="1600" dirty="0"/>
            </a:br>
            <a:r>
              <a:rPr lang="en-US" sz="1600" dirty="0"/>
              <a:t>	Ahan Mukherjee,</a:t>
            </a:r>
            <a:br>
              <a:rPr lang="en-US" sz="1600" dirty="0"/>
            </a:br>
            <a:r>
              <a:rPr lang="en-US" sz="1600" dirty="0"/>
              <a:t>	</a:t>
            </a:r>
            <a:r>
              <a:rPr lang="en-US" sz="1600" dirty="0" err="1"/>
              <a:t>Molugu</a:t>
            </a:r>
            <a:r>
              <a:rPr lang="en-US" sz="1600" dirty="0"/>
              <a:t> Sai Pranav Reddy]</a:t>
            </a:r>
            <a:br>
              <a:rPr lang="en-US" sz="1600" dirty="0"/>
            </a:br>
            <a:r>
              <a:rPr lang="en-US" sz="1600" dirty="0"/>
              <a:t>Institution: ISI Kolkata</a:t>
            </a:r>
            <a:br>
              <a:rPr lang="en-US" sz="1600" dirty="0"/>
            </a:br>
            <a:br>
              <a:rPr lang="en-US" sz="1600" dirty="0"/>
            </a:b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Date: 30.07.2025</a:t>
            </a:r>
            <a:endParaRPr lang="en-US" dirty="0"/>
          </a:p>
        </p:txBody>
      </p:sp>
      <p:pic>
        <p:nvPicPr>
          <p:cNvPr id="8" name="Picture Placeholder 13" descr="A close-up of a pine cone">
            <a:extLst>
              <a:ext uri="{FF2B5EF4-FFF2-40B4-BE49-F238E27FC236}">
                <a16:creationId xmlns:a16="http://schemas.microsoft.com/office/drawing/2014/main" id="{975CC0D6-B1DF-FCDA-F41E-56F7EFA2D49B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/>
          <a:srcRect t="2885" b="2885"/>
          <a:stretch/>
        </p:blipFill>
        <p:spPr/>
      </p:pic>
    </p:spTree>
    <p:extLst>
      <p:ext uri="{BB962C8B-B14F-4D97-AF65-F5344CB8AC3E}">
        <p14:creationId xmlns:p14="http://schemas.microsoft.com/office/powerpoint/2010/main" val="29222889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D1F6C39-4049-D9F7-8EB4-44277E433D5E}"/>
              </a:ext>
            </a:extLst>
          </p:cNvPr>
          <p:cNvSpPr txBox="1"/>
          <p:nvPr/>
        </p:nvSpPr>
        <p:spPr>
          <a:xfrm>
            <a:off x="757600" y="152252"/>
            <a:ext cx="6096000" cy="5386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900" cap="all" spc="30" dirty="0">
                <a:latin typeface="+mj-lt"/>
                <a:ea typeface="+mj-ea"/>
                <a:cs typeface="+mj-cs"/>
              </a:rPr>
              <a:t>Conclusion</a:t>
            </a:r>
            <a:endParaRPr lang="en-IN" sz="2900" cap="all" spc="30" dirty="0">
              <a:latin typeface="+mj-lt"/>
              <a:ea typeface="+mj-ea"/>
              <a:cs typeface="+mj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CB1B05-AE4E-AB25-6762-A03A876A58C0}"/>
              </a:ext>
            </a:extLst>
          </p:cNvPr>
          <p:cNvSpPr txBox="1"/>
          <p:nvPr/>
        </p:nvSpPr>
        <p:spPr>
          <a:xfrm>
            <a:off x="838200" y="850900"/>
            <a:ext cx="10515600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Key takeaways: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Thorough EDA </a:t>
            </a:r>
            <a:r>
              <a:rPr lang="en-US" sz="1600" dirty="0"/>
              <a:t>revealed income disparities driven by non-agricultural earnings, land ownership, and household indicators—not just geography.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Robust preprocessing pipeline</a:t>
            </a:r>
            <a:r>
              <a:rPr lang="en-US" sz="1600" dirty="0"/>
              <a:t> handled extensive categorical data and missing values across 1700+ features.</a:t>
            </a:r>
          </a:p>
          <a:p>
            <a:endParaRPr lang="en-US" sz="1600" dirty="0"/>
          </a:p>
          <a:p>
            <a:r>
              <a:rPr lang="en-US" sz="2000" dirty="0"/>
              <a:t>Model Insights: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err="1"/>
              <a:t>LightGBM</a:t>
            </a:r>
            <a:r>
              <a:rPr lang="en-US" sz="1600" b="1" dirty="0"/>
              <a:t> with Bayesian Optimization</a:t>
            </a:r>
            <a:r>
              <a:rPr lang="en-US" sz="1600" dirty="0"/>
              <a:t> outperformed all other models with a MAPE of </a:t>
            </a:r>
            <a:r>
              <a:rPr lang="en-US" sz="1600" b="1" dirty="0"/>
              <a:t>~22.2%</a:t>
            </a:r>
            <a:r>
              <a:rPr lang="en-US" sz="16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err="1"/>
              <a:t>Optuna</a:t>
            </a:r>
            <a:r>
              <a:rPr lang="en-US" sz="1600" b="1" dirty="0"/>
              <a:t>-based hyperparameter tuning</a:t>
            </a:r>
            <a:r>
              <a:rPr lang="en-US" sz="1600" dirty="0"/>
              <a:t> led to significant gains over naive and stacked baselines.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Random Forest and </a:t>
            </a:r>
            <a:r>
              <a:rPr lang="en-US" sz="1600" b="1" dirty="0" err="1"/>
              <a:t>XGBoost</a:t>
            </a:r>
            <a:r>
              <a:rPr lang="en-US" sz="1600" dirty="0"/>
              <a:t> explored as strong contenders but slightly underperformed compared to </a:t>
            </a:r>
            <a:r>
              <a:rPr lang="en-US" sz="1600" dirty="0" err="1"/>
              <a:t>LightGBM</a:t>
            </a:r>
            <a:r>
              <a:rPr lang="en-US" sz="1600" dirty="0"/>
              <a:t>.</a:t>
            </a:r>
          </a:p>
          <a:p>
            <a:endParaRPr lang="en-US" sz="1600" dirty="0"/>
          </a:p>
          <a:p>
            <a:r>
              <a:rPr lang="en-US" sz="2000" dirty="0"/>
              <a:t>Methodological Insights: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Simple random split ensured </a:t>
            </a:r>
            <a:r>
              <a:rPr lang="en-US" sz="1600" b="1" dirty="0"/>
              <a:t>model generalizability</a:t>
            </a:r>
            <a:r>
              <a:rPr lang="en-US" sz="1600" dirty="0"/>
              <a:t>, decoupling predictions from state-based leakage.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Emphasis on </a:t>
            </a:r>
            <a:r>
              <a:rPr lang="en-US" sz="1600" b="1" dirty="0"/>
              <a:t>interpretable features</a:t>
            </a:r>
            <a:r>
              <a:rPr lang="en-US" sz="1600" dirty="0"/>
              <a:t> and importance plots supports practical deployment in the field.</a:t>
            </a:r>
          </a:p>
          <a:p>
            <a:endParaRPr lang="en-US" sz="1600" dirty="0"/>
          </a:p>
          <a:p>
            <a:r>
              <a:rPr lang="en-US" sz="2000" dirty="0"/>
              <a:t>Final Outcome: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Deliverables, including: prediction file, trained model, reproducible code notebook. 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1716896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2BF5439E-A994-3EE5-80B8-64D8C5A922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1620" y="114299"/>
            <a:ext cx="5854182" cy="640631"/>
          </a:xfrm>
        </p:spPr>
        <p:txBody>
          <a:bodyPr>
            <a:normAutofit/>
          </a:bodyPr>
          <a:lstStyle/>
          <a:p>
            <a:r>
              <a:rPr lang="en-US" sz="2900" dirty="0"/>
              <a:t>1) problem overview</a:t>
            </a: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D5FF0C52-0A5C-D2E2-6605-0DCC0E0DCE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1620" y="754930"/>
            <a:ext cx="6766184" cy="5315670"/>
          </a:xfrm>
        </p:spPr>
        <p:txBody>
          <a:bodyPr/>
          <a:lstStyle/>
          <a:p>
            <a:r>
              <a:rPr lang="en-US" b="1" dirty="0"/>
              <a:t>Context</a:t>
            </a:r>
            <a:r>
              <a:rPr lang="en-US" dirty="0"/>
              <a:t>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A significant number of Indian farmers face rejection when applying for loans due to lack of </a:t>
            </a:r>
            <a:r>
              <a:rPr lang="en-US" sz="1800" b="1" dirty="0"/>
              <a:t>verifiable income data</a:t>
            </a:r>
            <a:r>
              <a:rPr lang="en-US" sz="18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Financial institutions, like </a:t>
            </a:r>
            <a:r>
              <a:rPr lang="en-US" sz="1800" b="1" dirty="0"/>
              <a:t>L&amp;T Finance</a:t>
            </a:r>
            <a:r>
              <a:rPr lang="en-US" sz="1800" dirty="0"/>
              <a:t>, need a reliable method to estimate a farmer’s income to improve </a:t>
            </a:r>
            <a:r>
              <a:rPr lang="en-US" sz="1800" b="1" dirty="0"/>
              <a:t>credit access</a:t>
            </a:r>
            <a:r>
              <a:rPr lang="en-US" sz="1800" dirty="0"/>
              <a:t> while minimizing lending risk.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800" dirty="0"/>
          </a:p>
          <a:p>
            <a:r>
              <a:rPr lang="en-US" b="1" dirty="0"/>
              <a:t>Goal</a:t>
            </a:r>
            <a:r>
              <a:rPr lang="en-US" sz="18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To develop a machine learning model that predicts a farmer’s income based on diverse information — demographic, climatic, agricultural, and infrastructural data — to guide credit risk assessment.</a:t>
            </a:r>
          </a:p>
        </p:txBody>
      </p:sp>
      <p:pic>
        <p:nvPicPr>
          <p:cNvPr id="8" name="Picture Placeholder 12">
            <a:extLst>
              <a:ext uri="{FF2B5EF4-FFF2-40B4-BE49-F238E27FC236}">
                <a16:creationId xmlns:a16="http://schemas.microsoft.com/office/drawing/2014/main" id="{D97472DC-8A80-1368-489B-875AC64FA5D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t="2798" b="2798"/>
          <a:stretch/>
        </p:blipFill>
        <p:spPr>
          <a:xfrm>
            <a:off x="7410450" y="698500"/>
            <a:ext cx="3981450" cy="5441950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2A8B7A1-D2BF-37C1-2A9C-A64ABC5E0524}"/>
              </a:ext>
            </a:extLst>
          </p:cNvPr>
          <p:cNvSpPr txBox="1"/>
          <p:nvPr/>
        </p:nvSpPr>
        <p:spPr>
          <a:xfrm>
            <a:off x="7410450" y="6858000"/>
            <a:ext cx="47815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>
                <a:hlinkClick r:id="rId4" tooltip="https://www.flickr.com/photos/usdagov/8497799760"/>
              </a:rPr>
              <a:t>This Photo</a:t>
            </a:r>
            <a:r>
              <a:rPr lang="en-IN" sz="900"/>
              <a:t> by Unknown Author is licensed under </a:t>
            </a:r>
            <a:r>
              <a:rPr lang="en-IN" sz="900">
                <a:hlinkClick r:id="rId5" tooltip="https://creativecommons.org/licenses/by/3.0/"/>
              </a:rPr>
              <a:t>CC BY</a:t>
            </a:r>
            <a:endParaRPr lang="en-IN" sz="900"/>
          </a:p>
        </p:txBody>
      </p:sp>
    </p:spTree>
    <p:extLst>
      <p:ext uri="{BB962C8B-B14F-4D97-AF65-F5344CB8AC3E}">
        <p14:creationId xmlns:p14="http://schemas.microsoft.com/office/powerpoint/2010/main" val="1889560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D941A0-525E-9996-6CB8-FB9F95964E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36B28818-B236-57EB-CD78-11250AD993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1620" y="114299"/>
            <a:ext cx="5854182" cy="640631"/>
          </a:xfrm>
        </p:spPr>
        <p:txBody>
          <a:bodyPr>
            <a:normAutofit/>
          </a:bodyPr>
          <a:lstStyle/>
          <a:p>
            <a:r>
              <a:rPr lang="en-US" sz="2900" dirty="0"/>
              <a:t>2) Data landscape</a:t>
            </a: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622F12EA-CB7D-B635-E803-92D2169A14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1620" y="754930"/>
            <a:ext cx="10744880" cy="5315670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Provided data</a:t>
            </a:r>
            <a:r>
              <a:rPr lang="en-US" dirty="0"/>
              <a:t>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b="1" dirty="0"/>
              <a:t>Tabular Dataset</a:t>
            </a:r>
            <a:r>
              <a:rPr lang="en-US" sz="1800" dirty="0"/>
              <a:t> with farmer-level and regional attributes:</a:t>
            </a:r>
          </a:p>
          <a:p>
            <a:pPr marL="1028700" lvl="1" indent="-342900"/>
            <a:r>
              <a:rPr lang="en-US" sz="1600" b="1" dirty="0"/>
              <a:t>Demographics</a:t>
            </a:r>
            <a:r>
              <a:rPr lang="en-US" sz="1600" dirty="0"/>
              <a:t>: gender, marital status, social category</a:t>
            </a:r>
          </a:p>
          <a:p>
            <a:pPr marL="1028700" lvl="1" indent="-342900"/>
            <a:r>
              <a:rPr lang="en-US" sz="1600" b="1" dirty="0"/>
              <a:t>Agriculture</a:t>
            </a:r>
            <a:r>
              <a:rPr lang="en-US" sz="1600" dirty="0"/>
              <a:t>: landholding, crop data (rabi &amp; kharif)</a:t>
            </a:r>
          </a:p>
          <a:p>
            <a:pPr marL="1028700" lvl="1" indent="-342900"/>
            <a:r>
              <a:rPr lang="en-US" sz="1600" b="1" dirty="0"/>
              <a:t>Climate</a:t>
            </a:r>
            <a:r>
              <a:rPr lang="en-US" sz="1600" dirty="0"/>
              <a:t>: rainfall, temperature, groundwater levels</a:t>
            </a:r>
          </a:p>
          <a:p>
            <a:pPr marL="1028700" lvl="1" indent="-342900"/>
            <a:r>
              <a:rPr lang="en-US" sz="1600" b="1" dirty="0"/>
              <a:t>Living Conditions</a:t>
            </a:r>
            <a:r>
              <a:rPr lang="en-US" sz="1600" dirty="0"/>
              <a:t>: house type (&amp; size), electrification, sanitation, amenities</a:t>
            </a:r>
          </a:p>
          <a:p>
            <a:pPr marL="1028700" lvl="1" indent="-342900"/>
            <a:r>
              <a:rPr lang="en-US" sz="1600" b="1" dirty="0"/>
              <a:t>Credit History</a:t>
            </a:r>
            <a:r>
              <a:rPr lang="en-US" sz="1600" dirty="0"/>
              <a:t>: loans availed, disbursement history, non-agricultural income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b="1" dirty="0"/>
              <a:t>Data characteristics</a:t>
            </a:r>
            <a:r>
              <a:rPr lang="en-US" sz="1800" dirty="0"/>
              <a:t>:</a:t>
            </a:r>
          </a:p>
          <a:p>
            <a:pPr marL="1028700" lvl="1" indent="-342900"/>
            <a:r>
              <a:rPr lang="en-US" altLang="en-US" sz="1600" b="1" dirty="0">
                <a:latin typeface="Arial" panose="020B0604020202020204" pitchFamily="34" charset="0"/>
              </a:rPr>
              <a:t>47,970</a:t>
            </a:r>
            <a:r>
              <a:rPr lang="en-US" altLang="en-US" sz="1600" dirty="0">
                <a:latin typeface="Arial" panose="020B0604020202020204" pitchFamily="34" charset="0"/>
              </a:rPr>
              <a:t> </a:t>
            </a:r>
            <a:r>
              <a:rPr lang="en-US" altLang="en-US" sz="1600" b="1" dirty="0">
                <a:latin typeface="Arial" panose="020B0604020202020204" pitchFamily="34" charset="0"/>
              </a:rPr>
              <a:t>farmers</a:t>
            </a:r>
            <a:r>
              <a:rPr lang="en-US" altLang="en-US" sz="1600" dirty="0">
                <a:latin typeface="Arial" panose="020B0604020202020204" pitchFamily="34" charset="0"/>
              </a:rPr>
              <a:t> in training data, with </a:t>
            </a:r>
            <a:r>
              <a:rPr lang="en-US" altLang="en-US" sz="1600" b="1" dirty="0">
                <a:latin typeface="Arial" panose="020B0604020202020204" pitchFamily="34" charset="0"/>
              </a:rPr>
              <a:t>105 features</a:t>
            </a:r>
          </a:p>
          <a:p>
            <a:pPr marL="1028700" lvl="1" indent="-342900"/>
            <a:r>
              <a:rPr lang="en-US" b="1" dirty="0"/>
              <a:t>1700+</a:t>
            </a:r>
            <a:r>
              <a:rPr lang="en-US" dirty="0"/>
              <a:t> </a:t>
            </a:r>
            <a:r>
              <a:rPr lang="en-US" b="1" dirty="0"/>
              <a:t>features</a:t>
            </a:r>
            <a:r>
              <a:rPr lang="en-US" dirty="0"/>
              <a:t> after one-hot encoding and preprocessing</a:t>
            </a:r>
            <a:endParaRPr lang="en-IN" dirty="0"/>
          </a:p>
          <a:p>
            <a:pPr marL="1028700" lvl="1" indent="-342900"/>
            <a:r>
              <a:rPr lang="en-US" sz="1600" dirty="0"/>
              <a:t>Mix of </a:t>
            </a:r>
            <a:r>
              <a:rPr lang="en-US" sz="1600" b="1" dirty="0"/>
              <a:t>categorical</a:t>
            </a:r>
            <a:r>
              <a:rPr lang="en-US" sz="1600" dirty="0"/>
              <a:t>, </a:t>
            </a:r>
            <a:r>
              <a:rPr lang="en-US" sz="1600" b="1" dirty="0"/>
              <a:t>numerical</a:t>
            </a:r>
            <a:r>
              <a:rPr lang="en-US" sz="1600" dirty="0"/>
              <a:t>, and </a:t>
            </a:r>
            <a:r>
              <a:rPr lang="en-US" sz="1600" b="1" dirty="0"/>
              <a:t>geospatial</a:t>
            </a:r>
            <a:r>
              <a:rPr lang="en-US" sz="1600" dirty="0"/>
              <a:t> variables</a:t>
            </a:r>
          </a:p>
          <a:p>
            <a:pPr marL="1028700" lvl="1" indent="-342900"/>
            <a:r>
              <a:rPr lang="en-US" sz="1600" b="1" dirty="0"/>
              <a:t>Missing values </a:t>
            </a:r>
            <a:r>
              <a:rPr lang="en-US" sz="1600" dirty="0"/>
              <a:t>and </a:t>
            </a:r>
            <a:r>
              <a:rPr lang="en-US" sz="1600" b="1" dirty="0"/>
              <a:t>non-standard text formats </a:t>
            </a:r>
            <a:r>
              <a:rPr lang="en-US" sz="1600" dirty="0"/>
              <a:t>in several columns</a:t>
            </a:r>
            <a:endParaRPr lang="en-US" sz="18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b="1" dirty="0"/>
              <a:t>Challenges</a:t>
            </a:r>
            <a:r>
              <a:rPr lang="en-US" sz="1800" dirty="0"/>
              <a:t>:</a:t>
            </a:r>
          </a:p>
          <a:p>
            <a:pPr marL="1028700" lvl="1" indent="-342900"/>
            <a:r>
              <a:rPr lang="en-US" altLang="en-US" sz="1600" b="1" dirty="0">
                <a:latin typeface="Arial" panose="020B0604020202020204" pitchFamily="34" charset="0"/>
              </a:rPr>
              <a:t>High dimensionality </a:t>
            </a:r>
            <a:r>
              <a:rPr lang="en-US" altLang="en-US" sz="1600" dirty="0">
                <a:latin typeface="Arial" panose="020B0604020202020204" pitchFamily="34" charset="0"/>
              </a:rPr>
              <a:t>and</a:t>
            </a:r>
            <a:r>
              <a:rPr lang="en-US" altLang="en-US" sz="1600" b="1" dirty="0">
                <a:latin typeface="Arial" panose="020B0604020202020204" pitchFamily="34" charset="0"/>
              </a:rPr>
              <a:t> multiple collinearity</a:t>
            </a:r>
          </a:p>
          <a:p>
            <a:pPr marL="1028700" lvl="1" indent="-342900"/>
            <a:r>
              <a:rPr lang="en-US" b="1" dirty="0"/>
              <a:t>Varying data density </a:t>
            </a:r>
            <a:r>
              <a:rPr lang="en-US" dirty="0"/>
              <a:t>across states (e.g., some regions have sparse data)</a:t>
            </a:r>
            <a:endParaRPr lang="en-IN" dirty="0"/>
          </a:p>
          <a:p>
            <a:pPr marL="1028700" lvl="1" indent="-342900"/>
            <a:r>
              <a:rPr lang="en-US" sz="1600" dirty="0"/>
              <a:t>Potential for </a:t>
            </a:r>
            <a:r>
              <a:rPr lang="en-US" sz="1600" b="1" dirty="0"/>
              <a:t>distribution shift </a:t>
            </a:r>
            <a:r>
              <a:rPr lang="en-US" sz="1600" dirty="0"/>
              <a:t>across train and test districts</a:t>
            </a:r>
          </a:p>
        </p:txBody>
      </p:sp>
    </p:spTree>
    <p:extLst>
      <p:ext uri="{BB962C8B-B14F-4D97-AF65-F5344CB8AC3E}">
        <p14:creationId xmlns:p14="http://schemas.microsoft.com/office/powerpoint/2010/main" val="17593538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228B6D5-AB20-5E78-20D3-DDAE040F8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5771648-82D1-5C95-F628-5827ADAE27F1}"/>
              </a:ext>
            </a:extLst>
          </p:cNvPr>
          <p:cNvSpPr txBox="1"/>
          <p:nvPr/>
        </p:nvSpPr>
        <p:spPr>
          <a:xfrm>
            <a:off x="665026" y="203200"/>
            <a:ext cx="6435736" cy="538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900" cap="all" spc="30" dirty="0">
                <a:latin typeface="+mj-lt"/>
                <a:ea typeface="+mj-ea"/>
                <a:cs typeface="+mj-cs"/>
              </a:rPr>
              <a:t>3) Exploratory data analysis (EDA)</a:t>
            </a:r>
            <a:endParaRPr lang="en-IN" sz="2900" cap="all" spc="30" dirty="0"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E04436-D8DB-DADE-5FFD-16F23F7F19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941" y="741809"/>
            <a:ext cx="5861059" cy="469392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81C3789-7990-71F7-7228-D5D7752DC0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3450" y="800099"/>
            <a:ext cx="6038849" cy="483107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2F9C3FE-AE3D-D813-AF0E-555765E02D61}"/>
              </a:ext>
            </a:extLst>
          </p:cNvPr>
          <p:cNvSpPr txBox="1"/>
          <p:nvPr/>
        </p:nvSpPr>
        <p:spPr>
          <a:xfrm>
            <a:off x="1797050" y="5459863"/>
            <a:ext cx="23094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Fig. Top 30 Feature Importances</a:t>
            </a:r>
            <a:endParaRPr lang="en-IN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470730-02A6-427E-C34F-FA0903D1A7C3}"/>
              </a:ext>
            </a:extLst>
          </p:cNvPr>
          <p:cNvSpPr txBox="1"/>
          <p:nvPr/>
        </p:nvSpPr>
        <p:spPr>
          <a:xfrm>
            <a:off x="8085474" y="5550968"/>
            <a:ext cx="30122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Fig. Correlation matrix (for top 15 features)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5523406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C2B904-0E44-5ACA-ECA7-2AE8C8E555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9BB07125-C880-EF0B-EFAB-F210DCBEB3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2570" y="114299"/>
            <a:ext cx="7068230" cy="640631"/>
          </a:xfrm>
        </p:spPr>
        <p:txBody>
          <a:bodyPr>
            <a:normAutofit fontScale="90000"/>
          </a:bodyPr>
          <a:lstStyle/>
          <a:p>
            <a:r>
              <a:rPr lang="en-IN" dirty="0"/>
              <a:t>4) Data Preparation &amp; Preprocessing</a:t>
            </a:r>
            <a:endParaRPr lang="en-US" dirty="0"/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EB0E2D-E902-F4A6-9A19-D03B088CBF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8935" y="754930"/>
            <a:ext cx="11094130" cy="5315670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b="1" dirty="0"/>
              <a:t>1. Missing Value Handling:</a:t>
            </a:r>
          </a:p>
          <a:p>
            <a:pPr marL="1028700" lvl="1" indent="-342900"/>
            <a:r>
              <a:rPr lang="en-US" sz="1600" dirty="0"/>
              <a:t>Applied </a:t>
            </a:r>
            <a:r>
              <a:rPr lang="en-US" sz="1600" b="1" dirty="0" err="1"/>
              <a:t>SimpleImputer</a:t>
            </a:r>
            <a:r>
              <a:rPr lang="en-US" sz="1600" dirty="0"/>
              <a:t>:</a:t>
            </a:r>
          </a:p>
          <a:p>
            <a:pPr marL="1485900" lvl="2" indent="-342900"/>
            <a:r>
              <a:rPr lang="en-US" sz="1400" i="1" dirty="0"/>
              <a:t>Numerical</a:t>
            </a:r>
            <a:r>
              <a:rPr lang="en-US" sz="1400" dirty="0"/>
              <a:t>: ‘median’ imputation</a:t>
            </a:r>
          </a:p>
          <a:p>
            <a:pPr marL="1485900" lvl="2" indent="-342900"/>
            <a:r>
              <a:rPr lang="en-US" sz="1400" i="1" dirty="0"/>
              <a:t>Categorical</a:t>
            </a:r>
            <a:r>
              <a:rPr lang="en-US" sz="1400" dirty="0"/>
              <a:t>: ‘</a:t>
            </a:r>
            <a:r>
              <a:rPr lang="en-US" sz="1400" dirty="0" err="1"/>
              <a:t>most_frequent</a:t>
            </a:r>
            <a:r>
              <a:rPr lang="en-US" sz="1400" dirty="0"/>
              <a:t>’ imputation</a:t>
            </a:r>
          </a:p>
          <a:p>
            <a:pPr marL="1028700" lvl="1" indent="-342900"/>
            <a:r>
              <a:rPr lang="en-US" sz="1600" dirty="0"/>
              <a:t>For low-signal columns with excessive missingness, dropped after EDA.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b="1" dirty="0"/>
              <a:t>2. Encoding and Transformation</a:t>
            </a:r>
            <a:r>
              <a:rPr lang="en-US" sz="1800" dirty="0"/>
              <a:t>:</a:t>
            </a:r>
          </a:p>
          <a:p>
            <a:pPr marL="1028700" lvl="1" indent="-342900"/>
            <a:r>
              <a:rPr lang="en-US" sz="1600" b="1" i="1" dirty="0"/>
              <a:t>Categorical</a:t>
            </a:r>
            <a:r>
              <a:rPr lang="en-US" sz="1600" b="1" dirty="0"/>
              <a:t>:</a:t>
            </a:r>
            <a:r>
              <a:rPr lang="en-US" sz="1600" dirty="0"/>
              <a:t> One-hot encoded using `</a:t>
            </a:r>
            <a:r>
              <a:rPr lang="en-US" sz="1600" dirty="0" err="1"/>
              <a:t>ColumnTransformer</a:t>
            </a:r>
            <a:r>
              <a:rPr lang="en-US" sz="1600" dirty="0"/>
              <a:t>`</a:t>
            </a:r>
          </a:p>
          <a:p>
            <a:pPr marL="1028700" lvl="1" indent="-342900"/>
            <a:r>
              <a:rPr lang="en-IN" sz="1600" b="1" i="1" dirty="0"/>
              <a:t>Numerical</a:t>
            </a:r>
            <a:r>
              <a:rPr lang="en-IN" sz="1600" b="1" dirty="0"/>
              <a:t>:</a:t>
            </a:r>
            <a:r>
              <a:rPr lang="en-IN" sz="1600" dirty="0"/>
              <a:t> Standardized using `</a:t>
            </a:r>
            <a:r>
              <a:rPr lang="en-IN" sz="1600" dirty="0" err="1"/>
              <a:t>StandardScaler</a:t>
            </a:r>
            <a:r>
              <a:rPr lang="en-IN" sz="1600" dirty="0"/>
              <a:t>`</a:t>
            </a:r>
          </a:p>
          <a:p>
            <a:pPr marL="1028700" lvl="1" indent="-342900"/>
            <a:r>
              <a:rPr lang="en-US" sz="1600" dirty="0"/>
              <a:t>Combined in a unified </a:t>
            </a:r>
            <a:r>
              <a:rPr lang="en-US" sz="1600" b="1" dirty="0"/>
              <a:t>scikit-learn</a:t>
            </a:r>
            <a:r>
              <a:rPr lang="en-US" sz="1600" dirty="0"/>
              <a:t> `Pipeline`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b="1" dirty="0"/>
              <a:t>3. Dimensionality reduction (experimental)</a:t>
            </a:r>
            <a:r>
              <a:rPr lang="en-US" sz="1800" dirty="0"/>
              <a:t>:</a:t>
            </a:r>
          </a:p>
          <a:p>
            <a:pPr marL="1028700" lvl="1" indent="-342900"/>
            <a:r>
              <a:rPr lang="en-US" sz="1600" dirty="0"/>
              <a:t>PCA tested but not retained --- results from tree models on full pipeline yielded better training</a:t>
            </a:r>
            <a:endParaRPr lang="en-US" sz="16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b="1" dirty="0"/>
              <a:t>4. Train-Validation split:</a:t>
            </a:r>
            <a:endParaRPr lang="en-US" sz="1800" dirty="0"/>
          </a:p>
          <a:p>
            <a:pPr marL="1028700" lvl="1" indent="-342900"/>
            <a:r>
              <a:rPr lang="en-US" sz="1600" b="1" dirty="0"/>
              <a:t>Simple random </a:t>
            </a:r>
            <a:r>
              <a:rPr lang="en-US" sz="1600" dirty="0"/>
              <a:t>80/20 </a:t>
            </a:r>
            <a:r>
              <a:rPr lang="en-US" sz="1600" b="1" dirty="0"/>
              <a:t>split</a:t>
            </a:r>
            <a:r>
              <a:rPr lang="en-US" sz="1600" dirty="0"/>
              <a:t> on total </a:t>
            </a:r>
            <a:r>
              <a:rPr lang="en-US" sz="1600" dirty="0" err="1"/>
              <a:t>train_data</a:t>
            </a:r>
            <a:r>
              <a:rPr lang="en-US" sz="1600" dirty="0"/>
              <a:t> using `</a:t>
            </a:r>
            <a:r>
              <a:rPr lang="en-US" sz="1600" dirty="0" err="1"/>
              <a:t>train_test_split</a:t>
            </a:r>
            <a:r>
              <a:rPr lang="en-US" sz="1600" dirty="0"/>
              <a:t>` to </a:t>
            </a:r>
            <a:r>
              <a:rPr lang="en-US" sz="1600" b="1" dirty="0"/>
              <a:t>simulate</a:t>
            </a:r>
            <a:r>
              <a:rPr lang="en-US" sz="1600" dirty="0"/>
              <a:t> the model’s generalizability based on </a:t>
            </a:r>
            <a:r>
              <a:rPr lang="en-US" sz="1600" b="1" dirty="0"/>
              <a:t>underlying demographic and socioeconomic numerical features </a:t>
            </a:r>
            <a:r>
              <a:rPr lang="en-US" sz="1600" dirty="0"/>
              <a:t>rather than overfitting to geographic identities like State. </a:t>
            </a:r>
          </a:p>
          <a:p>
            <a:pPr marL="1028700" lvl="1" indent="-342900"/>
            <a:r>
              <a:rPr lang="en-US" sz="1600" dirty="0"/>
              <a:t>(However, a geographical split can be revisited during robustness checks—e.g., testing on an unseen state—as a form of out-of-distribution evaluation.)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128883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2FF2C9-4623-A618-B7E0-1A0BE4E880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1E1A5F9A-BEFC-4EF7-AD59-F43FFB8116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1620" y="114299"/>
            <a:ext cx="6655480" cy="640631"/>
          </a:xfrm>
        </p:spPr>
        <p:txBody>
          <a:bodyPr>
            <a:normAutofit/>
          </a:bodyPr>
          <a:lstStyle/>
          <a:p>
            <a:r>
              <a:rPr lang="en-IN" sz="2900" dirty="0"/>
              <a:t>5) Modelling approach</a:t>
            </a:r>
            <a:endParaRPr lang="en-US" sz="2900" dirty="0"/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5D4E5189-E77A-F2E4-AA54-6BFA08ACFD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8935" y="754930"/>
            <a:ext cx="11094130" cy="5315670"/>
          </a:xfrm>
        </p:spPr>
        <p:txBody>
          <a:bodyPr>
            <a:normAutofit fontScale="925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b="1" dirty="0"/>
              <a:t>1. Baseline models tested:</a:t>
            </a:r>
          </a:p>
          <a:p>
            <a:pPr marL="1028700" lvl="1" indent="-342900"/>
            <a:r>
              <a:rPr lang="en-US" sz="1600" dirty="0"/>
              <a:t>Linear Regressor (Ridge Regressor)</a:t>
            </a:r>
          </a:p>
          <a:p>
            <a:pPr marL="1028700" lvl="1" indent="-342900"/>
            <a:r>
              <a:rPr lang="en-US" sz="1600" dirty="0"/>
              <a:t>Random Forest Regressor</a:t>
            </a:r>
          </a:p>
          <a:p>
            <a:pPr marL="1028700" lvl="1" indent="-342900"/>
            <a:r>
              <a:rPr lang="en-US" sz="1600" dirty="0"/>
              <a:t>Gradient Boosting Regressor (</a:t>
            </a:r>
            <a:r>
              <a:rPr lang="en-US" sz="1600" dirty="0" err="1"/>
              <a:t>XGBoost</a:t>
            </a:r>
            <a:r>
              <a:rPr lang="en-US" sz="1600" dirty="0"/>
              <a:t>, </a:t>
            </a:r>
            <a:r>
              <a:rPr lang="en-US" sz="1600" dirty="0" err="1"/>
              <a:t>LightGBM</a:t>
            </a:r>
            <a:r>
              <a:rPr lang="en-US" sz="1600" dirty="0"/>
              <a:t>)</a:t>
            </a:r>
          </a:p>
          <a:p>
            <a:pPr marL="1028700" lvl="1" indent="-342900"/>
            <a:r>
              <a:rPr lang="en-US" sz="1600" dirty="0"/>
              <a:t>Support Vector Regressor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b="1" dirty="0"/>
              <a:t>2. Final models explored</a:t>
            </a:r>
            <a:r>
              <a:rPr lang="en-US" sz="1800" dirty="0"/>
              <a:t>:</a:t>
            </a:r>
          </a:p>
          <a:p>
            <a:pPr marL="1028700" lvl="1" indent="-342900"/>
            <a:r>
              <a:rPr lang="en-US" sz="1600" b="1" dirty="0" err="1"/>
              <a:t>LightGBM</a:t>
            </a:r>
            <a:r>
              <a:rPr lang="en-US" sz="1600" b="1" dirty="0"/>
              <a:t>:</a:t>
            </a:r>
            <a:r>
              <a:rPr lang="en-US" sz="1600" b="1" i="1" dirty="0"/>
              <a:t> </a:t>
            </a:r>
            <a:r>
              <a:rPr lang="en-US" sz="1600" dirty="0"/>
              <a:t>Best model (Validation MAPE: ~ 22.257% )</a:t>
            </a:r>
          </a:p>
          <a:p>
            <a:pPr marL="1485900" lvl="2" indent="-342900"/>
            <a:r>
              <a:rPr lang="en-US" sz="1400" dirty="0"/>
              <a:t>Tuned via </a:t>
            </a:r>
            <a:r>
              <a:rPr lang="en-US" sz="1400" b="1" dirty="0" err="1"/>
              <a:t>Optuna</a:t>
            </a:r>
            <a:r>
              <a:rPr lang="en-US" sz="1400" b="1" dirty="0"/>
              <a:t> Bayesian Optimization </a:t>
            </a:r>
            <a:r>
              <a:rPr lang="en-US" sz="1400" dirty="0"/>
              <a:t>(50 trials)</a:t>
            </a:r>
          </a:p>
          <a:p>
            <a:pPr marL="1485900" lvl="2" indent="-342900"/>
            <a:r>
              <a:rPr lang="en-US" sz="1400" dirty="0"/>
              <a:t>Used </a:t>
            </a:r>
            <a:r>
              <a:rPr lang="en-US" sz="1400" b="1" dirty="0"/>
              <a:t>dart boosting</a:t>
            </a:r>
            <a:r>
              <a:rPr lang="en-US" sz="1400" dirty="0"/>
              <a:t>, regularization (</a:t>
            </a:r>
            <a:r>
              <a:rPr lang="en-US" sz="1400" b="1" dirty="0" err="1"/>
              <a:t>reg_alpha</a:t>
            </a:r>
            <a:r>
              <a:rPr lang="en-US" sz="1400" dirty="0"/>
              <a:t>,</a:t>
            </a:r>
            <a:r>
              <a:rPr lang="en-US" sz="1400" b="1" dirty="0"/>
              <a:t> </a:t>
            </a:r>
            <a:r>
              <a:rPr lang="en-US" sz="1400" b="1" dirty="0" err="1"/>
              <a:t>reg_lambda</a:t>
            </a:r>
            <a:r>
              <a:rPr lang="en-US" sz="1400" dirty="0"/>
              <a:t>)</a:t>
            </a:r>
          </a:p>
          <a:p>
            <a:pPr marL="1485900" lvl="2" indent="-342900"/>
            <a:r>
              <a:rPr lang="en-US" sz="1400" b="1" dirty="0"/>
              <a:t>Early stopping </a:t>
            </a:r>
            <a:r>
              <a:rPr lang="en-US" sz="1400" dirty="0"/>
              <a:t>with `</a:t>
            </a:r>
            <a:r>
              <a:rPr lang="en-US" sz="1400" dirty="0" err="1"/>
              <a:t>eval_metric</a:t>
            </a:r>
            <a:r>
              <a:rPr lang="en-US" sz="1400" dirty="0"/>
              <a:t>=‘</a:t>
            </a:r>
            <a:r>
              <a:rPr lang="en-US" sz="1400" dirty="0" err="1"/>
              <a:t>mape</a:t>
            </a:r>
            <a:r>
              <a:rPr lang="en-US" sz="1400" dirty="0"/>
              <a:t>’`</a:t>
            </a:r>
          </a:p>
          <a:p>
            <a:pPr marL="1028700" lvl="1" indent="-342900"/>
            <a:r>
              <a:rPr lang="en-IN" sz="1500" b="1" dirty="0" err="1"/>
              <a:t>RandomForest</a:t>
            </a:r>
            <a:r>
              <a:rPr lang="en-IN" b="1" dirty="0"/>
              <a:t>:</a:t>
            </a:r>
            <a:r>
              <a:rPr lang="en-IN" dirty="0"/>
              <a:t> </a:t>
            </a:r>
            <a:r>
              <a:rPr lang="en-IN" sz="1600" dirty="0"/>
              <a:t>Second best model (Validation MAPE: ~ 23.46%)</a:t>
            </a:r>
          </a:p>
          <a:p>
            <a:pPr marL="1485900" lvl="2" indent="-342900"/>
            <a:r>
              <a:rPr lang="en-IN" sz="1400" dirty="0"/>
              <a:t>Tuned via </a:t>
            </a:r>
            <a:r>
              <a:rPr lang="en-IN" sz="1400" b="1" dirty="0" err="1"/>
              <a:t>Optuna</a:t>
            </a:r>
            <a:r>
              <a:rPr lang="en-IN" sz="1400" b="1" dirty="0"/>
              <a:t> Bayesian Optimization </a:t>
            </a:r>
            <a:r>
              <a:rPr lang="en-IN" sz="1400" dirty="0"/>
              <a:t>(50 trials)</a:t>
            </a:r>
          </a:p>
          <a:p>
            <a:pPr marL="1485900" lvl="2" indent="-342900"/>
            <a:r>
              <a:rPr lang="en-IN" sz="1400" dirty="0"/>
              <a:t>Simpler, robust to outliers but slightly less performant</a:t>
            </a:r>
          </a:p>
          <a:p>
            <a:pPr marL="1028700" lvl="1" indent="-342900"/>
            <a:r>
              <a:rPr lang="en-US" sz="1600" b="1" dirty="0"/>
              <a:t>Stacking Models:</a:t>
            </a:r>
          </a:p>
          <a:p>
            <a:pPr marL="1485900" lvl="2" indent="-342900"/>
            <a:r>
              <a:rPr lang="en-US" sz="1400" dirty="0"/>
              <a:t>Combined </a:t>
            </a:r>
            <a:r>
              <a:rPr lang="en-US" sz="1400" b="1" dirty="0" err="1"/>
              <a:t>XGBooster</a:t>
            </a:r>
            <a:r>
              <a:rPr lang="en-US" sz="1400" dirty="0"/>
              <a:t>, </a:t>
            </a:r>
            <a:r>
              <a:rPr lang="en-US" sz="1400" b="1" dirty="0" err="1"/>
              <a:t>RandomForest</a:t>
            </a:r>
            <a:r>
              <a:rPr lang="en-US" sz="1400" dirty="0"/>
              <a:t> and </a:t>
            </a:r>
            <a:r>
              <a:rPr lang="en-US" sz="1400" b="1" dirty="0"/>
              <a:t>Ridge</a:t>
            </a:r>
            <a:r>
              <a:rPr lang="en-US" sz="1400" dirty="0"/>
              <a:t> regressor models</a:t>
            </a:r>
          </a:p>
          <a:p>
            <a:pPr marL="1485900" lvl="2" indent="-342900"/>
            <a:r>
              <a:rPr lang="en-US" sz="1400" dirty="0"/>
              <a:t>Underperformed compared to standalone </a:t>
            </a:r>
            <a:r>
              <a:rPr lang="en-US" sz="1400" b="1" dirty="0" err="1"/>
              <a:t>RandomForest</a:t>
            </a:r>
            <a:endParaRPr lang="en-US" sz="1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b="1" dirty="0"/>
              <a:t>3. Model export:</a:t>
            </a:r>
            <a:endParaRPr lang="en-US" sz="1800" dirty="0"/>
          </a:p>
          <a:p>
            <a:pPr marL="1028700" lvl="1" indent="-342900"/>
            <a:r>
              <a:rPr lang="en-US" sz="1600" dirty="0"/>
              <a:t>Exported best model `</a:t>
            </a:r>
            <a:r>
              <a:rPr lang="en-US" sz="1600" dirty="0" err="1"/>
              <a:t>lgb_best</a:t>
            </a:r>
            <a:r>
              <a:rPr lang="en-US" sz="1600" dirty="0"/>
              <a:t>` as </a:t>
            </a:r>
            <a:r>
              <a:rPr lang="en-US" sz="1600" b="1" dirty="0" err="1"/>
              <a:t>best_lgb_model</a:t>
            </a:r>
            <a:r>
              <a:rPr lang="en-US" sz="1600" b="1" dirty="0"/>
              <a:t> </a:t>
            </a:r>
            <a:r>
              <a:rPr lang="en-US" sz="1600" dirty="0"/>
              <a:t>using </a:t>
            </a:r>
            <a:r>
              <a:rPr lang="en-US" sz="1600" i="1" dirty="0" err="1"/>
              <a:t>joblib</a:t>
            </a:r>
            <a:endParaRPr lang="en-US" sz="1600" b="1" i="1" dirty="0"/>
          </a:p>
        </p:txBody>
      </p:sp>
    </p:spTree>
    <p:extLst>
      <p:ext uri="{BB962C8B-B14F-4D97-AF65-F5344CB8AC3E}">
        <p14:creationId xmlns:p14="http://schemas.microsoft.com/office/powerpoint/2010/main" val="17897130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018423-82CE-6CBE-3C36-E46C60640F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8DF2E4A-7815-48DF-FFD4-9FAEF4CDF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B0EF97D-8150-F15F-AF67-0ACC0E2CC62E}"/>
              </a:ext>
            </a:extLst>
          </p:cNvPr>
          <p:cNvSpPr txBox="1"/>
          <p:nvPr/>
        </p:nvSpPr>
        <p:spPr>
          <a:xfrm>
            <a:off x="665026" y="203200"/>
            <a:ext cx="1959191" cy="538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900" cap="all" spc="30" dirty="0">
                <a:latin typeface="+mj-lt"/>
                <a:ea typeface="+mj-ea"/>
                <a:cs typeface="+mj-cs"/>
              </a:rPr>
              <a:t>6) Results</a:t>
            </a:r>
            <a:endParaRPr lang="en-IN" sz="2900" cap="all" spc="30" dirty="0">
              <a:latin typeface="+mj-lt"/>
              <a:ea typeface="+mj-ea"/>
              <a:cs typeface="+mj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B9FCEA-73EA-683C-136C-A231E82036F6}"/>
              </a:ext>
            </a:extLst>
          </p:cNvPr>
          <p:cNvSpPr txBox="1"/>
          <p:nvPr/>
        </p:nvSpPr>
        <p:spPr>
          <a:xfrm>
            <a:off x="2206524" y="4606087"/>
            <a:ext cx="25399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Fig. Learning curve for </a:t>
            </a:r>
            <a:r>
              <a:rPr lang="en-US" sz="1200" dirty="0" err="1"/>
              <a:t>lgbm_model</a:t>
            </a:r>
            <a:endParaRPr lang="en-IN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B21DFB-F0F5-861B-2963-C49FB445063D}"/>
              </a:ext>
            </a:extLst>
          </p:cNvPr>
          <p:cNvSpPr txBox="1"/>
          <p:nvPr/>
        </p:nvSpPr>
        <p:spPr>
          <a:xfrm>
            <a:off x="7996574" y="5596965"/>
            <a:ext cx="35486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Fig. Actual vs Predicted income by the </a:t>
            </a:r>
            <a:r>
              <a:rPr lang="en-US" sz="1200" dirty="0" err="1"/>
              <a:t>lgbm_model</a:t>
            </a:r>
            <a:endParaRPr lang="en-IN" sz="1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CB6F5BC-192A-858B-0008-4C5887DDB0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341" y="882645"/>
            <a:ext cx="6201844" cy="372110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0FDB4BF-81FC-420D-33BA-BE3149652A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2185" y="1468833"/>
            <a:ext cx="5505458" cy="4129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038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459FBB-9641-4C2B-998F-0119CACE7B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A05C168-D54C-6509-74BF-EA949F11D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C1F23F-D1EA-9734-3AA6-CB2AB25C1121}"/>
              </a:ext>
            </a:extLst>
          </p:cNvPr>
          <p:cNvSpPr txBox="1"/>
          <p:nvPr/>
        </p:nvSpPr>
        <p:spPr>
          <a:xfrm>
            <a:off x="665026" y="203200"/>
            <a:ext cx="3750707" cy="538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900" cap="all" spc="30" dirty="0">
                <a:latin typeface="+mj-lt"/>
                <a:ea typeface="+mj-ea"/>
                <a:cs typeface="+mj-cs"/>
              </a:rPr>
              <a:t>6) Results (</a:t>
            </a:r>
            <a:r>
              <a:rPr lang="en-US" sz="2900" cap="all" spc="30" dirty="0" err="1">
                <a:latin typeface="+mj-lt"/>
                <a:ea typeface="+mj-ea"/>
                <a:cs typeface="+mj-cs"/>
              </a:rPr>
              <a:t>contd</a:t>
            </a:r>
            <a:r>
              <a:rPr lang="en-US" sz="2900" cap="all" spc="30" dirty="0">
                <a:latin typeface="+mj-lt"/>
                <a:ea typeface="+mj-ea"/>
                <a:cs typeface="+mj-cs"/>
              </a:rPr>
              <a:t>…)</a:t>
            </a:r>
            <a:endParaRPr lang="en-IN" sz="2900" cap="all" spc="30" dirty="0">
              <a:latin typeface="+mj-lt"/>
              <a:ea typeface="+mj-ea"/>
              <a:cs typeface="+mj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6B0E68-ED88-0967-0F86-62141A0DB48F}"/>
              </a:ext>
            </a:extLst>
          </p:cNvPr>
          <p:cNvSpPr txBox="1"/>
          <p:nvPr/>
        </p:nvSpPr>
        <p:spPr>
          <a:xfrm>
            <a:off x="1754183" y="4690974"/>
            <a:ext cx="24077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Fig. Residual plot for </a:t>
            </a:r>
            <a:r>
              <a:rPr lang="en-US" sz="1200" dirty="0" err="1"/>
              <a:t>lgbm_model</a:t>
            </a:r>
            <a:endParaRPr lang="en-IN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EB2BD7-81C4-F5B6-20E1-004DEFCC48EF}"/>
              </a:ext>
            </a:extLst>
          </p:cNvPr>
          <p:cNvSpPr txBox="1"/>
          <p:nvPr/>
        </p:nvSpPr>
        <p:spPr>
          <a:xfrm>
            <a:off x="6925181" y="5354676"/>
            <a:ext cx="34279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Fig. Error Distribution histogram for </a:t>
            </a:r>
            <a:r>
              <a:rPr lang="en-US" sz="1200" dirty="0" err="1"/>
              <a:t>lgbm_model</a:t>
            </a:r>
            <a:endParaRPr lang="en-IN" sz="1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93B8F3A-1B20-E68D-A1AA-F8B171F0CF0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72526" y="884980"/>
            <a:ext cx="5171024" cy="387826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0128BA0-8243-BC6C-1611-474EF88A349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949951" y="1304151"/>
            <a:ext cx="5378450" cy="4033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0853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0F3E7B-B039-05AF-73C7-885B90E39A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62A379F-1172-8811-19ED-4D16C97E5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40E07A-6DE7-7C50-8FB0-5C5DCB92A237}"/>
              </a:ext>
            </a:extLst>
          </p:cNvPr>
          <p:cNvSpPr txBox="1"/>
          <p:nvPr/>
        </p:nvSpPr>
        <p:spPr>
          <a:xfrm>
            <a:off x="665026" y="203200"/>
            <a:ext cx="3750707" cy="538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900" cap="all" spc="30" dirty="0">
                <a:latin typeface="+mj-lt"/>
                <a:ea typeface="+mj-ea"/>
                <a:cs typeface="+mj-cs"/>
              </a:rPr>
              <a:t>6) Results (</a:t>
            </a:r>
            <a:r>
              <a:rPr lang="en-US" sz="2900" cap="all" spc="30" dirty="0" err="1">
                <a:latin typeface="+mj-lt"/>
                <a:ea typeface="+mj-ea"/>
                <a:cs typeface="+mj-cs"/>
              </a:rPr>
              <a:t>contd</a:t>
            </a:r>
            <a:r>
              <a:rPr lang="en-US" sz="2900" cap="all" spc="30" dirty="0">
                <a:latin typeface="+mj-lt"/>
                <a:ea typeface="+mj-ea"/>
                <a:cs typeface="+mj-cs"/>
              </a:rPr>
              <a:t>…)</a:t>
            </a:r>
            <a:endParaRPr lang="en-IN" sz="2900" cap="all" spc="30" dirty="0">
              <a:latin typeface="+mj-lt"/>
              <a:ea typeface="+mj-ea"/>
              <a:cs typeface="+mj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177B0E-E64E-139D-022C-F94C3CFBAB91}"/>
              </a:ext>
            </a:extLst>
          </p:cNvPr>
          <p:cNvSpPr txBox="1"/>
          <p:nvPr/>
        </p:nvSpPr>
        <p:spPr>
          <a:xfrm>
            <a:off x="1672315" y="5060379"/>
            <a:ext cx="36191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Fig. MAPE metrics by feature bin (for top 5 features)</a:t>
            </a:r>
            <a:endParaRPr lang="en-IN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DA0786-5D61-037C-F050-3D76ED0E4AE2}"/>
              </a:ext>
            </a:extLst>
          </p:cNvPr>
          <p:cNvSpPr txBox="1"/>
          <p:nvPr/>
        </p:nvSpPr>
        <p:spPr>
          <a:xfrm>
            <a:off x="7180029" y="5477514"/>
            <a:ext cx="38211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Fig. Choropleth of avg. Indian farmer income (by State)</a:t>
            </a:r>
            <a:endParaRPr lang="en-IN" sz="1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01A07AB-E3E7-CCAA-AF6B-9C07FEA5EF1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16976" y="818001"/>
            <a:ext cx="6129874" cy="408658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5A12644-BEE5-8EE4-1324-0D88388586F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546850" y="1614026"/>
            <a:ext cx="5087532" cy="3815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142305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Chronicle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95FE3D2-AB53-4F3D-8791-B4AA764B47F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FDEC8C5-155D-4CD7-98CB-88A657420A1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1657736A-C21D-40FD-9C3B-2A541E56B23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ChronicleVTI</Template>
  <TotalTime>208</TotalTime>
  <Words>840</Words>
  <Application>Microsoft Office PowerPoint</Application>
  <PresentationFormat>Widescreen</PresentationFormat>
  <Paragraphs>98</Paragraphs>
  <Slides>10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Calisto MT</vt:lpstr>
      <vt:lpstr>Univers Condensed</vt:lpstr>
      <vt:lpstr>ChronicleVTI</vt:lpstr>
      <vt:lpstr>LTF Challenge- Farmer Income Prediction  presented by team: z-fighters Members:[Shyam Banerjee,  Shaswat Pratiyush,  Ahan Mukherjee,  Molugu Sai Pranav Reddy] Institution: ISI Kolkata    Date: 30.07.2025</vt:lpstr>
      <vt:lpstr>1) problem overview</vt:lpstr>
      <vt:lpstr>2) Data landscape</vt:lpstr>
      <vt:lpstr>PowerPoint Presentation</vt:lpstr>
      <vt:lpstr>4) Data Preparation &amp; Preprocessing</vt:lpstr>
      <vt:lpstr>5) Modelling approach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Pitch Deck</dc:title>
  <dc:creator>Shyam Banerjee</dc:creator>
  <cp:lastModifiedBy>Shyam Banerjee</cp:lastModifiedBy>
  <cp:revision>8</cp:revision>
  <dcterms:created xsi:type="dcterms:W3CDTF">2024-01-08T19:59:49Z</dcterms:created>
  <dcterms:modified xsi:type="dcterms:W3CDTF">2025-07-29T21:09:24Z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