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59" r:id="rId5"/>
    <p:sldId id="266" r:id="rId6"/>
    <p:sldId id="258" r:id="rId7"/>
    <p:sldId id="263" r:id="rId8"/>
    <p:sldId id="261" r:id="rId9"/>
    <p:sldId id="267" r:id="rId10"/>
    <p:sldId id="268" r:id="rId11"/>
    <p:sldId id="269" r:id="rId12"/>
    <p:sldId id="262" r:id="rId13"/>
    <p:sldId id="265" r:id="rId14"/>
    <p:sldId id="270" r:id="rId15"/>
    <p:sldId id="271" r:id="rId16"/>
    <p:sldId id="264" r:id="rId17"/>
    <p:sldId id="273" r:id="rId18"/>
    <p:sldId id="274" r:id="rId19"/>
    <p:sldId id="275" r:id="rId20"/>
    <p:sldId id="272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9227F6-9D3F-4E4B-BF0F-11039F405904}">
          <p14:sldIdLst>
            <p14:sldId id="256"/>
            <p14:sldId id="257"/>
          </p14:sldIdLst>
        </p14:section>
        <p14:section name="布局" id="{13404095-5F20-4171-96C4-910ECC795A79}">
          <p14:sldIdLst>
            <p14:sldId id="260"/>
            <p14:sldId id="259"/>
            <p14:sldId id="266"/>
            <p14:sldId id="258"/>
            <p14:sldId id="263"/>
            <p14:sldId id="261"/>
            <p14:sldId id="267"/>
            <p14:sldId id="268"/>
            <p14:sldId id="269"/>
          </p14:sldIdLst>
        </p14:section>
        <p14:section name="view" id="{3612D7CD-6777-40B3-9D3D-9D8D32F71F52}">
          <p14:sldIdLst>
            <p14:sldId id="262"/>
          </p14:sldIdLst>
        </p14:section>
        <p14:section name="使用控件的小窍门" id="{BB906B17-D985-4096-8828-89D7E27C730B}">
          <p14:sldIdLst>
            <p14:sldId id="265"/>
            <p14:sldId id="270"/>
            <p14:sldId id="271"/>
          </p14:sldIdLst>
        </p14:section>
        <p14:section name="工具" id="{4B32FC1D-1266-41AF-859A-7B6490383E80}">
          <p14:sldIdLst>
            <p14:sldId id="264"/>
            <p14:sldId id="273"/>
            <p14:sldId id="274"/>
            <p14:sldId id="275"/>
            <p14:sldId id="272"/>
          </p14:sldIdLst>
        </p14:section>
        <p14:section name="附录" id="{9083183C-F32F-4565-8234-588D0EFCA35A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6" autoAdjust="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938C-1AF9-4566-8E73-2750C771EB27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6653D-6167-43B9-A219-6EA4969EA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6653D-6167-43B9-A219-6EA4969EA8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6653D-6167-43B9-A219-6EA4969EA8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9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33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6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5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4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9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5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323A-0CE3-4E10-9F6A-56A2BF18BE2F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279BDC2-766C-485E-85FC-4FDAFB781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itlion2008/article/details/673753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icool.com/articles/YNNFve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incf2011/article/details/6598256" TargetMode="External"/><Relationship Id="rId2" Type="http://schemas.openxmlformats.org/officeDocument/2006/relationships/hyperlink" Target="http://stephen830.iteye.com/blog/11429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chengxu.com/view/289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界面绘制效率优化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</a:t>
            </a:r>
            <a:r>
              <a:rPr lang="zh-CN" altLang="en-US" dirty="0" smtClean="0"/>
              <a:t>頔</a:t>
            </a:r>
            <a:endParaRPr lang="en-US" altLang="zh-CN" dirty="0" smtClean="0"/>
          </a:p>
          <a:p>
            <a:r>
              <a:rPr lang="zh-CN" altLang="en-US" dirty="0"/>
              <a:t>时光流影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94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2331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ViewStub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Visibility -&gt; GONE</a:t>
            </a:r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View</a:t>
            </a:r>
            <a:r>
              <a:rPr lang="zh-CN" altLang="en-US" dirty="0" smtClean="0"/>
              <a:t>不会被显示，但在</a:t>
            </a:r>
            <a:r>
              <a:rPr lang="en-US" altLang="zh-CN" dirty="0"/>
              <a:t>Inflate</a:t>
            </a:r>
            <a:r>
              <a:rPr lang="zh-CN" altLang="en-US" dirty="0"/>
              <a:t>布局的时候</a:t>
            </a:r>
            <a:r>
              <a:rPr lang="en-US" altLang="zh-CN" dirty="0"/>
              <a:t>View</a:t>
            </a:r>
            <a:r>
              <a:rPr lang="zh-CN" altLang="en-US" dirty="0"/>
              <a:t>仍然会被</a:t>
            </a:r>
            <a:r>
              <a:rPr lang="en-US" altLang="zh-CN" dirty="0"/>
              <a:t>Inflate</a:t>
            </a:r>
            <a:r>
              <a:rPr lang="zh-CN" altLang="en-US" dirty="0"/>
              <a:t>，也就是说仍然会创建对象，会被实例化，会被设置属性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ViewStub</a:t>
            </a:r>
            <a:r>
              <a:rPr lang="zh-CN" altLang="en-US" dirty="0"/>
              <a:t>是一个轻量级的</a:t>
            </a:r>
            <a:r>
              <a:rPr lang="en-US" altLang="zh-CN" dirty="0"/>
              <a:t>View</a:t>
            </a:r>
            <a:r>
              <a:rPr lang="zh-CN" altLang="en-US" dirty="0"/>
              <a:t>，它一个看不见的，不占布局位置，占用资源非常小的</a:t>
            </a:r>
            <a:r>
              <a:rPr lang="zh-CN" altLang="en-US" dirty="0" smtClean="0"/>
              <a:t>控件</a:t>
            </a:r>
            <a:endParaRPr lang="en-US" altLang="zh-CN" dirty="0"/>
          </a:p>
          <a:p>
            <a:pPr lvl="2"/>
            <a:r>
              <a:rPr lang="en-US" altLang="zh-CN" dirty="0" err="1" smtClean="0"/>
              <a:t>ViewStub</a:t>
            </a:r>
            <a:r>
              <a:rPr lang="zh-CN" altLang="en-US" dirty="0"/>
              <a:t>只能</a:t>
            </a:r>
            <a:r>
              <a:rPr lang="en-US" altLang="zh-CN" dirty="0"/>
              <a:t>Inflate</a:t>
            </a:r>
            <a:r>
              <a:rPr lang="zh-CN" altLang="en-US" dirty="0"/>
              <a:t>一次，之后</a:t>
            </a:r>
            <a:r>
              <a:rPr lang="en-US" altLang="zh-CN" dirty="0" err="1"/>
              <a:t>ViewStub</a:t>
            </a:r>
            <a:r>
              <a:rPr lang="zh-CN" altLang="en-US" dirty="0"/>
              <a:t>对象会被置为空。按句话说，某个被</a:t>
            </a:r>
            <a:r>
              <a:rPr lang="en-US" altLang="zh-CN" dirty="0" err="1"/>
              <a:t>ViewStub</a:t>
            </a:r>
            <a:r>
              <a:rPr lang="zh-CN" altLang="en-US" dirty="0"/>
              <a:t>指定的布局被</a:t>
            </a:r>
            <a:r>
              <a:rPr lang="en-US" altLang="zh-CN" dirty="0"/>
              <a:t>Inflate</a:t>
            </a:r>
            <a:r>
              <a:rPr lang="zh-CN" altLang="en-US" dirty="0"/>
              <a:t>后，就不会够再通过</a:t>
            </a:r>
            <a:r>
              <a:rPr lang="en-US" altLang="zh-CN" dirty="0" err="1"/>
              <a:t>ViewStub</a:t>
            </a:r>
            <a:r>
              <a:rPr lang="zh-CN" altLang="en-US" dirty="0"/>
              <a:t>来控制它了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en-US" altLang="zh-CN" dirty="0" err="1" smtClean="0"/>
              <a:t>ViewStub</a:t>
            </a:r>
            <a:r>
              <a:rPr lang="zh-CN" altLang="en-US" dirty="0"/>
              <a:t>只能用来</a:t>
            </a:r>
            <a:r>
              <a:rPr lang="en-US" altLang="zh-CN" dirty="0"/>
              <a:t>Inflate</a:t>
            </a:r>
            <a:r>
              <a:rPr lang="zh-CN" altLang="en-US" dirty="0"/>
              <a:t>一个布局文件，而不是某个具体的</a:t>
            </a:r>
            <a:r>
              <a:rPr lang="en-US" altLang="zh-CN" dirty="0"/>
              <a:t>View</a:t>
            </a:r>
            <a:r>
              <a:rPr lang="zh-CN" altLang="en-US" dirty="0"/>
              <a:t>，当然也可以把</a:t>
            </a:r>
            <a:r>
              <a:rPr lang="en-US" altLang="zh-CN" dirty="0"/>
              <a:t>View</a:t>
            </a:r>
            <a:r>
              <a:rPr lang="zh-CN" altLang="en-US" dirty="0"/>
              <a:t>写在某个布局文件中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程序的运行期间，某个布局在</a:t>
            </a:r>
            <a:r>
              <a:rPr lang="en-US" altLang="zh-CN" dirty="0"/>
              <a:t>Inflate</a:t>
            </a:r>
            <a:r>
              <a:rPr lang="zh-CN" altLang="en-US" dirty="0"/>
              <a:t>后，就不会有变化，除非重新启动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想</a:t>
            </a:r>
            <a:r>
              <a:rPr lang="zh-CN" altLang="en-US" dirty="0"/>
              <a:t>要控制显示与隐藏的是一个布局文件，而非某个</a:t>
            </a:r>
            <a:r>
              <a:rPr lang="en-US" altLang="zh-CN" dirty="0"/>
              <a:t>View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r>
              <a:rPr lang="en-US" altLang="zh-CN" dirty="0">
                <a:hlinkClick r:id="rId3"/>
              </a:rPr>
              <a:t>http://blog.csdn.net/hitlion2008/article/details/6737537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2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558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/>
              <a:t>的绘制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/>
          </a:bodyPr>
          <a:lstStyle/>
          <a:p>
            <a:r>
              <a:rPr lang="en-US" altLang="zh-CN" dirty="0"/>
              <a:t>View</a:t>
            </a:r>
            <a:r>
              <a:rPr lang="zh-CN" altLang="zh-CN" dirty="0"/>
              <a:t>绘制的三个过程</a:t>
            </a:r>
          </a:p>
          <a:p>
            <a:pPr lvl="1"/>
            <a:r>
              <a:rPr lang="en-US" altLang="zh-CN" dirty="0" smtClean="0"/>
              <a:t>Measure</a:t>
            </a:r>
            <a:r>
              <a:rPr lang="zh-CN" altLang="zh-CN" dirty="0"/>
              <a:t>，计算大小</a:t>
            </a:r>
          </a:p>
          <a:p>
            <a:pPr lvl="1"/>
            <a:r>
              <a:rPr lang="en-US" altLang="zh-CN" dirty="0" smtClean="0"/>
              <a:t>Layout</a:t>
            </a:r>
            <a:r>
              <a:rPr lang="zh-CN" altLang="zh-CN" dirty="0"/>
              <a:t>，根据计算结果进行布局（计算子</a:t>
            </a:r>
            <a:r>
              <a:rPr lang="en-US" altLang="zh-CN" dirty="0"/>
              <a:t>view</a:t>
            </a:r>
            <a:r>
              <a:rPr lang="zh-CN" altLang="zh-CN" dirty="0"/>
              <a:t>的位置、可能会重新计算大小）</a:t>
            </a:r>
          </a:p>
          <a:p>
            <a:pPr lvl="1"/>
            <a:r>
              <a:rPr lang="en-US" altLang="zh-CN" dirty="0" smtClean="0"/>
              <a:t>Draw</a:t>
            </a:r>
            <a:r>
              <a:rPr lang="zh-CN" altLang="zh-CN" dirty="0"/>
              <a:t>，根据计算和布局的结果进行绘制</a:t>
            </a:r>
          </a:p>
          <a:p>
            <a:pPr lvl="1"/>
            <a:r>
              <a:rPr lang="zh-CN" altLang="en-US" dirty="0" smtClean="0"/>
              <a:t>源码分析：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www.tuicool.com/articles/YNNFvez</a:t>
            </a:r>
            <a:endParaRPr lang="en-US" altLang="zh-CN" dirty="0" smtClean="0"/>
          </a:p>
          <a:p>
            <a:r>
              <a:rPr lang="en-US" altLang="zh-CN" dirty="0" err="1" smtClean="0"/>
              <a:t>onMeasure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在此方法中可以获取到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真正的宽度和高度，建议尽量将复杂的计算放在此方法中进行</a:t>
            </a:r>
            <a:endParaRPr lang="en-US" altLang="zh-CN" dirty="0" smtClean="0"/>
          </a:p>
          <a:p>
            <a:r>
              <a:rPr lang="en-US" altLang="zh-CN" dirty="0" err="1" smtClean="0"/>
              <a:t>onLayout</a:t>
            </a:r>
            <a:endParaRPr lang="en-US" altLang="zh-CN" dirty="0" smtClean="0"/>
          </a:p>
          <a:p>
            <a:r>
              <a:rPr lang="en-US" altLang="zh-CN" dirty="0" err="1" smtClean="0"/>
              <a:t>onDraw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此方法调用相当频繁，尽可能避免在此方法中做复杂或者耗费内存的操作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6802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使用控件的小</a:t>
            </a:r>
            <a:r>
              <a:rPr lang="zh-CN" altLang="en-US" dirty="0" smtClean="0"/>
              <a:t>窍门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1669"/>
          </a:xfrm>
        </p:spPr>
        <p:txBody>
          <a:bodyPr/>
          <a:lstStyle/>
          <a:p>
            <a:r>
              <a:rPr lang="en-US" altLang="zh-CN" dirty="0" err="1" smtClean="0"/>
              <a:t>TextView+ImageView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建议使用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drawableLeft</a:t>
            </a:r>
            <a:r>
              <a:rPr lang="zh-CN" altLang="en-US" dirty="0" smtClean="0"/>
              <a:t>属性来替代，以减少计算和绘制的次数</a:t>
            </a:r>
            <a:endParaRPr lang="en-US" altLang="zh-CN" dirty="0" smtClean="0"/>
          </a:p>
          <a:p>
            <a:r>
              <a:rPr lang="en-US" altLang="zh-CN" dirty="0" smtClean="0"/>
              <a:t>LinearLayout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baselineAligned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baselineAligned</a:t>
            </a:r>
            <a:r>
              <a:rPr lang="zh-CN" altLang="en-US" dirty="0" smtClean="0"/>
              <a:t>属性默认为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，但当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嵌套使用时，为了提高计算效率建议将</a:t>
            </a:r>
            <a:r>
              <a:rPr lang="en-US" altLang="zh-CN" dirty="0" err="1" smtClean="0"/>
              <a:t>baselineAligned</a:t>
            </a:r>
            <a:r>
              <a:rPr lang="zh-CN" altLang="en-US" dirty="0" smtClean="0"/>
              <a:t>属性设置成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尽量不要有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个布局中有三个相互重叠的</a:t>
            </a:r>
            <a:r>
              <a:rPr lang="en-US" altLang="zh-CN" dirty="0"/>
              <a:t>view</a:t>
            </a:r>
            <a:r>
              <a:rPr lang="zh-CN" altLang="en-US" dirty="0"/>
              <a:t>，即使是完全被盖住的</a:t>
            </a:r>
            <a:r>
              <a:rPr lang="en-US" altLang="zh-CN" dirty="0"/>
              <a:t>view</a:t>
            </a:r>
            <a:r>
              <a:rPr lang="zh-CN" altLang="en-US" dirty="0"/>
              <a:t>在绘制时也会绘制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使用控件的小窍门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9086"/>
          </a:xfrm>
        </p:spPr>
        <p:txBody>
          <a:bodyPr>
            <a:normAutofit/>
          </a:bodyPr>
          <a:lstStyle/>
          <a:p>
            <a:r>
              <a:rPr lang="zh-CN" altLang="en-US" dirty="0"/>
              <a:t>轻易不要对</a:t>
            </a:r>
            <a:r>
              <a:rPr lang="en-US" altLang="zh-CN" dirty="0"/>
              <a:t>layout</a:t>
            </a:r>
            <a:r>
              <a:rPr lang="zh-CN" altLang="en-US" dirty="0"/>
              <a:t>设置背景色</a:t>
            </a:r>
            <a:endParaRPr lang="en-US" altLang="zh-CN" dirty="0"/>
          </a:p>
          <a:p>
            <a:pPr lvl="1"/>
            <a:r>
              <a:rPr lang="zh-CN" altLang="en-US" dirty="0"/>
              <a:t>因为没有背景色的</a:t>
            </a:r>
            <a:r>
              <a:rPr lang="en-US" altLang="zh-CN" dirty="0"/>
              <a:t>layout</a:t>
            </a:r>
            <a:r>
              <a:rPr lang="zh-CN" altLang="en-US" dirty="0"/>
              <a:t>是不用</a:t>
            </a:r>
            <a:r>
              <a:rPr lang="en-US" altLang="zh-CN" dirty="0"/>
              <a:t>draw</a:t>
            </a:r>
            <a:r>
              <a:rPr lang="zh-CN" altLang="en-US" dirty="0"/>
              <a:t>的，但是如果有背景色的话就会多一步</a:t>
            </a:r>
            <a:r>
              <a:rPr lang="en-US" altLang="zh-CN" dirty="0"/>
              <a:t>layout</a:t>
            </a:r>
            <a:r>
              <a:rPr lang="zh-CN" altLang="en-US" dirty="0"/>
              <a:t>绘制的步骤</a:t>
            </a:r>
            <a:endParaRPr lang="en-US" altLang="zh-CN" dirty="0"/>
          </a:p>
          <a:p>
            <a:r>
              <a:rPr lang="zh-CN" altLang="en-US" dirty="0"/>
              <a:t>在动画和用户交互时避免复杂操作</a:t>
            </a:r>
            <a:endParaRPr lang="en-US" altLang="zh-CN" dirty="0"/>
          </a:p>
          <a:p>
            <a:pPr lvl="1"/>
            <a:r>
              <a:rPr lang="en-US" altLang="zh-CN" dirty="0" smtClean="0"/>
              <a:t>Layout</a:t>
            </a:r>
          </a:p>
          <a:p>
            <a:pPr lvl="2"/>
            <a:r>
              <a:rPr lang="en-US" altLang="zh-CN" dirty="0" smtClean="0"/>
              <a:t>Layout</a:t>
            </a:r>
            <a:r>
              <a:rPr lang="zh-CN" altLang="en-US" dirty="0"/>
              <a:t>和</a:t>
            </a:r>
            <a:r>
              <a:rPr lang="zh-CN" altLang="zh-CN" dirty="0"/>
              <a:t>Measurement</a:t>
            </a:r>
            <a:r>
              <a:rPr lang="zh-CN" altLang="en-US" dirty="0"/>
              <a:t>都是由</a:t>
            </a:r>
            <a:r>
              <a:rPr lang="en-US" altLang="zh-CN" dirty="0"/>
              <a:t>UI</a:t>
            </a:r>
            <a:r>
              <a:rPr lang="zh-CN" altLang="en-US" dirty="0"/>
              <a:t>线程执行的，而且一般来讲</a:t>
            </a:r>
            <a:r>
              <a:rPr lang="en-US" altLang="zh-CN" dirty="0"/>
              <a:t>Layout</a:t>
            </a:r>
            <a:r>
              <a:rPr lang="zh-CN" altLang="en-US" dirty="0"/>
              <a:t>和</a:t>
            </a:r>
            <a:r>
              <a:rPr lang="zh-CN" altLang="zh-CN" dirty="0"/>
              <a:t>Measurement</a:t>
            </a:r>
            <a:r>
              <a:rPr lang="zh-CN" altLang="en-US" dirty="0"/>
              <a:t>过程都会包括很多复杂的浮点运算，一旦运算时间超过</a:t>
            </a:r>
            <a:r>
              <a:rPr lang="en-US" altLang="zh-CN" dirty="0"/>
              <a:t>16-17ms</a:t>
            </a:r>
            <a:r>
              <a:rPr lang="zh-CN" altLang="en-US" dirty="0"/>
              <a:t>，用户感觉到界面卡</a:t>
            </a:r>
            <a:r>
              <a:rPr lang="zh-CN" altLang="en-US" dirty="0" smtClean="0"/>
              <a:t>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改变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的大小、位置，或者修改界面布局时都会触发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为了</a:t>
            </a:r>
            <a:r>
              <a:rPr lang="zh-CN" altLang="zh-CN" dirty="0"/>
              <a:t>避免这种情况的发生, layout操作要在动画开始前或动画完成后进行. 还有就是, 尽量使用不会触发layout操作的动画效果. 比如, view的translationX和translationY属性会影响post-layout属性. 而LayoutParams的属性又会触发一个layout操作去产生作用, 所以类似这种属性的动画效果会影响已经比较合理的ui显示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81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使用控件的小窍门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Inflation</a:t>
            </a:r>
          </a:p>
          <a:p>
            <a:pPr lvl="2"/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inflation</a:t>
            </a:r>
            <a:r>
              <a:rPr lang="zh-CN" altLang="en-US" dirty="0"/>
              <a:t>过程只能在</a:t>
            </a:r>
            <a:r>
              <a:rPr lang="en-US" altLang="zh-CN" dirty="0"/>
              <a:t>UI</a:t>
            </a:r>
            <a:r>
              <a:rPr lang="zh-CN" altLang="en-US" dirty="0"/>
              <a:t>线程完成</a:t>
            </a:r>
            <a:r>
              <a:rPr lang="en-US" altLang="zh-CN" dirty="0"/>
              <a:t>, </a:t>
            </a:r>
            <a:r>
              <a:rPr lang="zh-CN" altLang="en-US" dirty="0"/>
              <a:t>如果操作不当会变成一个非常耗时的过程 </a:t>
            </a:r>
            <a:r>
              <a:rPr lang="en-US" altLang="zh-CN" dirty="0"/>
              <a:t>(view</a:t>
            </a:r>
            <a:r>
              <a:rPr lang="zh-CN" altLang="en-US" dirty="0"/>
              <a:t>的层级关系越深</a:t>
            </a:r>
            <a:r>
              <a:rPr lang="en-US" altLang="zh-CN" dirty="0"/>
              <a:t>, inflation</a:t>
            </a:r>
            <a:r>
              <a:rPr lang="zh-CN" altLang="en-US" dirty="0"/>
              <a:t>过程就越耗时</a:t>
            </a:r>
            <a:r>
              <a:rPr lang="en-US" altLang="zh-CN" dirty="0"/>
              <a:t>)</a:t>
            </a:r>
            <a:r>
              <a:rPr lang="zh-CN" altLang="zh-CN" dirty="0"/>
              <a:t> </a:t>
            </a:r>
            <a:endParaRPr lang="en-US" altLang="zh-CN" dirty="0"/>
          </a:p>
          <a:p>
            <a:pPr lvl="2"/>
            <a:r>
              <a:rPr lang="zh-CN" altLang="zh-CN" dirty="0"/>
              <a:t>Inflation 过程可以通过主动inflate一个view或view树触发, 也可以通过启动一个不同的的activity时隐性触发, 隐性触发会发生在UI线程中, 进而会造成activity在inflation过程中的动画</a:t>
            </a:r>
            <a:r>
              <a:rPr lang="zh-CN" altLang="zh-CN" dirty="0" smtClean="0"/>
              <a:t>卡</a:t>
            </a:r>
            <a:endParaRPr lang="en-US" altLang="zh-CN" dirty="0" smtClean="0"/>
          </a:p>
          <a:p>
            <a:pPr lvl="2"/>
            <a:r>
              <a:rPr lang="zh-CN" altLang="en-US" dirty="0"/>
              <a:t>为了避免这种情况</a:t>
            </a:r>
            <a:r>
              <a:rPr lang="en-US" altLang="zh-CN" dirty="0"/>
              <a:t>, </a:t>
            </a:r>
            <a:r>
              <a:rPr lang="zh-CN" altLang="en-US" dirty="0"/>
              <a:t>应该等待当前的动画结束后再触发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inflation</a:t>
            </a:r>
            <a:r>
              <a:rPr lang="zh-CN" altLang="en-US" dirty="0"/>
              <a:t>操作或者</a:t>
            </a:r>
            <a:r>
              <a:rPr lang="en-US" altLang="zh-CN" dirty="0"/>
              <a:t>activity</a:t>
            </a:r>
            <a:r>
              <a:rPr lang="zh-CN" altLang="en-US" dirty="0"/>
              <a:t>的启动操作</a:t>
            </a:r>
            <a:r>
              <a:rPr lang="en-US" altLang="zh-CN" dirty="0"/>
              <a:t>. </a:t>
            </a:r>
            <a:r>
              <a:rPr lang="zh-CN" altLang="en-US" dirty="0"/>
              <a:t>还有一种情况就是</a:t>
            </a:r>
            <a:r>
              <a:rPr lang="en-US" altLang="zh-CN" dirty="0"/>
              <a:t>, </a:t>
            </a:r>
            <a:r>
              <a:rPr lang="zh-CN" altLang="en-US" dirty="0"/>
              <a:t>为了避免多</a:t>
            </a:r>
            <a:r>
              <a:rPr lang="en-US" altLang="zh-CN" dirty="0"/>
              <a:t>type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在滚动时的</a:t>
            </a:r>
            <a:r>
              <a:rPr lang="en-US" altLang="zh-CN" dirty="0"/>
              <a:t>inflation</a:t>
            </a:r>
            <a:r>
              <a:rPr lang="zh-CN" altLang="en-US" dirty="0"/>
              <a:t>相关问题</a:t>
            </a:r>
            <a:r>
              <a:rPr lang="en-US" altLang="zh-CN" dirty="0"/>
              <a:t>, </a:t>
            </a:r>
            <a:r>
              <a:rPr lang="zh-CN" altLang="en-US" dirty="0"/>
              <a:t>可以考虑预先</a:t>
            </a:r>
            <a:r>
              <a:rPr lang="en-US" altLang="zh-CN" dirty="0"/>
              <a:t>inflate</a:t>
            </a:r>
            <a:r>
              <a:rPr lang="zh-CN" altLang="en-US" dirty="0"/>
              <a:t>不同</a:t>
            </a:r>
            <a:r>
              <a:rPr lang="en-US" altLang="zh-CN" dirty="0"/>
              <a:t>type</a:t>
            </a:r>
            <a:r>
              <a:rPr lang="zh-CN" altLang="en-US" dirty="0"/>
              <a:t>的</a:t>
            </a:r>
            <a:r>
              <a:rPr lang="en-US" altLang="zh-CN" dirty="0"/>
              <a:t>view. </a:t>
            </a:r>
            <a:r>
              <a:rPr lang="zh-CN" altLang="en-US" dirty="0"/>
              <a:t>比如</a:t>
            </a:r>
            <a:r>
              <a:rPr lang="en-US" altLang="zh-CN" dirty="0"/>
              <a:t>, </a:t>
            </a:r>
            <a:r>
              <a:rPr lang="en-US" altLang="zh-CN" dirty="0" err="1"/>
              <a:t>RecyclerView</a:t>
            </a:r>
            <a:r>
              <a:rPr lang="zh-CN" altLang="en-US" dirty="0"/>
              <a:t>支持预设一个可以产生不同</a:t>
            </a:r>
            <a:r>
              <a:rPr lang="en-US" altLang="zh-CN" dirty="0"/>
              <a:t>type</a:t>
            </a:r>
            <a:r>
              <a:rPr lang="zh-CN" altLang="en-US" dirty="0"/>
              <a:t>的</a:t>
            </a:r>
            <a:r>
              <a:rPr lang="en-US" altLang="zh-CN" dirty="0" err="1"/>
              <a:t>ItemView</a:t>
            </a:r>
            <a:r>
              <a:rPr lang="zh-CN" altLang="en-US" dirty="0"/>
              <a:t>的</a:t>
            </a:r>
            <a:r>
              <a:rPr lang="en-US" altLang="zh-CN" dirty="0" err="1"/>
              <a:t>RecycledViewPool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Hierarchy 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8" y="2618372"/>
            <a:ext cx="7570962" cy="41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过度渲染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过度绘制指的是在屏幕一个像素上绘制多次</a:t>
            </a:r>
            <a:r>
              <a:rPr lang="en-US" altLang="zh-CN" dirty="0"/>
              <a:t>(</a:t>
            </a:r>
            <a:r>
              <a:rPr lang="zh-CN" altLang="en-US" dirty="0"/>
              <a:t>超过一次</a:t>
            </a:r>
            <a:r>
              <a:rPr lang="en-US" altLang="zh-CN" dirty="0"/>
              <a:t>),</a:t>
            </a:r>
            <a:r>
              <a:rPr lang="zh-CN" altLang="en-US" dirty="0"/>
              <a:t>比如一个</a:t>
            </a:r>
            <a:r>
              <a:rPr lang="en-US" altLang="zh-CN" dirty="0" err="1"/>
              <a:t>TextView</a:t>
            </a:r>
            <a:r>
              <a:rPr lang="zh-CN" altLang="en-US" dirty="0"/>
              <a:t>后有背景，那么显示文本的像素至少绘了两次，一次是背景，一次是文本。</a:t>
            </a:r>
            <a:r>
              <a:rPr lang="en-US" altLang="zh-CN" dirty="0"/>
              <a:t>GPU</a:t>
            </a:r>
            <a:r>
              <a:rPr lang="zh-CN" altLang="en-US" dirty="0"/>
              <a:t>过度绘制或多或少对性能有些影响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如何查看是否过度绘制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/>
              <a:t>设置</a:t>
            </a:r>
            <a:r>
              <a:rPr lang="en-US" altLang="zh-CN" dirty="0"/>
              <a:t>-</a:t>
            </a:r>
            <a:r>
              <a:rPr lang="zh-CN" altLang="en-US" dirty="0"/>
              <a:t>开发者选项</a:t>
            </a:r>
            <a:r>
              <a:rPr lang="en-US" altLang="zh-CN" dirty="0"/>
              <a:t>-</a:t>
            </a:r>
            <a:r>
              <a:rPr lang="zh-CN" altLang="en-US" dirty="0"/>
              <a:t>调试</a:t>
            </a:r>
            <a:r>
              <a:rPr lang="en-US" altLang="zh-CN" dirty="0"/>
              <a:t>GPU</a:t>
            </a:r>
            <a:r>
              <a:rPr lang="zh-CN" altLang="en-US" dirty="0"/>
              <a:t>过度绘制</a:t>
            </a:r>
            <a:r>
              <a:rPr lang="en-US" altLang="zh-CN" dirty="0"/>
              <a:t>(</a:t>
            </a:r>
            <a:r>
              <a:rPr lang="zh-CN" altLang="en-US" dirty="0"/>
              <a:t>过度渲染等，不同机器可能不同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2"/>
            <a:r>
              <a:rPr lang="zh-CN" altLang="en-US" dirty="0"/>
              <a:t>开启后，启动我们的应用，可以看到各种颜色的区域</a:t>
            </a:r>
            <a:r>
              <a:rPr lang="en-US" altLang="zh-CN" dirty="0"/>
              <a:t>,</a:t>
            </a:r>
            <a:r>
              <a:rPr lang="zh-CN" altLang="en-US" dirty="0"/>
              <a:t>其中： 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蓝色 </a:t>
            </a:r>
            <a:r>
              <a:rPr lang="en-US" altLang="zh-CN" dirty="0" smtClean="0"/>
              <a:t>1x</a:t>
            </a:r>
            <a:r>
              <a:rPr lang="zh-CN" altLang="en-US" dirty="0" smtClean="0"/>
              <a:t>过度绘制 </a:t>
            </a:r>
          </a:p>
          <a:p>
            <a:pPr lvl="3"/>
            <a:r>
              <a:rPr lang="zh-CN" altLang="en-US" dirty="0" smtClean="0"/>
              <a:t>绿色 </a:t>
            </a:r>
            <a:r>
              <a:rPr lang="en-US" altLang="zh-CN" dirty="0"/>
              <a:t>2x</a:t>
            </a:r>
            <a:r>
              <a:rPr lang="zh-CN" altLang="en-US" dirty="0"/>
              <a:t>过度绘制 </a:t>
            </a:r>
          </a:p>
          <a:p>
            <a:pPr lvl="3"/>
            <a:r>
              <a:rPr lang="zh-CN" altLang="en-US" dirty="0"/>
              <a:t>淡红色 </a:t>
            </a:r>
            <a:r>
              <a:rPr lang="en-US" altLang="zh-CN" dirty="0"/>
              <a:t>3x</a:t>
            </a:r>
            <a:r>
              <a:rPr lang="zh-CN" altLang="en-US" dirty="0"/>
              <a:t>过度绘制 </a:t>
            </a:r>
          </a:p>
          <a:p>
            <a:pPr lvl="3"/>
            <a:r>
              <a:rPr lang="zh-CN" altLang="en-US" dirty="0"/>
              <a:t>红色 超过</a:t>
            </a:r>
            <a:r>
              <a:rPr lang="en-US" altLang="zh-CN" dirty="0"/>
              <a:t>4x</a:t>
            </a:r>
            <a:r>
              <a:rPr lang="zh-CN" altLang="en-US" dirty="0"/>
              <a:t>过度绘制 </a:t>
            </a:r>
          </a:p>
        </p:txBody>
      </p:sp>
    </p:spTree>
    <p:extLst>
      <p:ext uri="{BB962C8B-B14F-4D97-AF65-F5344CB8AC3E}">
        <p14:creationId xmlns:p14="http://schemas.microsoft.com/office/powerpoint/2010/main" val="9251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7166"/>
          </a:xfrm>
        </p:spPr>
        <p:txBody>
          <a:bodyPr/>
          <a:lstStyle/>
          <a:p>
            <a:pPr lvl="1"/>
            <a:r>
              <a:rPr lang="zh-CN" altLang="en-US" dirty="0" smtClean="0"/>
              <a:t>示例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如何优化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优化布局，减少层级 </a:t>
            </a:r>
          </a:p>
          <a:p>
            <a:pPr lvl="2"/>
            <a:r>
              <a:rPr lang="zh-CN" altLang="en-US" dirty="0" smtClean="0"/>
              <a:t>减少没必要的背景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08651"/>
            <a:ext cx="2293561" cy="1593532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990011" y="3479143"/>
            <a:ext cx="444138" cy="25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87" y="2624954"/>
            <a:ext cx="2369754" cy="196092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8018379" y="3479143"/>
            <a:ext cx="444138" cy="25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755" y="1989977"/>
            <a:ext cx="181737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优化后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56764"/>
            <a:ext cx="2665776" cy="164047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48287" y="3746303"/>
            <a:ext cx="330926" cy="18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266613" y="3746303"/>
            <a:ext cx="330926" cy="18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97" y="3029198"/>
            <a:ext cx="2406431" cy="16956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24" y="2124613"/>
            <a:ext cx="1927725" cy="34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绘制效率优化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的绘制</a:t>
            </a:r>
            <a:endParaRPr lang="en-US" altLang="zh-CN" dirty="0" smtClean="0"/>
          </a:p>
          <a:p>
            <a:r>
              <a:rPr lang="zh-CN" altLang="en-US" dirty="0" smtClean="0"/>
              <a:t>使用控件的小窍门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/>
              <a:t>附录</a:t>
            </a:r>
          </a:p>
        </p:txBody>
      </p:sp>
    </p:spTree>
    <p:extLst>
      <p:ext uri="{BB962C8B-B14F-4D97-AF65-F5344CB8AC3E}">
        <p14:creationId xmlns:p14="http://schemas.microsoft.com/office/powerpoint/2010/main" val="28493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Lint</a:t>
            </a:r>
          </a:p>
          <a:p>
            <a:pPr lvl="1"/>
            <a:r>
              <a:rPr lang="zh-CN" altLang="en-US" dirty="0" smtClean="0"/>
              <a:t>避免</a:t>
            </a:r>
            <a:r>
              <a:rPr lang="zh-CN" altLang="en-US" dirty="0"/>
              <a:t>在绘制或者解析布局</a:t>
            </a:r>
            <a:r>
              <a:rPr lang="en-US" altLang="zh-CN" dirty="0"/>
              <a:t>(draw/layout)</a:t>
            </a:r>
            <a:r>
              <a:rPr lang="zh-CN" altLang="en-US" dirty="0"/>
              <a:t>时，分配对象。</a:t>
            </a:r>
            <a:r>
              <a:rPr lang="en-US" altLang="zh-CN" dirty="0" err="1"/>
              <a:t>eg,Ondraw</a:t>
            </a:r>
            <a:r>
              <a:rPr lang="en-US" altLang="zh-CN" dirty="0"/>
              <a:t>()</a:t>
            </a:r>
            <a:r>
              <a:rPr lang="zh-CN" altLang="en-US" dirty="0"/>
              <a:t>中实例化</a:t>
            </a:r>
            <a:r>
              <a:rPr lang="en-US" altLang="zh-CN" dirty="0"/>
              <a:t>Paint().</a:t>
            </a:r>
          </a:p>
          <a:p>
            <a:pPr lvl="1"/>
            <a:r>
              <a:rPr lang="en-US" altLang="zh-CN" dirty="0" smtClean="0"/>
              <a:t>Layout</a:t>
            </a:r>
            <a:r>
              <a:rPr lang="zh-CN" altLang="en-US" dirty="0"/>
              <a:t>中无用的参数。</a:t>
            </a:r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优化的布局：如一个线性布局（一个</a:t>
            </a:r>
            <a:r>
              <a:rPr lang="en-US" altLang="zh-CN" dirty="0" err="1"/>
              <a:t>Imageview</a:t>
            </a:r>
            <a:r>
              <a:rPr lang="zh-CN" altLang="en-US" dirty="0"/>
              <a:t>和一个</a:t>
            </a:r>
            <a:r>
              <a:rPr lang="en-US" altLang="zh-CN" dirty="0" err="1"/>
              <a:t>TextView</a:t>
            </a:r>
            <a:r>
              <a:rPr lang="zh-CN" altLang="en-US" dirty="0"/>
              <a:t>），可被</a:t>
            </a:r>
            <a:r>
              <a:rPr lang="en-US" altLang="zh-CN" dirty="0" err="1"/>
              <a:t>TextView</a:t>
            </a:r>
            <a:r>
              <a:rPr lang="zh-CN" altLang="en-US" dirty="0"/>
              <a:t>和一个</a:t>
            </a:r>
            <a:r>
              <a:rPr lang="en-US" altLang="zh-CN" dirty="0"/>
              <a:t>Compound </a:t>
            </a:r>
            <a:r>
              <a:rPr lang="en-US" altLang="zh-CN" dirty="0" err="1"/>
              <a:t>Drawable</a:t>
            </a:r>
            <a:r>
              <a:rPr lang="zh-CN" altLang="en-US" dirty="0"/>
              <a:t>代替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en-US" altLang="zh-CN" dirty="0"/>
              <a:t>layout</a:t>
            </a:r>
            <a:r>
              <a:rPr lang="zh-CN" altLang="en-US" dirty="0"/>
              <a:t>，比如如果子</a:t>
            </a:r>
            <a:r>
              <a:rPr lang="en-US" altLang="zh-CN" dirty="0"/>
              <a:t>view</a:t>
            </a:r>
            <a:r>
              <a:rPr lang="zh-CN" altLang="en-US" dirty="0"/>
              <a:t>都是</a:t>
            </a:r>
            <a:r>
              <a:rPr lang="en-US" altLang="zh-CN" dirty="0" err="1"/>
              <a:t>wrap_content</a:t>
            </a:r>
            <a:r>
              <a:rPr lang="zh-CN" altLang="en-US" dirty="0"/>
              <a:t>，则设置</a:t>
            </a:r>
            <a:r>
              <a:rPr lang="en-US" altLang="zh-CN" dirty="0" err="1"/>
              <a:t>android:baselineAligned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，则</a:t>
            </a:r>
            <a:r>
              <a:rPr lang="en-US" altLang="zh-CN" dirty="0"/>
              <a:t>When set to false, prevents the layout from aligning its children's baselines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Overdraw </a:t>
            </a:r>
            <a:r>
              <a:rPr lang="zh-CN" altLang="en-US" dirty="0"/>
              <a:t>即指定</a:t>
            </a:r>
            <a:r>
              <a:rPr lang="en-US" altLang="zh-CN" dirty="0"/>
              <a:t>theme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会自己绘制背景，但是布局中会再一次设置</a:t>
            </a:r>
            <a:r>
              <a:rPr lang="zh-CN" altLang="en-US" dirty="0" smtClean="0"/>
              <a:t>背景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39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136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367246"/>
            <a:ext cx="8915400" cy="3777622"/>
          </a:xfrm>
        </p:spPr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9601"/>
              </p:ext>
            </p:extLst>
          </p:nvPr>
        </p:nvGraphicFramePr>
        <p:xfrm>
          <a:off x="2589212" y="1733877"/>
          <a:ext cx="8128000" cy="709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91"/>
                <a:gridCol w="992777"/>
                <a:gridCol w="1619931"/>
                <a:gridCol w="1828800"/>
                <a:gridCol w="2984001"/>
              </a:tblGrid>
              <a:tr h="5985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层级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8581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Wrap_content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all=1</a:t>
                      </a:r>
                    </a:p>
                    <a:p>
                      <a:r>
                        <a:rPr lang="en-US" altLang="zh-CN" dirty="0" smtClean="0"/>
                        <a:t>Layout</a:t>
                      </a:r>
                      <a:r>
                        <a:rPr lang="zh-CN" altLang="en-US" dirty="0" smtClean="0"/>
                        <a:t>有背景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Wrap_content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816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all=1</a:t>
                      </a:r>
                    </a:p>
                    <a:p>
                      <a:r>
                        <a:rPr lang="en-US" altLang="zh-CN" dirty="0" smtClean="0"/>
                        <a:t>Layout</a:t>
                      </a:r>
                      <a:r>
                        <a:rPr lang="zh-CN" altLang="en-US" dirty="0" smtClean="0"/>
                        <a:t>有背景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Wrap_content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453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Wrap_content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68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&gt;30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stackOverflowError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29" y="4670383"/>
            <a:ext cx="908655" cy="12626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229" y="2346918"/>
            <a:ext cx="903624" cy="11709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229" y="3492445"/>
            <a:ext cx="903624" cy="11779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229" y="5937509"/>
            <a:ext cx="901349" cy="1117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229" y="7055384"/>
            <a:ext cx="897910" cy="11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48436"/>
            <a:ext cx="8915400" cy="3777622"/>
          </a:xfrm>
        </p:spPr>
        <p:txBody>
          <a:bodyPr/>
          <a:lstStyle/>
          <a:p>
            <a:r>
              <a:rPr lang="en-US" altLang="zh-CN" dirty="0" err="1" smtClean="0"/>
              <a:t>RelativeLayout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28830"/>
              </p:ext>
            </p:extLst>
          </p:nvPr>
        </p:nvGraphicFramePr>
        <p:xfrm>
          <a:off x="2648463" y="1747278"/>
          <a:ext cx="7355977" cy="468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/>
                <a:gridCol w="1300480"/>
                <a:gridCol w="914537"/>
                <a:gridCol w="1686423"/>
                <a:gridCol w="215405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Layout</a:t>
                      </a:r>
                      <a:r>
                        <a:rPr lang="zh-CN" altLang="en-US" dirty="0" smtClean="0"/>
                        <a:t>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4872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Layout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大小一致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020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Layout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view</a:t>
                      </a:r>
                      <a:r>
                        <a:rPr lang="zh-CN" altLang="en-US" dirty="0" smtClean="0"/>
                        <a:t>大小一致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428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Layout: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View:100dp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67" y="2159590"/>
            <a:ext cx="961345" cy="14322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65" y="3591798"/>
            <a:ext cx="958693" cy="14086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760" y="5024006"/>
            <a:ext cx="1033901" cy="1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FrameLayout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没有布局的布局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之间可以互相覆盖</a:t>
            </a:r>
            <a:endParaRPr lang="en-US" altLang="zh-CN" dirty="0" smtClean="0"/>
          </a:p>
          <a:p>
            <a:pPr lvl="1"/>
            <a:r>
              <a:rPr lang="zh-CN" altLang="en-US" dirty="0"/>
              <a:t>系统</a:t>
            </a:r>
            <a:r>
              <a:rPr lang="zh-CN" altLang="en-US" dirty="0" smtClean="0"/>
              <a:t>控件的最爱</a:t>
            </a:r>
            <a:endParaRPr lang="en-US" altLang="zh-CN" dirty="0" smtClean="0"/>
          </a:p>
          <a:p>
            <a:r>
              <a:rPr lang="zh-CN" altLang="en-US" dirty="0" smtClean="0"/>
              <a:t>绘制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合理布局，避免存在被全部盖住的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，更要避免对不会被看到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的刷新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</a:t>
            </a:r>
            <a:r>
              <a:rPr lang="en-US" altLang="zh-CN" dirty="0" smtClean="0"/>
              <a:t>gone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invisible</a:t>
            </a:r>
            <a:r>
              <a:rPr lang="zh-CN" altLang="en-US" dirty="0" smtClean="0"/>
              <a:t>掉的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，不会走</a:t>
            </a:r>
            <a:r>
              <a:rPr lang="en-US" altLang="zh-CN" dirty="0" smtClean="0"/>
              <a:t>draw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方法的，但是会被调到</a:t>
            </a:r>
            <a:r>
              <a:rPr lang="en-US" altLang="zh-CN" dirty="0" err="1" smtClean="0"/>
              <a:t>onAttachedToWindow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onAttachedToWindow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Measure</a:t>
            </a:r>
            <a:r>
              <a:rPr lang="zh-CN" altLang="en-US" dirty="0" smtClean="0"/>
              <a:t>之前掉，在其中做耗时操作会阻塞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FrameLayout</a:t>
            </a:r>
            <a:r>
              <a:rPr lang="zh-CN" altLang="en-US" dirty="0" smtClean="0"/>
              <a:t>做顶层</a:t>
            </a:r>
            <a:r>
              <a:rPr lang="zh-CN" altLang="en-US" dirty="0"/>
              <a:t>容器时，在</a:t>
            </a:r>
            <a:r>
              <a:rPr lang="zh-CN" altLang="en-US" dirty="0" smtClean="0"/>
              <a:t>没有背景</a:t>
            </a:r>
            <a:r>
              <a:rPr lang="zh-CN" altLang="en-US" dirty="0"/>
              <a:t>图片或者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的前提下，可以用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标签代替，以减少布局层次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26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LinearLayout</a:t>
            </a:r>
          </a:p>
          <a:p>
            <a:pPr lvl="1"/>
            <a:r>
              <a:rPr lang="zh-CN" altLang="en-US" dirty="0" smtClean="0"/>
              <a:t>早期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开发人员最常用的布局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通过多层嵌套可以实现很多种布局效果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在界面结构比较复杂是建议使用</a:t>
            </a:r>
            <a:r>
              <a:rPr lang="en-US" altLang="zh-CN" dirty="0" err="1" smtClean="0"/>
              <a:t>RelativeLayout</a:t>
            </a:r>
            <a:r>
              <a:rPr lang="zh-CN" altLang="en-US" dirty="0" smtClean="0"/>
              <a:t>，以降低界面层级深度</a:t>
            </a:r>
            <a:endParaRPr lang="en-US" altLang="zh-CN" dirty="0" smtClean="0"/>
          </a:p>
          <a:p>
            <a:r>
              <a:rPr lang="en-US" altLang="zh-CN" dirty="0" smtClean="0"/>
              <a:t>Wight</a:t>
            </a:r>
          </a:p>
          <a:p>
            <a:pPr lvl="1"/>
            <a:r>
              <a:rPr lang="zh-CN" altLang="en-US" dirty="0" smtClean="0"/>
              <a:t>百分比布局的早期实现方式，局限性比较大</a:t>
            </a:r>
            <a:endParaRPr lang="en-US" altLang="zh-CN" dirty="0" smtClean="0"/>
          </a:p>
          <a:p>
            <a:pPr lvl="1"/>
            <a:r>
              <a:rPr lang="zh-CN" altLang="en-US" dirty="0"/>
              <a:t>在有</a:t>
            </a:r>
            <a:r>
              <a:rPr lang="en-US" altLang="zh-CN" dirty="0"/>
              <a:t>weight</a:t>
            </a:r>
            <a:r>
              <a:rPr lang="zh-CN" altLang="en-US" dirty="0"/>
              <a:t>时</a:t>
            </a:r>
            <a:r>
              <a:rPr lang="zh-CN" altLang="en-US" dirty="0" smtClean="0"/>
              <a:t>，会</a:t>
            </a:r>
            <a:r>
              <a:rPr lang="zh-CN" altLang="en-US" dirty="0"/>
              <a:t>调用子</a:t>
            </a:r>
            <a:r>
              <a:rPr lang="en-US" altLang="zh-CN" dirty="0"/>
              <a:t>View2</a:t>
            </a:r>
            <a:r>
              <a:rPr lang="zh-CN" altLang="en-US" dirty="0"/>
              <a:t>次</a:t>
            </a:r>
            <a:r>
              <a:rPr lang="en-US" altLang="zh-CN" dirty="0" err="1"/>
              <a:t>onMeasure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/>
              <a:t>android:layout_height</a:t>
            </a:r>
            <a:r>
              <a:rPr lang="en-US" altLang="zh-CN" dirty="0" smtClean="0"/>
              <a:t>=“0dp”</a:t>
            </a:r>
            <a:r>
              <a:rPr lang="zh-CN" altLang="en-US" dirty="0" smtClean="0"/>
              <a:t>时，不要用</a:t>
            </a:r>
            <a:r>
              <a:rPr lang="en-US" altLang="zh-CN" dirty="0" err="1" smtClean="0"/>
              <a:t>wrap_content</a:t>
            </a:r>
            <a:endParaRPr lang="en-US" altLang="zh-CN" dirty="0" smtClean="0"/>
          </a:p>
          <a:p>
            <a:pPr lvl="1"/>
            <a:r>
              <a:rPr lang="zh-CN" altLang="en-US" dirty="0"/>
              <a:t>使用方法：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stephen830.iteye.com/blog/1142956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blog.csdn.net/jincf2011/article/details/6598256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4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US" altLang="zh-CN" dirty="0"/>
              <a:t>0dp</a:t>
            </a:r>
            <a:r>
              <a:rPr lang="zh-CN" altLang="en-US" dirty="0"/>
              <a:t>和</a:t>
            </a:r>
            <a:r>
              <a:rPr lang="en-US" altLang="zh-CN" dirty="0" err="1"/>
              <a:t>wrap_content</a:t>
            </a:r>
            <a:r>
              <a:rPr lang="zh-CN" altLang="en-US" dirty="0"/>
              <a:t>的区别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50" y="2576240"/>
            <a:ext cx="2216195" cy="1900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61" y="1893021"/>
            <a:ext cx="1366551" cy="258340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939246" y="3291840"/>
            <a:ext cx="1436914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450" y="4720045"/>
            <a:ext cx="2216195" cy="1948073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939246" y="5676090"/>
            <a:ext cx="1436914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61" y="4476430"/>
            <a:ext cx="1354047" cy="26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491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RelativeLayout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推荐使用的布局，但不要嵌套使用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RelativeLayout</a:t>
            </a:r>
            <a:r>
              <a:rPr lang="zh-CN" altLang="en-US" dirty="0"/>
              <a:t>会让子</a:t>
            </a:r>
            <a:r>
              <a:rPr lang="en-US" altLang="zh-CN" dirty="0"/>
              <a:t>View</a:t>
            </a:r>
            <a:r>
              <a:rPr lang="zh-CN" altLang="en-US" dirty="0"/>
              <a:t>调用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 err="1" smtClean="0"/>
              <a:t>onMeasure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RelativeLayout</a:t>
            </a:r>
            <a:r>
              <a:rPr lang="zh-CN" altLang="en-US" dirty="0"/>
              <a:t>的子</a:t>
            </a:r>
            <a:r>
              <a:rPr lang="en-US" altLang="zh-CN" dirty="0"/>
              <a:t>View</a:t>
            </a:r>
            <a:r>
              <a:rPr lang="zh-CN" altLang="en-US" dirty="0"/>
              <a:t>如果高度和</a:t>
            </a:r>
            <a:r>
              <a:rPr lang="en-US" altLang="zh-CN" dirty="0" err="1"/>
              <a:t>RelativeLayout</a:t>
            </a:r>
            <a:r>
              <a:rPr lang="zh-CN" altLang="en-US" dirty="0"/>
              <a:t>不同，则会引发效率问题，当子</a:t>
            </a:r>
            <a:r>
              <a:rPr lang="en-US" altLang="zh-CN" dirty="0"/>
              <a:t>View</a:t>
            </a:r>
            <a:r>
              <a:rPr lang="zh-CN" altLang="en-US" dirty="0"/>
              <a:t>很复杂时，这个问题会更加严重。如果可以，使用</a:t>
            </a:r>
            <a:r>
              <a:rPr lang="en-US" altLang="zh-CN" dirty="0"/>
              <a:t>padding</a:t>
            </a:r>
            <a:r>
              <a:rPr lang="zh-CN" altLang="en-US" dirty="0"/>
              <a:t>代替</a:t>
            </a:r>
            <a:r>
              <a:rPr lang="en-US" altLang="zh-CN" dirty="0"/>
              <a:t>margin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 smtClean="0"/>
              <a:t>在不</a:t>
            </a:r>
            <a:r>
              <a:rPr lang="zh-CN" altLang="en-US" dirty="0"/>
              <a:t>影响</a:t>
            </a:r>
            <a:r>
              <a:rPr lang="zh-CN" altLang="en-US" dirty="0" smtClean="0"/>
              <a:t>层级</a:t>
            </a:r>
            <a:r>
              <a:rPr lang="zh-CN" altLang="en-US" dirty="0"/>
              <a:t>深度的情况下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 err="1"/>
              <a:t>Linearlayout</a:t>
            </a:r>
            <a:r>
              <a:rPr lang="zh-CN" altLang="en-US" dirty="0"/>
              <a:t>和</a:t>
            </a:r>
            <a:r>
              <a:rPr lang="en-US" altLang="zh-CN" dirty="0" err="1"/>
              <a:t>FrameLayout</a:t>
            </a:r>
            <a:r>
              <a:rPr lang="zh-CN" altLang="en-US" dirty="0"/>
              <a:t>而不是</a:t>
            </a:r>
            <a:r>
              <a:rPr lang="en-US" altLang="zh-CN" dirty="0" err="1"/>
              <a:t>RelativeLayout</a:t>
            </a:r>
            <a:r>
              <a:rPr lang="zh-CN" altLang="en-US" dirty="0"/>
              <a:t>（上帝是公平的，</a:t>
            </a:r>
            <a:r>
              <a:rPr lang="zh-CN" altLang="en-US" dirty="0" smtClean="0"/>
              <a:t>灵活性</a:t>
            </a:r>
            <a:r>
              <a:rPr lang="zh-CN" altLang="en-US" dirty="0"/>
              <a:t>导致了效率上的问题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详细的效率问题解释，请看：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www.aichengxu.com/view/28985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90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PercentRelativeLayout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布局层次</a:t>
            </a:r>
            <a:endParaRPr lang="en-US" altLang="zh-CN" dirty="0"/>
          </a:p>
          <a:p>
            <a:r>
              <a:rPr lang="en-US" altLang="zh-CN" dirty="0" smtClean="0"/>
              <a:t>Merge</a:t>
            </a:r>
          </a:p>
          <a:p>
            <a:pPr marL="457200" lvl="1" indent="0">
              <a:buNone/>
            </a:pPr>
            <a:r>
              <a:rPr lang="zh-CN" altLang="en-US" sz="1200" dirty="0" smtClean="0"/>
              <a:t>在</a:t>
            </a:r>
            <a:r>
              <a:rPr lang="en-US" altLang="zh-CN" sz="1200" dirty="0"/>
              <a:t>Android layout</a:t>
            </a:r>
            <a:r>
              <a:rPr lang="zh-CN" altLang="en-US" sz="1200" dirty="0"/>
              <a:t>文件中需要一个顶级容器来容纳其他的组件，而不能直接放置多个组件，例如如下的代码：</a:t>
            </a:r>
            <a:endParaRPr lang="en-US" altLang="zh-CN" sz="1200" dirty="0" smtClean="0"/>
          </a:p>
        </p:txBody>
      </p:sp>
      <p:sp>
        <p:nvSpPr>
          <p:cNvPr id="8" name="右箭头 7"/>
          <p:cNvSpPr/>
          <p:nvPr/>
        </p:nvSpPr>
        <p:spPr>
          <a:xfrm>
            <a:off x="5773783" y="3692434"/>
            <a:ext cx="91440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62052"/>
            <a:ext cx="2955138" cy="15142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97" y="3362052"/>
            <a:ext cx="2746409" cy="15142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95" y="5394627"/>
            <a:ext cx="2853572" cy="103319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773783" y="5677988"/>
            <a:ext cx="91440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97" y="5453541"/>
            <a:ext cx="1954780" cy="9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908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和</a:t>
            </a:r>
            <a:r>
              <a:rPr lang="en-US" altLang="zh-CN" dirty="0"/>
              <a:t>include</a:t>
            </a:r>
            <a:r>
              <a:rPr lang="zh-CN" altLang="en-US" dirty="0"/>
              <a:t>配合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跨</a:t>
            </a:r>
            <a:r>
              <a:rPr lang="zh-CN" altLang="en-US" dirty="0"/>
              <a:t>文件引用，例如</a:t>
            </a:r>
            <a:r>
              <a:rPr lang="en-US" altLang="zh-CN" dirty="0"/>
              <a:t>Fragment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2" y="2595208"/>
            <a:ext cx="2665776" cy="164047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815577" y="3284747"/>
            <a:ext cx="330926" cy="18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733903" y="3284747"/>
            <a:ext cx="330926" cy="18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28" y="2462365"/>
            <a:ext cx="4909729" cy="18284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987" y="2567642"/>
            <a:ext cx="2406431" cy="1695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987" y="4454380"/>
            <a:ext cx="2406431" cy="1866212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2494713">
            <a:off x="3261538" y="4637379"/>
            <a:ext cx="557348" cy="201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733903" y="5295642"/>
            <a:ext cx="330926" cy="18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314" y="4479141"/>
            <a:ext cx="3667765" cy="18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1859</TotalTime>
  <Words>1363</Words>
  <Application>Microsoft Office PowerPoint</Application>
  <PresentationFormat>宽屏</PresentationFormat>
  <Paragraphs>198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Android界面绘制效率优化</vt:lpstr>
      <vt:lpstr>绘制效率优化</vt:lpstr>
      <vt:lpstr>布局</vt:lpstr>
      <vt:lpstr>布局</vt:lpstr>
      <vt:lpstr>布局</vt:lpstr>
      <vt:lpstr>布局</vt:lpstr>
      <vt:lpstr>布局</vt:lpstr>
      <vt:lpstr>布局</vt:lpstr>
      <vt:lpstr>布局</vt:lpstr>
      <vt:lpstr>布局</vt:lpstr>
      <vt:lpstr>布局</vt:lpstr>
      <vt:lpstr>View的绘制 </vt:lpstr>
      <vt:lpstr>使用控件的小窍门</vt:lpstr>
      <vt:lpstr>使用控件的小窍门</vt:lpstr>
      <vt:lpstr>使用控件的小窍门</vt:lpstr>
      <vt:lpstr>工具</vt:lpstr>
      <vt:lpstr>工具</vt:lpstr>
      <vt:lpstr>工具</vt:lpstr>
      <vt:lpstr>工具</vt:lpstr>
      <vt:lpstr>工具</vt:lpstr>
      <vt:lpstr>附录</vt:lpstr>
      <vt:lpstr>附录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Android界面绘制效率优化</dc:title>
  <dc:creator>wswd</dc:creator>
  <cp:lastModifiedBy>wswd</cp:lastModifiedBy>
  <cp:revision>89</cp:revision>
  <dcterms:created xsi:type="dcterms:W3CDTF">2015-07-17T07:18:54Z</dcterms:created>
  <dcterms:modified xsi:type="dcterms:W3CDTF">2015-07-21T06:11:03Z</dcterms:modified>
</cp:coreProperties>
</file>