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96" r:id="rId3"/>
    <p:sldId id="278" r:id="rId4"/>
    <p:sldId id="303" r:id="rId5"/>
    <p:sldId id="304" r:id="rId6"/>
    <p:sldId id="371" r:id="rId7"/>
    <p:sldId id="372" r:id="rId8"/>
    <p:sldId id="382" r:id="rId9"/>
    <p:sldId id="373" r:id="rId10"/>
    <p:sldId id="374" r:id="rId11"/>
    <p:sldId id="375" r:id="rId12"/>
    <p:sldId id="376" r:id="rId13"/>
    <p:sldId id="377" r:id="rId14"/>
    <p:sldId id="378" r:id="rId15"/>
    <p:sldId id="381" r:id="rId16"/>
    <p:sldId id="379" r:id="rId17"/>
    <p:sldId id="380" r:id="rId18"/>
    <p:sldId id="384" r:id="rId19"/>
    <p:sldId id="383" r:id="rId20"/>
    <p:sldId id="386" r:id="rId21"/>
    <p:sldId id="38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146"/>
    <a:srgbClr val="1A3A51"/>
    <a:srgbClr val="363533"/>
    <a:srgbClr val="2C4E73"/>
    <a:srgbClr val="2790B0"/>
    <a:srgbClr val="6B933F"/>
    <a:srgbClr val="4E4D49"/>
    <a:srgbClr val="242322"/>
    <a:srgbClr val="243C5A"/>
    <a:srgbClr val="1D1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" y="264"/>
      </p:cViewPr>
      <p:guideLst>
        <p:guide pos="76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E06EBB-A400-41D4-B500-0E5DA84D8D3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EB7C69-4F51-4385-9165-B2A6172B1ADB}">
      <dgm:prSet phldrT="[文本]" phldr="1"/>
      <dgm:spPr/>
      <dgm:t>
        <a:bodyPr/>
        <a:lstStyle/>
        <a:p>
          <a:endParaRPr lang="zh-CN" altLang="en-US" dirty="0"/>
        </a:p>
      </dgm:t>
    </dgm:pt>
    <dgm:pt modelId="{73CE3EF1-03B5-4E64-9790-23DDC5324A28}" type="parTrans" cxnId="{A7535D47-AC05-430E-A6E6-0E0514ACF4B1}">
      <dgm:prSet/>
      <dgm:spPr/>
      <dgm:t>
        <a:bodyPr/>
        <a:lstStyle/>
        <a:p>
          <a:endParaRPr lang="zh-CN" altLang="en-US"/>
        </a:p>
      </dgm:t>
    </dgm:pt>
    <dgm:pt modelId="{588F7236-307E-4BD2-A5F3-3A235188570C}" type="sibTrans" cxnId="{A7535D47-AC05-430E-A6E6-0E0514ACF4B1}">
      <dgm:prSet/>
      <dgm:spPr/>
      <dgm:t>
        <a:bodyPr/>
        <a:lstStyle/>
        <a:p>
          <a:endParaRPr lang="zh-CN" altLang="en-US"/>
        </a:p>
      </dgm:t>
    </dgm:pt>
    <dgm:pt modelId="{3820D34E-2018-4BD9-AFAE-8FA9E6B5594A}">
      <dgm:prSet phldrT="[文本]"/>
      <dgm:spPr/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发送节点（产生交易的用户）提交广播交易信息，接受节点（矿工）接受</a:t>
          </a:r>
        </a:p>
      </dgm:t>
    </dgm:pt>
    <dgm:pt modelId="{10E3E90A-188D-4B4A-9E1E-29E7C21F430D}" type="parTrans" cxnId="{58CB9843-1C11-45F2-9593-B5645CA8F47E}">
      <dgm:prSet/>
      <dgm:spPr/>
      <dgm:t>
        <a:bodyPr/>
        <a:lstStyle/>
        <a:p>
          <a:endParaRPr lang="zh-CN" altLang="en-US"/>
        </a:p>
      </dgm:t>
    </dgm:pt>
    <dgm:pt modelId="{D17A7AA7-3A51-4FFC-A3DF-E80155764101}" type="sibTrans" cxnId="{58CB9843-1C11-45F2-9593-B5645CA8F47E}">
      <dgm:prSet/>
      <dgm:spPr/>
      <dgm:t>
        <a:bodyPr/>
        <a:lstStyle/>
        <a:p>
          <a:endParaRPr lang="zh-CN" altLang="en-US"/>
        </a:p>
      </dgm:t>
    </dgm:pt>
    <dgm:pt modelId="{4ECA6852-F656-494D-AED4-788BE80CA780}">
      <dgm:prSet phldrT="[文本]"/>
      <dgm:spPr/>
      <dgm:t>
        <a:bodyPr/>
        <a:lstStyle/>
        <a:p>
          <a:r>
            <a:rPr lang="en-US" altLang="zh-CN" dirty="0"/>
            <a:t>2.</a:t>
          </a:r>
          <a:r>
            <a:rPr lang="zh-CN" altLang="en-US" dirty="0"/>
            <a:t>矿工校验信息</a:t>
          </a:r>
          <a:r>
            <a:rPr lang="zh-CN" altLang="en-US"/>
            <a:t>的签名内容是否合法，通过</a:t>
          </a:r>
          <a:r>
            <a:rPr lang="zh-CN" altLang="en-US" dirty="0"/>
            <a:t>后按规则组装区块</a:t>
          </a:r>
        </a:p>
      </dgm:t>
    </dgm:pt>
    <dgm:pt modelId="{1B4A00DC-E874-4CF3-825C-390C6665A827}" type="parTrans" cxnId="{FA2D36E8-DB25-46C8-90FC-B8305B7A3B85}">
      <dgm:prSet/>
      <dgm:spPr/>
      <dgm:t>
        <a:bodyPr/>
        <a:lstStyle/>
        <a:p>
          <a:endParaRPr lang="zh-CN" altLang="en-US"/>
        </a:p>
      </dgm:t>
    </dgm:pt>
    <dgm:pt modelId="{6971A9DA-540E-469B-8F83-1A6C67E6EA83}" type="sibTrans" cxnId="{FA2D36E8-DB25-46C8-90FC-B8305B7A3B85}">
      <dgm:prSet/>
      <dgm:spPr/>
      <dgm:t>
        <a:bodyPr/>
        <a:lstStyle/>
        <a:p>
          <a:endParaRPr lang="zh-CN" altLang="en-US"/>
        </a:p>
      </dgm:t>
    </dgm:pt>
    <dgm:pt modelId="{03932729-21DB-4D85-B690-890D055AD6D2}">
      <dgm:prSet phldrT="[文本]" phldr="1"/>
      <dgm:spPr/>
      <dgm:t>
        <a:bodyPr/>
        <a:lstStyle/>
        <a:p>
          <a:endParaRPr lang="zh-CN" altLang="en-US" dirty="0"/>
        </a:p>
      </dgm:t>
    </dgm:pt>
    <dgm:pt modelId="{3B05049F-197F-4568-9F77-A6C6C1DDC217}" type="parTrans" cxnId="{B19640DF-198A-4BA7-A18B-E6721D520A05}">
      <dgm:prSet/>
      <dgm:spPr/>
      <dgm:t>
        <a:bodyPr/>
        <a:lstStyle/>
        <a:p>
          <a:endParaRPr lang="zh-CN" altLang="en-US"/>
        </a:p>
      </dgm:t>
    </dgm:pt>
    <dgm:pt modelId="{C7D6F1ED-D314-4CB0-9302-871CF85BF061}" type="sibTrans" cxnId="{B19640DF-198A-4BA7-A18B-E6721D520A05}">
      <dgm:prSet/>
      <dgm:spPr/>
      <dgm:t>
        <a:bodyPr/>
        <a:lstStyle/>
        <a:p>
          <a:endParaRPr lang="zh-CN" altLang="en-US"/>
        </a:p>
      </dgm:t>
    </dgm:pt>
    <dgm:pt modelId="{364F803C-EFE0-4DA0-902F-FB01FD289C88}">
      <dgm:prSet phldrT="[文本]"/>
      <dgm:spPr/>
      <dgm:t>
        <a:bodyPr/>
        <a:lstStyle/>
        <a:p>
          <a:r>
            <a:rPr lang="en-US" altLang="zh-CN" dirty="0"/>
            <a:t>3.</a:t>
          </a:r>
          <a:r>
            <a:rPr lang="zh-CN" altLang="en-US" dirty="0"/>
            <a:t>根据共识算法在最短时间内让其他矿工认可，纳入区块链。</a:t>
          </a:r>
        </a:p>
      </dgm:t>
    </dgm:pt>
    <dgm:pt modelId="{15CCFA73-FF9F-418B-9221-A181CE0C0BA2}" type="parTrans" cxnId="{D160E8C4-8B5D-4230-8186-74360FD22AEF}">
      <dgm:prSet/>
      <dgm:spPr/>
      <dgm:t>
        <a:bodyPr/>
        <a:lstStyle/>
        <a:p>
          <a:endParaRPr lang="zh-CN" altLang="en-US"/>
        </a:p>
      </dgm:t>
    </dgm:pt>
    <dgm:pt modelId="{0F4D7EEA-3EA1-4337-BDB7-D03ED5D1AEE7}" type="sibTrans" cxnId="{D160E8C4-8B5D-4230-8186-74360FD22AEF}">
      <dgm:prSet/>
      <dgm:spPr/>
      <dgm:t>
        <a:bodyPr/>
        <a:lstStyle/>
        <a:p>
          <a:endParaRPr lang="zh-CN" altLang="en-US"/>
        </a:p>
      </dgm:t>
    </dgm:pt>
    <dgm:pt modelId="{4351C5D0-B936-49A3-B558-3A146537F2DB}">
      <dgm:prSet phldrT="[文本]" phldr="1"/>
      <dgm:spPr/>
      <dgm:t>
        <a:bodyPr/>
        <a:lstStyle/>
        <a:p>
          <a:endParaRPr lang="zh-CN" altLang="en-US"/>
        </a:p>
      </dgm:t>
    </dgm:pt>
    <dgm:pt modelId="{1FA787BA-1FB8-4DE2-B832-F009F544762A}" type="parTrans" cxnId="{35F65C3A-62FF-4872-B1D5-58FF6BB5DFAF}">
      <dgm:prSet/>
      <dgm:spPr/>
      <dgm:t>
        <a:bodyPr/>
        <a:lstStyle/>
        <a:p>
          <a:endParaRPr lang="zh-CN" altLang="en-US"/>
        </a:p>
      </dgm:t>
    </dgm:pt>
    <dgm:pt modelId="{E5100D97-52B7-472E-A720-376408A018B0}" type="sibTrans" cxnId="{35F65C3A-62FF-4872-B1D5-58FF6BB5DFAF}">
      <dgm:prSet/>
      <dgm:spPr/>
      <dgm:t>
        <a:bodyPr/>
        <a:lstStyle/>
        <a:p>
          <a:endParaRPr lang="zh-CN" altLang="en-US"/>
        </a:p>
      </dgm:t>
    </dgm:pt>
    <dgm:pt modelId="{07A89DAB-7366-4CA1-80A1-7924AF59EF4F}">
      <dgm:prSet phldrT="[文本]"/>
      <dgm:spPr/>
      <dgm:t>
        <a:bodyPr/>
        <a:lstStyle/>
        <a:p>
          <a:r>
            <a:rPr lang="zh-CN" altLang="en-US" dirty="0"/>
            <a:t>问题？</a:t>
          </a:r>
        </a:p>
      </dgm:t>
    </dgm:pt>
    <dgm:pt modelId="{F532289C-E602-47FF-96A4-4B2DE986D155}" type="parTrans" cxnId="{3D688F84-F456-455F-86FE-BC30456EDA67}">
      <dgm:prSet/>
      <dgm:spPr/>
      <dgm:t>
        <a:bodyPr/>
        <a:lstStyle/>
        <a:p>
          <a:endParaRPr lang="zh-CN" altLang="en-US"/>
        </a:p>
      </dgm:t>
    </dgm:pt>
    <dgm:pt modelId="{25F26702-6BE1-44D4-818D-42BDA312FDF5}" type="sibTrans" cxnId="{3D688F84-F456-455F-86FE-BC30456EDA67}">
      <dgm:prSet/>
      <dgm:spPr/>
      <dgm:t>
        <a:bodyPr/>
        <a:lstStyle/>
        <a:p>
          <a:endParaRPr lang="zh-CN" altLang="en-US"/>
        </a:p>
      </dgm:t>
    </dgm:pt>
    <dgm:pt modelId="{5F8F8E5B-A6F1-4297-AABA-BAAEFAAF184F}">
      <dgm:prSet phldrT="[文本]"/>
      <dgm:spPr/>
      <dgm:t>
        <a:bodyPr/>
        <a:lstStyle/>
        <a:p>
          <a:r>
            <a:rPr lang="en-US" altLang="zh-CN" dirty="0"/>
            <a:t>4.</a:t>
          </a:r>
          <a:r>
            <a:rPr lang="zh-CN" altLang="en-US" dirty="0"/>
            <a:t>挖矿成功的到奖励（包括挖矿奖励</a:t>
          </a:r>
          <a:r>
            <a:rPr lang="en-US" altLang="zh-CN" dirty="0"/>
            <a:t>+</a:t>
          </a:r>
          <a:r>
            <a:rPr lang="zh-CN" altLang="en-US" dirty="0"/>
            <a:t>交易手续费）</a:t>
          </a:r>
        </a:p>
      </dgm:t>
    </dgm:pt>
    <dgm:pt modelId="{081F3551-807D-4F9D-A273-867174670DE0}" type="parTrans" cxnId="{D324108F-4E5F-46DF-8331-F83D5CF93775}">
      <dgm:prSet/>
      <dgm:spPr/>
      <dgm:t>
        <a:bodyPr/>
        <a:lstStyle/>
        <a:p>
          <a:endParaRPr lang="zh-CN" altLang="en-US"/>
        </a:p>
      </dgm:t>
    </dgm:pt>
    <dgm:pt modelId="{495DE3D7-590E-4E52-ABEF-B268B5CB6EC7}" type="sibTrans" cxnId="{D324108F-4E5F-46DF-8331-F83D5CF93775}">
      <dgm:prSet/>
      <dgm:spPr/>
      <dgm:t>
        <a:bodyPr/>
        <a:lstStyle/>
        <a:p>
          <a:endParaRPr lang="zh-CN" altLang="en-US"/>
        </a:p>
      </dgm:t>
    </dgm:pt>
    <dgm:pt modelId="{940A8043-E71E-4A40-B3DE-9AF7195ED4FA}" type="pres">
      <dgm:prSet presAssocID="{C6E06EBB-A400-41D4-B500-0E5DA84D8D3F}" presName="linearFlow" presStyleCnt="0">
        <dgm:presLayoutVars>
          <dgm:dir/>
          <dgm:animLvl val="lvl"/>
          <dgm:resizeHandles val="exact"/>
        </dgm:presLayoutVars>
      </dgm:prSet>
      <dgm:spPr/>
    </dgm:pt>
    <dgm:pt modelId="{1D560A00-6964-47C2-8F09-23B76B3BD42F}" type="pres">
      <dgm:prSet presAssocID="{67EB7C69-4F51-4385-9165-B2A6172B1ADB}" presName="composite" presStyleCnt="0"/>
      <dgm:spPr/>
    </dgm:pt>
    <dgm:pt modelId="{C3EE72B3-88D4-4430-A514-EBD72EC29CAB}" type="pres">
      <dgm:prSet presAssocID="{67EB7C69-4F51-4385-9165-B2A6172B1ADB}" presName="parentText" presStyleLbl="alignNode1" presStyleIdx="0" presStyleCnt="3" custLinFactNeighborY="1437">
        <dgm:presLayoutVars>
          <dgm:chMax val="1"/>
          <dgm:bulletEnabled val="1"/>
        </dgm:presLayoutVars>
      </dgm:prSet>
      <dgm:spPr/>
    </dgm:pt>
    <dgm:pt modelId="{BB17EB2D-F167-45F8-82FB-5EE381F178D9}" type="pres">
      <dgm:prSet presAssocID="{67EB7C69-4F51-4385-9165-B2A6172B1ADB}" presName="descendantText" presStyleLbl="alignAcc1" presStyleIdx="0" presStyleCnt="3">
        <dgm:presLayoutVars>
          <dgm:bulletEnabled val="1"/>
        </dgm:presLayoutVars>
      </dgm:prSet>
      <dgm:spPr/>
    </dgm:pt>
    <dgm:pt modelId="{EC3EC050-56B6-46A7-80C3-322770800EF0}" type="pres">
      <dgm:prSet presAssocID="{588F7236-307E-4BD2-A5F3-3A235188570C}" presName="sp" presStyleCnt="0"/>
      <dgm:spPr/>
    </dgm:pt>
    <dgm:pt modelId="{A5A888DE-B338-4DC4-8B10-BCFE6FD64FDC}" type="pres">
      <dgm:prSet presAssocID="{03932729-21DB-4D85-B690-890D055AD6D2}" presName="composite" presStyleCnt="0"/>
      <dgm:spPr/>
    </dgm:pt>
    <dgm:pt modelId="{8B14EBCC-214F-4908-8A60-7F63C78432D0}" type="pres">
      <dgm:prSet presAssocID="{03932729-21DB-4D85-B690-890D055AD6D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FDDABD9-D8DE-47CE-810B-E2BA4E94B101}" type="pres">
      <dgm:prSet presAssocID="{03932729-21DB-4D85-B690-890D055AD6D2}" presName="descendantText" presStyleLbl="alignAcc1" presStyleIdx="1" presStyleCnt="3" custLinFactNeighborX="0">
        <dgm:presLayoutVars>
          <dgm:bulletEnabled val="1"/>
        </dgm:presLayoutVars>
      </dgm:prSet>
      <dgm:spPr/>
    </dgm:pt>
    <dgm:pt modelId="{5E9A3083-60C9-4CB9-BA9B-5ADE1009624B}" type="pres">
      <dgm:prSet presAssocID="{C7D6F1ED-D314-4CB0-9302-871CF85BF061}" presName="sp" presStyleCnt="0"/>
      <dgm:spPr/>
    </dgm:pt>
    <dgm:pt modelId="{1C32EF08-B05A-4944-BB57-40DFA798BD6B}" type="pres">
      <dgm:prSet presAssocID="{4351C5D0-B936-49A3-B558-3A146537F2DB}" presName="composite" presStyleCnt="0"/>
      <dgm:spPr/>
    </dgm:pt>
    <dgm:pt modelId="{5556299E-B656-468B-B463-280DB550E2BA}" type="pres">
      <dgm:prSet presAssocID="{4351C5D0-B936-49A3-B558-3A146537F2D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E34FF0D-C0D8-4078-A4D0-F0C2FE30023F}" type="pres">
      <dgm:prSet presAssocID="{4351C5D0-B936-49A3-B558-3A146537F2DB}" presName="descendantText" presStyleLbl="alignAcc1" presStyleIdx="2" presStyleCnt="3" custLinFactNeighborX="0" custLinFactNeighborY="4284">
        <dgm:presLayoutVars>
          <dgm:bulletEnabled val="1"/>
        </dgm:presLayoutVars>
      </dgm:prSet>
      <dgm:spPr/>
    </dgm:pt>
  </dgm:ptLst>
  <dgm:cxnLst>
    <dgm:cxn modelId="{A6829D15-D31A-4EAB-B633-DF6B56F5B0A5}" type="presOf" srcId="{07A89DAB-7366-4CA1-80A1-7924AF59EF4F}" destId="{DE34FF0D-C0D8-4078-A4D0-F0C2FE30023F}" srcOrd="0" destOrd="0" presId="urn:microsoft.com/office/officeart/2005/8/layout/chevron2"/>
    <dgm:cxn modelId="{35F65C3A-62FF-4872-B1D5-58FF6BB5DFAF}" srcId="{C6E06EBB-A400-41D4-B500-0E5DA84D8D3F}" destId="{4351C5D0-B936-49A3-B558-3A146537F2DB}" srcOrd="2" destOrd="0" parTransId="{1FA787BA-1FB8-4DE2-B832-F009F544762A}" sibTransId="{E5100D97-52B7-472E-A720-376408A018B0}"/>
    <dgm:cxn modelId="{2C3E573C-D438-41DB-8744-9AA463B17908}" type="presOf" srcId="{67EB7C69-4F51-4385-9165-B2A6172B1ADB}" destId="{C3EE72B3-88D4-4430-A514-EBD72EC29CAB}" srcOrd="0" destOrd="0" presId="urn:microsoft.com/office/officeart/2005/8/layout/chevron2"/>
    <dgm:cxn modelId="{73092A60-0FAE-484B-81C3-64BB80AD382A}" type="presOf" srcId="{03932729-21DB-4D85-B690-890D055AD6D2}" destId="{8B14EBCC-214F-4908-8A60-7F63C78432D0}" srcOrd="0" destOrd="0" presId="urn:microsoft.com/office/officeart/2005/8/layout/chevron2"/>
    <dgm:cxn modelId="{58CB9843-1C11-45F2-9593-B5645CA8F47E}" srcId="{67EB7C69-4F51-4385-9165-B2A6172B1ADB}" destId="{3820D34E-2018-4BD9-AFAE-8FA9E6B5594A}" srcOrd="0" destOrd="0" parTransId="{10E3E90A-188D-4B4A-9E1E-29E7C21F430D}" sibTransId="{D17A7AA7-3A51-4FFC-A3DF-E80155764101}"/>
    <dgm:cxn modelId="{A7535D47-AC05-430E-A6E6-0E0514ACF4B1}" srcId="{C6E06EBB-A400-41D4-B500-0E5DA84D8D3F}" destId="{67EB7C69-4F51-4385-9165-B2A6172B1ADB}" srcOrd="0" destOrd="0" parTransId="{73CE3EF1-03B5-4E64-9790-23DDC5324A28}" sibTransId="{588F7236-307E-4BD2-A5F3-3A235188570C}"/>
    <dgm:cxn modelId="{D88FAE4A-FD7D-4122-A1FB-8B5978B0B92B}" type="presOf" srcId="{C6E06EBB-A400-41D4-B500-0E5DA84D8D3F}" destId="{940A8043-E71E-4A40-B3DE-9AF7195ED4FA}" srcOrd="0" destOrd="0" presId="urn:microsoft.com/office/officeart/2005/8/layout/chevron2"/>
    <dgm:cxn modelId="{3D688F84-F456-455F-86FE-BC30456EDA67}" srcId="{4351C5D0-B936-49A3-B558-3A146537F2DB}" destId="{07A89DAB-7366-4CA1-80A1-7924AF59EF4F}" srcOrd="0" destOrd="0" parTransId="{F532289C-E602-47FF-96A4-4B2DE986D155}" sibTransId="{25F26702-6BE1-44D4-818D-42BDA312FDF5}"/>
    <dgm:cxn modelId="{D324108F-4E5F-46DF-8331-F83D5CF93775}" srcId="{03932729-21DB-4D85-B690-890D055AD6D2}" destId="{5F8F8E5B-A6F1-4297-AABA-BAAEFAAF184F}" srcOrd="1" destOrd="0" parTransId="{081F3551-807D-4F9D-A273-867174670DE0}" sibTransId="{495DE3D7-590E-4E52-ABEF-B268B5CB6EC7}"/>
    <dgm:cxn modelId="{F79AD9AA-B4FC-4276-AF0F-35FCBA8E5F53}" type="presOf" srcId="{4351C5D0-B936-49A3-B558-3A146537F2DB}" destId="{5556299E-B656-468B-B463-280DB550E2BA}" srcOrd="0" destOrd="0" presId="urn:microsoft.com/office/officeart/2005/8/layout/chevron2"/>
    <dgm:cxn modelId="{4313EFC0-2D30-4495-8AC2-F0E0BF0900E8}" type="presOf" srcId="{5F8F8E5B-A6F1-4297-AABA-BAAEFAAF184F}" destId="{6FDDABD9-D8DE-47CE-810B-E2BA4E94B101}" srcOrd="0" destOrd="1" presId="urn:microsoft.com/office/officeart/2005/8/layout/chevron2"/>
    <dgm:cxn modelId="{D160E8C4-8B5D-4230-8186-74360FD22AEF}" srcId="{03932729-21DB-4D85-B690-890D055AD6D2}" destId="{364F803C-EFE0-4DA0-902F-FB01FD289C88}" srcOrd="0" destOrd="0" parTransId="{15CCFA73-FF9F-418B-9221-A181CE0C0BA2}" sibTransId="{0F4D7EEA-3EA1-4337-BDB7-D03ED5D1AEE7}"/>
    <dgm:cxn modelId="{B19640DF-198A-4BA7-A18B-E6721D520A05}" srcId="{C6E06EBB-A400-41D4-B500-0E5DA84D8D3F}" destId="{03932729-21DB-4D85-B690-890D055AD6D2}" srcOrd="1" destOrd="0" parTransId="{3B05049F-197F-4568-9F77-A6C6C1DDC217}" sibTransId="{C7D6F1ED-D314-4CB0-9302-871CF85BF061}"/>
    <dgm:cxn modelId="{FA2D36E8-DB25-46C8-90FC-B8305B7A3B85}" srcId="{67EB7C69-4F51-4385-9165-B2A6172B1ADB}" destId="{4ECA6852-F656-494D-AED4-788BE80CA780}" srcOrd="1" destOrd="0" parTransId="{1B4A00DC-E874-4CF3-825C-390C6665A827}" sibTransId="{6971A9DA-540E-469B-8F83-1A6C67E6EA83}"/>
    <dgm:cxn modelId="{8F8A85EB-55D1-4C72-8CE6-2431690870EB}" type="presOf" srcId="{3820D34E-2018-4BD9-AFAE-8FA9E6B5594A}" destId="{BB17EB2D-F167-45F8-82FB-5EE381F178D9}" srcOrd="0" destOrd="0" presId="urn:microsoft.com/office/officeart/2005/8/layout/chevron2"/>
    <dgm:cxn modelId="{A887A8EF-B104-4573-886B-881ED1EA51D7}" type="presOf" srcId="{364F803C-EFE0-4DA0-902F-FB01FD289C88}" destId="{6FDDABD9-D8DE-47CE-810B-E2BA4E94B101}" srcOrd="0" destOrd="0" presId="urn:microsoft.com/office/officeart/2005/8/layout/chevron2"/>
    <dgm:cxn modelId="{6CA395F1-18A5-4AB2-BBC8-A9DF593C3BBA}" type="presOf" srcId="{4ECA6852-F656-494D-AED4-788BE80CA780}" destId="{BB17EB2D-F167-45F8-82FB-5EE381F178D9}" srcOrd="0" destOrd="1" presId="urn:microsoft.com/office/officeart/2005/8/layout/chevron2"/>
    <dgm:cxn modelId="{CB008310-305F-4F89-94CC-0D5FCC93372D}" type="presParOf" srcId="{940A8043-E71E-4A40-B3DE-9AF7195ED4FA}" destId="{1D560A00-6964-47C2-8F09-23B76B3BD42F}" srcOrd="0" destOrd="0" presId="urn:microsoft.com/office/officeart/2005/8/layout/chevron2"/>
    <dgm:cxn modelId="{1C397C67-82A4-4C7C-926B-BCBEBE413440}" type="presParOf" srcId="{1D560A00-6964-47C2-8F09-23B76B3BD42F}" destId="{C3EE72B3-88D4-4430-A514-EBD72EC29CAB}" srcOrd="0" destOrd="0" presId="urn:microsoft.com/office/officeart/2005/8/layout/chevron2"/>
    <dgm:cxn modelId="{F6CE4332-6EED-4DD0-A908-67B9D7AC6136}" type="presParOf" srcId="{1D560A00-6964-47C2-8F09-23B76B3BD42F}" destId="{BB17EB2D-F167-45F8-82FB-5EE381F178D9}" srcOrd="1" destOrd="0" presId="urn:microsoft.com/office/officeart/2005/8/layout/chevron2"/>
    <dgm:cxn modelId="{59C5BE8A-E176-4B24-A44F-DB2FF4841D89}" type="presParOf" srcId="{940A8043-E71E-4A40-B3DE-9AF7195ED4FA}" destId="{EC3EC050-56B6-46A7-80C3-322770800EF0}" srcOrd="1" destOrd="0" presId="urn:microsoft.com/office/officeart/2005/8/layout/chevron2"/>
    <dgm:cxn modelId="{31D50456-831E-4668-8758-A416DD225517}" type="presParOf" srcId="{940A8043-E71E-4A40-B3DE-9AF7195ED4FA}" destId="{A5A888DE-B338-4DC4-8B10-BCFE6FD64FDC}" srcOrd="2" destOrd="0" presId="urn:microsoft.com/office/officeart/2005/8/layout/chevron2"/>
    <dgm:cxn modelId="{1C11949B-DB5F-47F5-BDDE-684824BE6ACE}" type="presParOf" srcId="{A5A888DE-B338-4DC4-8B10-BCFE6FD64FDC}" destId="{8B14EBCC-214F-4908-8A60-7F63C78432D0}" srcOrd="0" destOrd="0" presId="urn:microsoft.com/office/officeart/2005/8/layout/chevron2"/>
    <dgm:cxn modelId="{6DE0B9B1-040E-499A-9003-A6B0479DF474}" type="presParOf" srcId="{A5A888DE-B338-4DC4-8B10-BCFE6FD64FDC}" destId="{6FDDABD9-D8DE-47CE-810B-E2BA4E94B101}" srcOrd="1" destOrd="0" presId="urn:microsoft.com/office/officeart/2005/8/layout/chevron2"/>
    <dgm:cxn modelId="{98F46A74-CDC0-41A8-A01F-8C0A63289043}" type="presParOf" srcId="{940A8043-E71E-4A40-B3DE-9AF7195ED4FA}" destId="{5E9A3083-60C9-4CB9-BA9B-5ADE1009624B}" srcOrd="3" destOrd="0" presId="urn:microsoft.com/office/officeart/2005/8/layout/chevron2"/>
    <dgm:cxn modelId="{C60A264C-F27C-49B1-9BC1-59B6CB16B01B}" type="presParOf" srcId="{940A8043-E71E-4A40-B3DE-9AF7195ED4FA}" destId="{1C32EF08-B05A-4944-BB57-40DFA798BD6B}" srcOrd="4" destOrd="0" presId="urn:microsoft.com/office/officeart/2005/8/layout/chevron2"/>
    <dgm:cxn modelId="{85C81BF6-8022-46F5-97EB-F7A6B4676C9D}" type="presParOf" srcId="{1C32EF08-B05A-4944-BB57-40DFA798BD6B}" destId="{5556299E-B656-468B-B463-280DB550E2BA}" srcOrd="0" destOrd="0" presId="urn:microsoft.com/office/officeart/2005/8/layout/chevron2"/>
    <dgm:cxn modelId="{32286637-B347-4959-B7CF-49937CA10B67}" type="presParOf" srcId="{1C32EF08-B05A-4944-BB57-40DFA798BD6B}" destId="{DE34FF0D-C0D8-4078-A4D0-F0C2FE30023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E72B3-88D4-4430-A514-EBD72EC29CAB}">
      <dsp:nvSpPr>
        <dsp:cNvPr id="0" name=""/>
        <dsp:cNvSpPr/>
      </dsp:nvSpPr>
      <dsp:spPr>
        <a:xfrm rot="5400000">
          <a:off x="-236795" y="261537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 rot="-5400000">
        <a:off x="0" y="577264"/>
        <a:ext cx="1105044" cy="473590"/>
      </dsp:txXfrm>
    </dsp:sp>
    <dsp:sp modelId="{BB17EB2D-F167-45F8-82FB-5EE381F178D9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1.</a:t>
          </a:r>
          <a:r>
            <a:rPr lang="zh-CN" altLang="en-US" sz="2000" kern="1200" dirty="0"/>
            <a:t>发送节点（产生交易的用户）提交广播交易信息，接受节点（矿工）接受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2.</a:t>
          </a:r>
          <a:r>
            <a:rPr lang="zh-CN" altLang="en-US" sz="2000" kern="1200" dirty="0"/>
            <a:t>矿工校验信息</a:t>
          </a:r>
          <a:r>
            <a:rPr lang="zh-CN" altLang="en-US" sz="2000" kern="1200"/>
            <a:t>的签名内容是否合法，通过</a:t>
          </a:r>
          <a:r>
            <a:rPr lang="zh-CN" altLang="en-US" sz="2000" kern="1200" dirty="0"/>
            <a:t>后按规则组装区块</a:t>
          </a:r>
        </a:p>
      </dsp:txBody>
      <dsp:txXfrm rot="-5400000">
        <a:off x="1105044" y="52149"/>
        <a:ext cx="9360464" cy="925930"/>
      </dsp:txXfrm>
    </dsp:sp>
    <dsp:sp modelId="{8B14EBCC-214F-4908-8A60-7F63C78432D0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 rot="-5400000">
        <a:off x="0" y="1938873"/>
        <a:ext cx="1105044" cy="473590"/>
      </dsp:txXfrm>
    </dsp:sp>
    <dsp:sp modelId="{6FDDABD9-D8DE-47CE-810B-E2BA4E94B101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3.</a:t>
          </a:r>
          <a:r>
            <a:rPr lang="zh-CN" altLang="en-US" sz="2000" kern="1200" dirty="0"/>
            <a:t>根据共识算法在最短时间内让其他矿工认可，纳入区块链。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4.</a:t>
          </a:r>
          <a:r>
            <a:rPr lang="zh-CN" altLang="en-US" sz="2000" kern="1200" dirty="0"/>
            <a:t>挖矿成功的到奖励（包括挖矿奖励</a:t>
          </a:r>
          <a:r>
            <a:rPr lang="en-US" altLang="zh-CN" sz="2000" kern="1200" dirty="0"/>
            <a:t>+</a:t>
          </a:r>
          <a:r>
            <a:rPr lang="zh-CN" altLang="en-US" sz="2000" kern="1200" dirty="0"/>
            <a:t>交易手续费）</a:t>
          </a:r>
        </a:p>
      </dsp:txBody>
      <dsp:txXfrm rot="-5400000">
        <a:off x="1105044" y="1436443"/>
        <a:ext cx="9360464" cy="925930"/>
      </dsp:txXfrm>
    </dsp:sp>
    <dsp:sp modelId="{5556299E-B656-468B-B463-280DB550E2BA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 rot="-5400000">
        <a:off x="0" y="3323167"/>
        <a:ext cx="1105044" cy="473590"/>
      </dsp:txXfrm>
    </dsp:sp>
    <dsp:sp modelId="{DE34FF0D-C0D8-4078-A4D0-F0C2FE30023F}">
      <dsp:nvSpPr>
        <dsp:cNvPr id="0" name=""/>
        <dsp:cNvSpPr/>
      </dsp:nvSpPr>
      <dsp:spPr>
        <a:xfrm rot="5400000">
          <a:off x="5297265" y="-1377617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问题？</a:t>
          </a:r>
        </a:p>
      </dsp:txBody>
      <dsp:txXfrm rot="-5400000">
        <a:off x="1105044" y="2864695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94652-639F-41AA-AE44-311CD6A73747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764FA-8F26-4BA9-B943-E067924D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7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8861-D69C-404E-9273-4613F2D4313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A9FA-6B30-4994-8A3C-EBA125F3E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7817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8861-D69C-404E-9273-4613F2D4313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A9FA-6B30-4994-8A3C-EBA125F3E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2556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8861-D69C-404E-9273-4613F2D4313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A9FA-6B30-4994-8A3C-EBA125F3E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72689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8861-D69C-404E-9273-4613F2D4313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A9FA-6B30-4994-8A3C-EBA125F3E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6991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8861-D69C-404E-9273-4613F2D4313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A9FA-6B30-4994-8A3C-EBA125F3E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223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8861-D69C-404E-9273-4613F2D4313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A9FA-6B30-4994-8A3C-EBA125F3E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5527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8861-D69C-404E-9273-4613F2D4313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A9FA-6B30-4994-8A3C-EBA125F3E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5884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8861-D69C-404E-9273-4613F2D4313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A9FA-6B30-4994-8A3C-EBA125F3E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007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8861-D69C-404E-9273-4613F2D4313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A9FA-6B30-4994-8A3C-EBA125F3E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9686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8861-D69C-404E-9273-4613F2D4313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A9FA-6B30-4994-8A3C-EBA125F3E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0659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8861-D69C-404E-9273-4613F2D4313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A9FA-6B30-4994-8A3C-EBA125F3E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6834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8861-D69C-404E-9273-4613F2D4313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A9FA-6B30-4994-8A3C-EBA125F3E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9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119871481@qq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5487"/>
            <a:ext cx="12192000" cy="68995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6077"/>
            <a:ext cx="12192000" cy="6858000"/>
          </a:xfrm>
          <a:prstGeom prst="rect">
            <a:avLst/>
          </a:prstGeom>
          <a:solidFill>
            <a:srgbClr val="18283C">
              <a:alpha val="76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779800" y="1980859"/>
            <a:ext cx="6443714" cy="2834334"/>
          </a:xfrm>
          <a:prstGeom prst="rect">
            <a:avLst/>
          </a:prstGeom>
          <a:solidFill>
            <a:srgbClr val="4975A4">
              <a:alpha val="38039"/>
            </a:srgbClr>
          </a:solidFill>
          <a:ln w="57150">
            <a:solidFill>
              <a:schemeClr val="bg1">
                <a:lumMod val="85000"/>
                <a:alpha val="83137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975A4"/>
              </a:solidFill>
              <a:cs typeface="+mn-ea"/>
              <a:sym typeface="+mn-lt"/>
            </a:endParaRPr>
          </a:p>
        </p:txBody>
      </p:sp>
      <p:sp>
        <p:nvSpPr>
          <p:cNvPr id="43" name="KSO_CT2"/>
          <p:cNvSpPr txBox="1">
            <a:spLocks/>
          </p:cNvSpPr>
          <p:nvPr/>
        </p:nvSpPr>
        <p:spPr>
          <a:xfrm>
            <a:off x="3660992" y="4076525"/>
            <a:ext cx="4681330" cy="4672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区块链基础与安全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KSO_CT1"/>
          <p:cNvSpPr>
            <a:spLocks noGrp="1"/>
          </p:cNvSpPr>
          <p:nvPr>
            <p:ph type="title" hasCustomPrompt="1"/>
          </p:nvPr>
        </p:nvSpPr>
        <p:spPr>
          <a:xfrm>
            <a:off x="3660992" y="2276707"/>
            <a:ext cx="4681330" cy="1779036"/>
          </a:xfrm>
        </p:spPr>
        <p:txBody>
          <a:bodyPr anchor="b" anchorCtr="0">
            <a:noAutofit/>
          </a:bodyPr>
          <a:lstStyle>
            <a:lvl1pPr algn="ctr">
              <a:defRPr sz="3600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区块链技术</a:t>
            </a:r>
            <a:br>
              <a:rPr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endParaRPr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60992" y="3851618"/>
            <a:ext cx="4681330" cy="4571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639D97-EF2C-4BDA-BE6D-B9D071A3E61E}"/>
              </a:ext>
            </a:extLst>
          </p:cNvPr>
          <p:cNvSpPr txBox="1"/>
          <p:nvPr/>
        </p:nvSpPr>
        <p:spPr>
          <a:xfrm>
            <a:off x="2779800" y="4831868"/>
            <a:ext cx="6443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SKSEC-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杜鑫星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(xx_C1)</a:t>
            </a:r>
          </a:p>
          <a:p>
            <a:pPr algn="ctr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信息安全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17-1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QQ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1119871481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E-mail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hlinkClick r:id="rId3"/>
              </a:rPr>
              <a:t>1119871481@qq.com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</a:rPr>
              <a:t>Blog:http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://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</a:rPr>
              <a:t>dxxblog.top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35A8CA-8616-4795-B3A4-5D17DD0DF0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7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51823" y="2061404"/>
            <a:ext cx="4288353" cy="3029743"/>
            <a:chOff x="3951823" y="1934404"/>
            <a:chExt cx="4288353" cy="3029743"/>
          </a:xfrm>
        </p:grpSpPr>
        <p:sp>
          <p:nvSpPr>
            <p:cNvPr id="7" name="文本框 6"/>
            <p:cNvSpPr txBox="1"/>
            <p:nvPr/>
          </p:nvSpPr>
          <p:spPr>
            <a:xfrm>
              <a:off x="3951823" y="4256261"/>
              <a:ext cx="4288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以太坊与智能合约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 rot="19006218">
              <a:off x="5238750" y="1934404"/>
              <a:ext cx="1714500" cy="1714500"/>
            </a:xfrm>
            <a:prstGeom prst="roundRect">
              <a:avLst/>
            </a:prstGeom>
            <a:solidFill>
              <a:srgbClr val="91BC6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264461" y="2385348"/>
              <a:ext cx="205056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800" b="1" spc="300" dirty="0">
                  <a:solidFill>
                    <a:schemeClr val="bg1"/>
                  </a:solidFill>
                  <a:cs typeface="+mn-ea"/>
                  <a:sym typeface="+mn-lt"/>
                </a:rPr>
                <a:t>0x02</a:t>
              </a:r>
              <a:endParaRPr lang="zh-CN" altLang="en-US" sz="4800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9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27709" y="-19050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C1F3C8-4AB1-4108-BDA4-D993A367DAB3}"/>
              </a:ext>
            </a:extLst>
          </p:cNvPr>
          <p:cNvSpPr txBox="1"/>
          <p:nvPr/>
        </p:nvSpPr>
        <p:spPr>
          <a:xfrm>
            <a:off x="4401278" y="237197"/>
            <a:ext cx="3444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以太坊是什么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5A15D-0DAE-4B7D-8DFD-8BD9345EC859}"/>
              </a:ext>
            </a:extLst>
          </p:cNvPr>
          <p:cNvSpPr txBox="1"/>
          <p:nvPr/>
        </p:nvSpPr>
        <p:spPr>
          <a:xfrm>
            <a:off x="304800" y="1291168"/>
            <a:ext cx="11637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开源有智能合约功能的公共区块链平台，通过其专用加密货币以太币（</a:t>
            </a:r>
            <a:r>
              <a:rPr lang="en-US" altLang="zh-CN" sz="2400" dirty="0">
                <a:solidFill>
                  <a:schemeClr val="bg1"/>
                </a:solidFill>
              </a:rPr>
              <a:t>Ether</a:t>
            </a:r>
            <a:r>
              <a:rPr lang="zh-CN" altLang="en-US" sz="2400" dirty="0">
                <a:solidFill>
                  <a:schemeClr val="bg1"/>
                </a:solidFill>
              </a:rPr>
              <a:t>）提供去中心化的以太虚拟机（</a:t>
            </a:r>
            <a:r>
              <a:rPr lang="en-US" altLang="zh-CN" sz="2400" dirty="0">
                <a:solidFill>
                  <a:schemeClr val="bg1"/>
                </a:solidFill>
              </a:rPr>
              <a:t>Ethereum Virtual Machine</a:t>
            </a:r>
            <a:r>
              <a:rPr lang="zh-CN" altLang="en-US" sz="2400" dirty="0">
                <a:solidFill>
                  <a:schemeClr val="bg1"/>
                </a:solidFill>
              </a:rPr>
              <a:t>）来处理点对点合约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D776CF-F9A7-4959-B716-4CBC1E695D25}"/>
              </a:ext>
            </a:extLst>
          </p:cNvPr>
          <p:cNvSpPr txBox="1"/>
          <p:nvPr/>
        </p:nvSpPr>
        <p:spPr>
          <a:xfrm>
            <a:off x="304800" y="2382982"/>
            <a:ext cx="1113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以太坊从设计上就是为了解决比特币扩展性不足的问题。</a:t>
            </a:r>
            <a:endParaRPr lang="zh-CN" altLang="en-US" sz="32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FD1E9D-B534-4891-A2AB-B88822FE0317}"/>
              </a:ext>
            </a:extLst>
          </p:cNvPr>
          <p:cNvSpPr txBox="1"/>
          <p:nvPr/>
        </p:nvSpPr>
        <p:spPr>
          <a:xfrm>
            <a:off x="304800" y="3452436"/>
            <a:ext cx="110282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以太坊是一个平台，它上面提供各种模块让用户来搭建应用，如果将搭建应用比作造房子，那么以太坊就提供了墙面、屋顶、地板等模块，用户只需像搭积木一样把房子搭起来，因此在以太坊上建立应用的成本和速度都大大改善。具体来说，以太坊通过一套图灵完备的脚本语言（</a:t>
            </a:r>
            <a:r>
              <a:rPr lang="en-US" altLang="zh-CN" sz="2400" dirty="0">
                <a:solidFill>
                  <a:schemeClr val="bg1"/>
                </a:solidFill>
              </a:rPr>
              <a:t>Ethereum Virtual </a:t>
            </a:r>
            <a:r>
              <a:rPr lang="en-US" altLang="zh-CN" sz="2400" dirty="0" err="1">
                <a:solidFill>
                  <a:schemeClr val="bg1"/>
                </a:solidFill>
              </a:rPr>
              <a:t>Machinecode</a:t>
            </a:r>
            <a:r>
              <a:rPr lang="zh-CN" altLang="en-US" sz="2400" dirty="0">
                <a:solidFill>
                  <a:schemeClr val="bg1"/>
                </a:solidFill>
              </a:rPr>
              <a:t>，简称</a:t>
            </a:r>
            <a:r>
              <a:rPr lang="en-US" altLang="zh-CN" sz="2400" dirty="0">
                <a:solidFill>
                  <a:schemeClr val="bg1"/>
                </a:solidFill>
              </a:rPr>
              <a:t>EVM</a:t>
            </a:r>
            <a:r>
              <a:rPr lang="zh-CN" altLang="en-US" sz="2400" dirty="0">
                <a:solidFill>
                  <a:schemeClr val="bg1"/>
                </a:solidFill>
              </a:rPr>
              <a:t>语言）来建立应用，它类似于汇编语言。我们知道，直接用汇编语言编程是非常痛苦的，但以太坊里的编程并不需要直接使用</a:t>
            </a:r>
            <a:r>
              <a:rPr lang="en-US" altLang="zh-CN" sz="2400" dirty="0">
                <a:solidFill>
                  <a:schemeClr val="bg1"/>
                </a:solidFill>
              </a:rPr>
              <a:t>EVM</a:t>
            </a:r>
            <a:r>
              <a:rPr lang="zh-CN" altLang="en-US" sz="2400" dirty="0">
                <a:solidFill>
                  <a:schemeClr val="bg1"/>
                </a:solidFill>
              </a:rPr>
              <a:t>语言，而是类似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语言、</a:t>
            </a:r>
            <a:r>
              <a:rPr lang="en-US" altLang="zh-CN" sz="2400" dirty="0">
                <a:solidFill>
                  <a:schemeClr val="bg1"/>
                </a:solidFill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</a:rPr>
              <a:t>等高级语言，再通过编译器转成</a:t>
            </a:r>
            <a:r>
              <a:rPr lang="en-US" altLang="zh-CN" sz="2400" dirty="0">
                <a:solidFill>
                  <a:schemeClr val="bg1"/>
                </a:solidFill>
              </a:rPr>
              <a:t>EVM</a:t>
            </a:r>
            <a:r>
              <a:rPr lang="zh-CN" altLang="en-US" sz="2400" dirty="0">
                <a:solidFill>
                  <a:schemeClr val="bg1"/>
                </a:solidFill>
              </a:rPr>
              <a:t>语言。</a:t>
            </a:r>
            <a:endParaRPr lang="zh-CN" altLang="en-US" sz="3200" dirty="0">
              <a:solidFill>
                <a:schemeClr val="bg1"/>
              </a:solidFill>
            </a:endParaRP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40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27709" y="-19050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C1F3C8-4AB1-4108-BDA4-D993A367DAB3}"/>
              </a:ext>
            </a:extLst>
          </p:cNvPr>
          <p:cNvSpPr txBox="1"/>
          <p:nvPr/>
        </p:nvSpPr>
        <p:spPr>
          <a:xfrm>
            <a:off x="4202620" y="261315"/>
            <a:ext cx="3842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智能合约是什么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5A15D-0DAE-4B7D-8DFD-8BD9345EC859}"/>
              </a:ext>
            </a:extLst>
          </p:cNvPr>
          <p:cNvSpPr txBox="1"/>
          <p:nvPr/>
        </p:nvSpPr>
        <p:spPr>
          <a:xfrm>
            <a:off x="277091" y="2188931"/>
            <a:ext cx="1163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上面所说的平台之上的应用，其实就是智能合约，这是以太坊的核心。</a:t>
            </a:r>
            <a:endParaRPr lang="zh-CN" altLang="en-US" sz="320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D776CF-F9A7-4959-B716-4CBC1E695D25}"/>
              </a:ext>
            </a:extLst>
          </p:cNvPr>
          <p:cNvSpPr txBox="1"/>
          <p:nvPr/>
        </p:nvSpPr>
        <p:spPr>
          <a:xfrm>
            <a:off x="277091" y="4052275"/>
            <a:ext cx="1113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DAPP</a:t>
            </a:r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D</a:t>
            </a:r>
            <a:r>
              <a:rPr lang="zh-CN" altLang="en-US" sz="2400" dirty="0">
                <a:solidFill>
                  <a:schemeClr val="bg1"/>
                </a:solidFill>
              </a:rPr>
              <a:t>指的</a:t>
            </a:r>
            <a:r>
              <a:rPr lang="en-US" altLang="zh-CN" sz="2400" dirty="0">
                <a:solidFill>
                  <a:schemeClr val="bg1"/>
                </a:solidFill>
              </a:rPr>
              <a:t>decentration</a:t>
            </a:r>
            <a:r>
              <a:rPr lang="zh-CN" altLang="en-US" sz="2400" dirty="0">
                <a:solidFill>
                  <a:schemeClr val="bg1"/>
                </a:solidFill>
              </a:rPr>
              <a:t>去中心化的）</a:t>
            </a:r>
            <a:endParaRPr lang="zh-CN" altLang="en-US" sz="32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734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27709" y="-19050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C1F3C8-4AB1-4108-BDA4-D993A367DAB3}"/>
              </a:ext>
            </a:extLst>
          </p:cNvPr>
          <p:cNvSpPr txBox="1"/>
          <p:nvPr/>
        </p:nvSpPr>
        <p:spPr>
          <a:xfrm>
            <a:off x="2839295" y="344980"/>
            <a:ext cx="5938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智能合约与一般程序差异？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5A15D-0DAE-4B7D-8DFD-8BD9345EC859}"/>
              </a:ext>
            </a:extLst>
          </p:cNvPr>
          <p:cNvSpPr txBox="1"/>
          <p:nvPr/>
        </p:nvSpPr>
        <p:spPr>
          <a:xfrm>
            <a:off x="304800" y="1730278"/>
            <a:ext cx="1163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/>
              </a:rPr>
              <a:t>费用差异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D776CF-F9A7-4959-B716-4CBC1E695D25}"/>
              </a:ext>
            </a:extLst>
          </p:cNvPr>
          <p:cNvSpPr txBox="1"/>
          <p:nvPr/>
        </p:nvSpPr>
        <p:spPr>
          <a:xfrm>
            <a:off x="304800" y="2880116"/>
            <a:ext cx="1113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/>
              </a:rPr>
              <a:t>储存问题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FD1E9D-B534-4891-A2AB-B88822FE0317}"/>
              </a:ext>
            </a:extLst>
          </p:cNvPr>
          <p:cNvSpPr txBox="1"/>
          <p:nvPr/>
        </p:nvSpPr>
        <p:spPr>
          <a:xfrm>
            <a:off x="304800" y="4149458"/>
            <a:ext cx="11028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智能合约一旦部署永远存在，除非拥有者启动智能合约中的自毁功能。（如果你写了一个</a:t>
            </a:r>
            <a:r>
              <a:rPr lang="en-US" altLang="zh-CN" sz="3200" dirty="0">
                <a:solidFill>
                  <a:schemeClr val="bg1"/>
                </a:solidFill>
              </a:rPr>
              <a:t>bug</a:t>
            </a:r>
            <a:r>
              <a:rPr lang="zh-CN" altLang="en-US" sz="3200" dirty="0">
                <a:solidFill>
                  <a:schemeClr val="bg1"/>
                </a:solidFill>
              </a:rPr>
              <a:t>，你将不能下架这个有问题的版本，你只能在后续的版本中修复。）</a:t>
            </a:r>
            <a:endParaRPr lang="zh-CN" altLang="en-US" sz="32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6910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51823" y="2061404"/>
            <a:ext cx="4801314" cy="3029743"/>
            <a:chOff x="3951823" y="1934404"/>
            <a:chExt cx="4801314" cy="3029743"/>
          </a:xfrm>
        </p:grpSpPr>
        <p:sp>
          <p:nvSpPr>
            <p:cNvPr id="7" name="文本框 6"/>
            <p:cNvSpPr txBox="1"/>
            <p:nvPr/>
          </p:nvSpPr>
          <p:spPr>
            <a:xfrm>
              <a:off x="3951823" y="4256261"/>
              <a:ext cx="48013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安全分析与合约审计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 rot="19006218">
              <a:off x="5238750" y="1934404"/>
              <a:ext cx="1714500" cy="1714500"/>
            </a:xfrm>
            <a:prstGeom prst="roundRect">
              <a:avLst/>
            </a:prstGeom>
            <a:solidFill>
              <a:srgbClr val="91BC6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264461" y="2385348"/>
              <a:ext cx="205056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800" b="1" spc="300" dirty="0">
                  <a:solidFill>
                    <a:schemeClr val="bg1"/>
                  </a:solidFill>
                  <a:cs typeface="+mn-ea"/>
                  <a:sym typeface="+mn-lt"/>
                </a:rPr>
                <a:t>0x03</a:t>
              </a:r>
              <a:endParaRPr lang="zh-CN" altLang="en-US" sz="4800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7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38971" y="16549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C1F3C8-4AB1-4108-BDA4-D993A367DAB3}"/>
              </a:ext>
            </a:extLst>
          </p:cNvPr>
          <p:cNvSpPr txBox="1"/>
          <p:nvPr/>
        </p:nvSpPr>
        <p:spPr>
          <a:xfrm>
            <a:off x="3283084" y="432438"/>
            <a:ext cx="5681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安全问题与合约审计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5A15D-0DAE-4B7D-8DFD-8BD9345EC859}"/>
              </a:ext>
            </a:extLst>
          </p:cNvPr>
          <p:cNvSpPr txBox="1"/>
          <p:nvPr/>
        </p:nvSpPr>
        <p:spPr>
          <a:xfrm>
            <a:off x="294640" y="1415046"/>
            <a:ext cx="1163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区块链安全其一主要来自于哈希值以及工作量证明机制。</a:t>
            </a:r>
            <a:endParaRPr lang="zh-CN" altLang="en-US" sz="48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FD1E9D-B534-4891-A2AB-B88822FE0317}"/>
              </a:ext>
            </a:extLst>
          </p:cNvPr>
          <p:cNvSpPr txBox="1"/>
          <p:nvPr/>
        </p:nvSpPr>
        <p:spPr>
          <a:xfrm>
            <a:off x="294640" y="3735246"/>
            <a:ext cx="1102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区块链安全其二是因为其不可更改特性和分布式特性。</a:t>
            </a:r>
            <a:endParaRPr lang="zh-CN" altLang="en-US" sz="480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D60B4A-07AE-456C-9AC1-DD0CEEDC458C}"/>
              </a:ext>
            </a:extLst>
          </p:cNvPr>
          <p:cNvSpPr txBox="1"/>
          <p:nvPr/>
        </p:nvSpPr>
        <p:spPr>
          <a:xfrm>
            <a:off x="589281" y="4391891"/>
            <a:ext cx="101202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即如果要修改区块链中的数据，你需要完成下面两件事情：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第一，你需要计算出修改区块之后的所有区块的哈希值，这需要非常庞大的计算能力。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第二，你需要让超过</a:t>
            </a:r>
            <a:r>
              <a:rPr lang="en-US" altLang="zh-CN" sz="2800" dirty="0">
                <a:solidFill>
                  <a:schemeClr val="bg1"/>
                </a:solidFill>
              </a:rPr>
              <a:t>50%</a:t>
            </a:r>
            <a:r>
              <a:rPr lang="zh-CN" altLang="en-US" sz="2800" dirty="0">
                <a:solidFill>
                  <a:schemeClr val="bg1"/>
                </a:solidFill>
              </a:rPr>
              <a:t>的区块链用户同意你的修改。同时完成上面两件事情基本上是不可能的，所以区块链很安全。</a:t>
            </a: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C8EC4D-AA97-4EF8-8097-E1A114365294}"/>
              </a:ext>
            </a:extLst>
          </p:cNvPr>
          <p:cNvSpPr txBox="1"/>
          <p:nvPr/>
        </p:nvSpPr>
        <p:spPr>
          <a:xfrm>
            <a:off x="369277" y="2074700"/>
            <a:ext cx="10340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仅仅使用哈希值的方法不足以防止用户篡改区块。因为现在的计算机运算速度已经足够强大，并且能够每秒计算成千上万的哈希值。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为了减少这种风险，区块链还采用了一种技术叫做工作量证明。这是一种减缓新区块创建过程的机制。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88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27709" y="-19050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C1F3C8-4AB1-4108-BDA4-D993A367DAB3}"/>
              </a:ext>
            </a:extLst>
          </p:cNvPr>
          <p:cNvSpPr txBox="1"/>
          <p:nvPr/>
        </p:nvSpPr>
        <p:spPr>
          <a:xfrm>
            <a:off x="3283084" y="432438"/>
            <a:ext cx="5681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安全问题与合约审计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5A15D-0DAE-4B7D-8DFD-8BD9345EC859}"/>
              </a:ext>
            </a:extLst>
          </p:cNvPr>
          <p:cNvSpPr txBox="1"/>
          <p:nvPr/>
        </p:nvSpPr>
        <p:spPr>
          <a:xfrm>
            <a:off x="294640" y="1895981"/>
            <a:ext cx="1163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/>
              </a:rPr>
              <a:t>1.0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比特币：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51%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攻击和双花问题</a:t>
            </a:r>
            <a:endParaRPr lang="en-US" altLang="zh-CN" sz="320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B1EDD0-5A78-45AF-82A2-99A60B373520}"/>
              </a:ext>
            </a:extLst>
          </p:cNvPr>
          <p:cNvSpPr txBox="1"/>
          <p:nvPr/>
        </p:nvSpPr>
        <p:spPr>
          <a:xfrm>
            <a:off x="351692" y="3622431"/>
            <a:ext cx="1155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以</a:t>
            </a:r>
            <a:r>
              <a:rPr lang="en-US" altLang="zh-CN" sz="2800" dirty="0">
                <a:solidFill>
                  <a:schemeClr val="bg1"/>
                </a:solidFill>
              </a:rPr>
              <a:t>DDCTF2018</a:t>
            </a:r>
            <a:r>
              <a:rPr lang="zh-CN" altLang="en-US" sz="2800" dirty="0">
                <a:solidFill>
                  <a:schemeClr val="bg1"/>
                </a:solidFill>
              </a:rPr>
              <a:t>：</a:t>
            </a:r>
            <a:r>
              <a:rPr lang="en-US" altLang="zh-CN" sz="2800" dirty="0">
                <a:solidFill>
                  <a:schemeClr val="bg1"/>
                </a:solidFill>
              </a:rPr>
              <a:t>mini blockchain</a:t>
            </a:r>
            <a:r>
              <a:rPr lang="zh-CN" altLang="en-US" sz="2800" dirty="0">
                <a:solidFill>
                  <a:schemeClr val="bg1"/>
                </a:solidFill>
              </a:rPr>
              <a:t>为例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4904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27709" y="-19050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C1F3C8-4AB1-4108-BDA4-D993A367DAB3}"/>
              </a:ext>
            </a:extLst>
          </p:cNvPr>
          <p:cNvSpPr txBox="1"/>
          <p:nvPr/>
        </p:nvSpPr>
        <p:spPr>
          <a:xfrm>
            <a:off x="3283084" y="432438"/>
            <a:ext cx="5681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安全问题与合约审计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5A15D-0DAE-4B7D-8DFD-8BD9345EC859}"/>
              </a:ext>
            </a:extLst>
          </p:cNvPr>
          <p:cNvSpPr txBox="1"/>
          <p:nvPr/>
        </p:nvSpPr>
        <p:spPr>
          <a:xfrm>
            <a:off x="294640" y="1415046"/>
            <a:ext cx="116378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/>
              </a:rPr>
              <a:t>2.0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以太坊：代码问题</a:t>
            </a:r>
            <a:endParaRPr lang="en-US" altLang="zh-CN" sz="3200" dirty="0">
              <a:solidFill>
                <a:schemeClr val="bg1"/>
              </a:solidFill>
              <a:effectLst/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智能合约一旦部署永远存在，除非拥有者启动智能合约中的自毁功能。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（如果你写了一个</a:t>
            </a:r>
            <a:r>
              <a:rPr lang="en-US" altLang="zh-CN" sz="3200" dirty="0">
                <a:solidFill>
                  <a:schemeClr val="bg1"/>
                </a:solidFill>
              </a:rPr>
              <a:t>bug</a:t>
            </a:r>
            <a:r>
              <a:rPr lang="zh-CN" altLang="en-US" sz="3200" dirty="0">
                <a:solidFill>
                  <a:schemeClr val="bg1"/>
                </a:solidFill>
              </a:rPr>
              <a:t>，你将不能下架这个有问题的版本，你只能在后续的版本中修复。）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6AE404-F7F2-4043-8603-8F2919B97B36}"/>
              </a:ext>
            </a:extLst>
          </p:cNvPr>
          <p:cNvSpPr txBox="1"/>
          <p:nvPr/>
        </p:nvSpPr>
        <p:spPr>
          <a:xfrm>
            <a:off x="290146" y="4411588"/>
            <a:ext cx="1169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以</a:t>
            </a:r>
            <a:r>
              <a:rPr lang="en-US" altLang="zh-CN" sz="3600" dirty="0">
                <a:solidFill>
                  <a:schemeClr val="bg1"/>
                </a:solidFill>
              </a:rPr>
              <a:t>HCTF ez2win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8643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265852" y="2043819"/>
            <a:ext cx="4031873" cy="3078125"/>
            <a:chOff x="4137612" y="1934404"/>
            <a:chExt cx="4031873" cy="3078125"/>
          </a:xfrm>
        </p:grpSpPr>
        <p:sp>
          <p:nvSpPr>
            <p:cNvPr id="7" name="文本框 6"/>
            <p:cNvSpPr txBox="1"/>
            <p:nvPr/>
          </p:nvSpPr>
          <p:spPr>
            <a:xfrm>
              <a:off x="4137612" y="4304643"/>
              <a:ext cx="40318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EOS</a:t>
              </a:r>
              <a:r>
                <a:rPr lang="zh-CN" altLang="en-US" sz="4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与区块链</a:t>
              </a:r>
              <a:r>
                <a:rPr lang="en-US" altLang="zh-CN" sz="4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3.0</a:t>
              </a:r>
              <a:endParaRPr lang="zh-CN" altLang="en-US" sz="4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 rot="19006218">
              <a:off x="5238750" y="1934404"/>
              <a:ext cx="1714500" cy="1714500"/>
            </a:xfrm>
            <a:prstGeom prst="roundRect">
              <a:avLst/>
            </a:prstGeom>
            <a:solidFill>
              <a:srgbClr val="91BC6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264461" y="2385348"/>
              <a:ext cx="177817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800" b="1" spc="300" dirty="0">
                  <a:solidFill>
                    <a:schemeClr val="bg1"/>
                  </a:solidFill>
                  <a:cs typeface="+mn-ea"/>
                  <a:sym typeface="+mn-lt"/>
                </a:rPr>
                <a:t>0x04</a:t>
              </a:r>
              <a:endParaRPr lang="zh-CN" altLang="en-US" sz="4800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0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27709" y="-19050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C1F3C8-4AB1-4108-BDA4-D993A367DAB3}"/>
              </a:ext>
            </a:extLst>
          </p:cNvPr>
          <p:cNvSpPr txBox="1"/>
          <p:nvPr/>
        </p:nvSpPr>
        <p:spPr>
          <a:xfrm>
            <a:off x="5350063" y="639573"/>
            <a:ext cx="1491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EOS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5A15D-0DAE-4B7D-8DFD-8BD9345EC859}"/>
              </a:ext>
            </a:extLst>
          </p:cNvPr>
          <p:cNvSpPr txBox="1"/>
          <p:nvPr/>
        </p:nvSpPr>
        <p:spPr>
          <a:xfrm>
            <a:off x="546916" y="1895593"/>
            <a:ext cx="11637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EOS</a:t>
            </a:r>
            <a:r>
              <a:rPr lang="zh-CN" altLang="en-US" sz="3200" dirty="0">
                <a:solidFill>
                  <a:schemeClr val="bg1"/>
                </a:solidFill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</a:rPr>
              <a:t>Enterprise Operation System</a:t>
            </a:r>
            <a:r>
              <a:rPr lang="zh-CN" altLang="en-US" sz="3200" dirty="0">
                <a:solidFill>
                  <a:schemeClr val="bg1"/>
                </a:solidFill>
              </a:rPr>
              <a:t>）商用分布式应用设计的区块链操作系统</a:t>
            </a:r>
            <a:endParaRPr lang="zh-CN" altLang="en-US" sz="480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F6E7FC-3B27-43E8-B961-F5AD8D1786C5}"/>
              </a:ext>
            </a:extLst>
          </p:cNvPr>
          <p:cNvSpPr txBox="1"/>
          <p:nvPr/>
        </p:nvSpPr>
        <p:spPr>
          <a:xfrm>
            <a:off x="578320" y="4155685"/>
            <a:ext cx="11575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EOS</a:t>
            </a:r>
            <a:r>
              <a:rPr lang="zh-CN" altLang="en-US" sz="3600" dirty="0">
                <a:solidFill>
                  <a:schemeClr val="bg1"/>
                </a:solidFill>
              </a:rPr>
              <a:t>是</a:t>
            </a:r>
            <a:r>
              <a:rPr lang="en-US" altLang="zh-CN" sz="3600" dirty="0">
                <a:solidFill>
                  <a:schemeClr val="bg1"/>
                </a:solidFill>
              </a:rPr>
              <a:t>EOS</a:t>
            </a:r>
            <a:r>
              <a:rPr lang="zh-CN" altLang="en-US" sz="3600" dirty="0">
                <a:solidFill>
                  <a:schemeClr val="bg1"/>
                </a:solidFill>
              </a:rPr>
              <a:t>软件引入的一种新的区块链架构，旨在实现分布式应用的性能扩展。</a:t>
            </a:r>
            <a:endParaRPr lang="zh-CN" altLang="en-US" sz="36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2012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049" y="-16470"/>
            <a:ext cx="6671687" cy="6886901"/>
          </a:xfrm>
          <a:prstGeom prst="rect">
            <a:avLst/>
          </a:prstGeom>
        </p:spPr>
      </p:pic>
      <p:sp>
        <p:nvSpPr>
          <p:cNvPr id="24" name="矩形 5"/>
          <p:cNvSpPr/>
          <p:nvPr/>
        </p:nvSpPr>
        <p:spPr>
          <a:xfrm>
            <a:off x="4798580" y="-31155"/>
            <a:ext cx="7393420" cy="6928276"/>
          </a:xfrm>
          <a:custGeom>
            <a:avLst/>
            <a:gdLst>
              <a:gd name="connsiteX0" fmla="*/ 0 w 5436096"/>
              <a:gd name="connsiteY0" fmla="*/ 0 h 5142453"/>
              <a:gd name="connsiteX1" fmla="*/ 5436096 w 5436096"/>
              <a:gd name="connsiteY1" fmla="*/ 0 h 5142453"/>
              <a:gd name="connsiteX2" fmla="*/ 5436096 w 5436096"/>
              <a:gd name="connsiteY2" fmla="*/ 5142453 h 5142453"/>
              <a:gd name="connsiteX3" fmla="*/ 0 w 5436096"/>
              <a:gd name="connsiteY3" fmla="*/ 5142453 h 5142453"/>
              <a:gd name="connsiteX4" fmla="*/ 0 w 5436096"/>
              <a:gd name="connsiteY4" fmla="*/ 0 h 5142453"/>
              <a:gd name="connsiteX0" fmla="*/ 0 w 5436096"/>
              <a:gd name="connsiteY0" fmla="*/ 0 h 5152502"/>
              <a:gd name="connsiteX1" fmla="*/ 5436096 w 5436096"/>
              <a:gd name="connsiteY1" fmla="*/ 0 h 5152502"/>
              <a:gd name="connsiteX2" fmla="*/ 5436096 w 5436096"/>
              <a:gd name="connsiteY2" fmla="*/ 5142453 h 5152502"/>
              <a:gd name="connsiteX3" fmla="*/ 1808703 w 5436096"/>
              <a:gd name="connsiteY3" fmla="*/ 5152502 h 5152502"/>
              <a:gd name="connsiteX4" fmla="*/ 0 w 5436096"/>
              <a:gd name="connsiteY4" fmla="*/ 0 h 5152502"/>
              <a:gd name="connsiteX0" fmla="*/ 0 w 4823147"/>
              <a:gd name="connsiteY0" fmla="*/ 10049 h 5152502"/>
              <a:gd name="connsiteX1" fmla="*/ 4823147 w 4823147"/>
              <a:gd name="connsiteY1" fmla="*/ 0 h 5152502"/>
              <a:gd name="connsiteX2" fmla="*/ 4823147 w 4823147"/>
              <a:gd name="connsiteY2" fmla="*/ 5142453 h 5152502"/>
              <a:gd name="connsiteX3" fmla="*/ 1195754 w 4823147"/>
              <a:gd name="connsiteY3" fmla="*/ 5152502 h 5152502"/>
              <a:gd name="connsiteX4" fmla="*/ 0 w 4823147"/>
              <a:gd name="connsiteY4" fmla="*/ 10049 h 5152502"/>
              <a:gd name="connsiteX0" fmla="*/ 0 w 4578898"/>
              <a:gd name="connsiteY0" fmla="*/ 125 h 5152502"/>
              <a:gd name="connsiteX1" fmla="*/ 4578898 w 4578898"/>
              <a:gd name="connsiteY1" fmla="*/ 0 h 5152502"/>
              <a:gd name="connsiteX2" fmla="*/ 4578898 w 4578898"/>
              <a:gd name="connsiteY2" fmla="*/ 5142453 h 5152502"/>
              <a:gd name="connsiteX3" fmla="*/ 951505 w 4578898"/>
              <a:gd name="connsiteY3" fmla="*/ 5152502 h 5152502"/>
              <a:gd name="connsiteX4" fmla="*/ 0 w 4578898"/>
              <a:gd name="connsiteY4" fmla="*/ 125 h 5152502"/>
              <a:gd name="connsiteX0" fmla="*/ 0 w 4663122"/>
              <a:gd name="connsiteY0" fmla="*/ 10050 h 5152502"/>
              <a:gd name="connsiteX1" fmla="*/ 4663122 w 4663122"/>
              <a:gd name="connsiteY1" fmla="*/ 0 h 5152502"/>
              <a:gd name="connsiteX2" fmla="*/ 4663122 w 4663122"/>
              <a:gd name="connsiteY2" fmla="*/ 5142453 h 5152502"/>
              <a:gd name="connsiteX3" fmla="*/ 1035729 w 4663122"/>
              <a:gd name="connsiteY3" fmla="*/ 5152502 h 5152502"/>
              <a:gd name="connsiteX4" fmla="*/ 0 w 4663122"/>
              <a:gd name="connsiteY4" fmla="*/ 10050 h 5152502"/>
              <a:gd name="connsiteX0" fmla="*/ 0 w 4663122"/>
              <a:gd name="connsiteY0" fmla="*/ 10050 h 5152502"/>
              <a:gd name="connsiteX1" fmla="*/ 4663122 w 4663122"/>
              <a:gd name="connsiteY1" fmla="*/ 0 h 5152502"/>
              <a:gd name="connsiteX2" fmla="*/ 4663122 w 4663122"/>
              <a:gd name="connsiteY2" fmla="*/ 5142453 h 5152502"/>
              <a:gd name="connsiteX3" fmla="*/ 1002507 w 4663122"/>
              <a:gd name="connsiteY3" fmla="*/ 5152502 h 5152502"/>
              <a:gd name="connsiteX4" fmla="*/ 0 w 4663122"/>
              <a:gd name="connsiteY4" fmla="*/ 10050 h 515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3122" h="5152502">
                <a:moveTo>
                  <a:pt x="0" y="10050"/>
                </a:moveTo>
                <a:lnTo>
                  <a:pt x="4663122" y="0"/>
                </a:lnTo>
                <a:lnTo>
                  <a:pt x="4663122" y="5142453"/>
                </a:lnTo>
                <a:lnTo>
                  <a:pt x="1002507" y="5152502"/>
                </a:lnTo>
                <a:lnTo>
                  <a:pt x="0" y="100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1445" y="269834"/>
            <a:ext cx="478148" cy="478148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4052" y="465099"/>
            <a:ext cx="385483" cy="38548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  <a:cs typeface="+mn-ea"/>
              <a:sym typeface="+mn-lt"/>
            </a:endParaRPr>
          </a:p>
        </p:txBody>
      </p:sp>
      <p:pic>
        <p:nvPicPr>
          <p:cNvPr id="36" name="1" descr="D:\360data\重要数据\桌面\666666666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2" descr="D:\360data\重要数据\桌面\555555555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3" descr="D:\360data\重要数据\桌面\4444444444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4" descr="D:\360data\重要数据\桌面\333333333333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5" descr="D:\360data\重要数据\桌面\222222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6" descr="D:\360data\重要数据\桌面\11111111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圆角矩形 43"/>
          <p:cNvSpPr/>
          <p:nvPr/>
        </p:nvSpPr>
        <p:spPr>
          <a:xfrm rot="19006218">
            <a:off x="5836025" y="1318411"/>
            <a:ext cx="735237" cy="735237"/>
          </a:xfrm>
          <a:prstGeom prst="roundRect">
            <a:avLst/>
          </a:prstGeom>
          <a:solidFill>
            <a:srgbClr val="91B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圆角矩形 44"/>
          <p:cNvSpPr/>
          <p:nvPr/>
        </p:nvSpPr>
        <p:spPr>
          <a:xfrm rot="19006218">
            <a:off x="6090025" y="2492768"/>
            <a:ext cx="735237" cy="735237"/>
          </a:xfrm>
          <a:prstGeom prst="roundRect">
            <a:avLst/>
          </a:prstGeom>
          <a:solidFill>
            <a:srgbClr val="279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 rot="19006218">
            <a:off x="6344026" y="3667126"/>
            <a:ext cx="735237" cy="735237"/>
          </a:xfrm>
          <a:prstGeom prst="roundRect">
            <a:avLst/>
          </a:prstGeom>
          <a:solidFill>
            <a:srgbClr val="2C4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圆角矩形 46"/>
          <p:cNvSpPr/>
          <p:nvPr/>
        </p:nvSpPr>
        <p:spPr>
          <a:xfrm rot="19006218">
            <a:off x="6598025" y="4841482"/>
            <a:ext cx="735237" cy="735237"/>
          </a:xfrm>
          <a:prstGeom prst="roundRect">
            <a:avLst/>
          </a:prstGeom>
          <a:solidFill>
            <a:srgbClr val="353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757676" y="1455196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0x01.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区块链与比特币</a:t>
            </a:r>
          </a:p>
        </p:txBody>
      </p:sp>
      <p:sp>
        <p:nvSpPr>
          <p:cNvPr id="49" name="Freeform 6"/>
          <p:cNvSpPr>
            <a:spLocks noEditPoints="1"/>
          </p:cNvSpPr>
          <p:nvPr/>
        </p:nvSpPr>
        <p:spPr bwMode="auto">
          <a:xfrm>
            <a:off x="6032739" y="1509183"/>
            <a:ext cx="375629" cy="427018"/>
          </a:xfrm>
          <a:custGeom>
            <a:avLst/>
            <a:gdLst>
              <a:gd name="T0" fmla="*/ 124 w 127"/>
              <a:gd name="T1" fmla="*/ 17 h 145"/>
              <a:gd name="T2" fmla="*/ 64 w 127"/>
              <a:gd name="T3" fmla="*/ 1 h 145"/>
              <a:gd name="T4" fmla="*/ 3 w 127"/>
              <a:gd name="T5" fmla="*/ 17 h 145"/>
              <a:gd name="T6" fmla="*/ 3 w 127"/>
              <a:gd name="T7" fmla="*/ 42 h 145"/>
              <a:gd name="T8" fmla="*/ 24 w 127"/>
              <a:gd name="T9" fmla="*/ 103 h 145"/>
              <a:gd name="T10" fmla="*/ 40 w 127"/>
              <a:gd name="T11" fmla="*/ 123 h 145"/>
              <a:gd name="T12" fmla="*/ 56 w 127"/>
              <a:gd name="T13" fmla="*/ 139 h 145"/>
              <a:gd name="T14" fmla="*/ 64 w 127"/>
              <a:gd name="T15" fmla="*/ 145 h 145"/>
              <a:gd name="T16" fmla="*/ 71 w 127"/>
              <a:gd name="T17" fmla="*/ 139 h 145"/>
              <a:gd name="T18" fmla="*/ 87 w 127"/>
              <a:gd name="T19" fmla="*/ 123 h 145"/>
              <a:gd name="T20" fmla="*/ 103 w 127"/>
              <a:gd name="T21" fmla="*/ 103 h 145"/>
              <a:gd name="T22" fmla="*/ 124 w 127"/>
              <a:gd name="T23" fmla="*/ 42 h 145"/>
              <a:gd name="T24" fmla="*/ 124 w 127"/>
              <a:gd name="T25" fmla="*/ 17 h 145"/>
              <a:gd name="T26" fmla="*/ 75 w 127"/>
              <a:gd name="T27" fmla="*/ 112 h 145"/>
              <a:gd name="T28" fmla="*/ 64 w 127"/>
              <a:gd name="T29" fmla="*/ 124 h 145"/>
              <a:gd name="T30" fmla="*/ 64 w 127"/>
              <a:gd name="T31" fmla="*/ 73 h 145"/>
              <a:gd name="T32" fmla="*/ 27 w 127"/>
              <a:gd name="T33" fmla="*/ 73 h 145"/>
              <a:gd name="T34" fmla="*/ 19 w 127"/>
              <a:gd name="T35" fmla="*/ 40 h 145"/>
              <a:gd name="T36" fmla="*/ 19 w 127"/>
              <a:gd name="T37" fmla="*/ 39 h 145"/>
              <a:gd name="T38" fmla="*/ 18 w 127"/>
              <a:gd name="T39" fmla="*/ 27 h 145"/>
              <a:gd name="T40" fmla="*/ 59 w 127"/>
              <a:gd name="T41" fmla="*/ 18 h 145"/>
              <a:gd name="T42" fmla="*/ 64 w 127"/>
              <a:gd name="T43" fmla="*/ 18 h 145"/>
              <a:gd name="T44" fmla="*/ 64 w 127"/>
              <a:gd name="T45" fmla="*/ 73 h 145"/>
              <a:gd name="T46" fmla="*/ 100 w 127"/>
              <a:gd name="T47" fmla="*/ 73 h 145"/>
              <a:gd name="T48" fmla="*/ 90 w 127"/>
              <a:gd name="T49" fmla="*/ 94 h 145"/>
              <a:gd name="T50" fmla="*/ 75 w 127"/>
              <a:gd name="T51" fmla="*/ 1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7" h="145">
                <a:moveTo>
                  <a:pt x="124" y="17"/>
                </a:moveTo>
                <a:cubicBezTo>
                  <a:pt x="124" y="17"/>
                  <a:pt x="100" y="0"/>
                  <a:pt x="64" y="1"/>
                </a:cubicBezTo>
                <a:cubicBezTo>
                  <a:pt x="27" y="0"/>
                  <a:pt x="3" y="17"/>
                  <a:pt x="3" y="17"/>
                </a:cubicBezTo>
                <a:cubicBezTo>
                  <a:pt x="0" y="19"/>
                  <a:pt x="2" y="38"/>
                  <a:pt x="3" y="42"/>
                </a:cubicBezTo>
                <a:cubicBezTo>
                  <a:pt x="5" y="63"/>
                  <a:pt x="12" y="86"/>
                  <a:pt x="24" y="103"/>
                </a:cubicBezTo>
                <a:cubicBezTo>
                  <a:pt x="29" y="111"/>
                  <a:pt x="34" y="117"/>
                  <a:pt x="40" y="123"/>
                </a:cubicBezTo>
                <a:cubicBezTo>
                  <a:pt x="45" y="129"/>
                  <a:pt x="51" y="134"/>
                  <a:pt x="56" y="139"/>
                </a:cubicBezTo>
                <a:cubicBezTo>
                  <a:pt x="58" y="140"/>
                  <a:pt x="61" y="144"/>
                  <a:pt x="64" y="145"/>
                </a:cubicBezTo>
                <a:cubicBezTo>
                  <a:pt x="66" y="144"/>
                  <a:pt x="70" y="140"/>
                  <a:pt x="71" y="139"/>
                </a:cubicBezTo>
                <a:cubicBezTo>
                  <a:pt x="77" y="134"/>
                  <a:pt x="82" y="129"/>
                  <a:pt x="87" y="123"/>
                </a:cubicBezTo>
                <a:cubicBezTo>
                  <a:pt x="93" y="117"/>
                  <a:pt x="99" y="111"/>
                  <a:pt x="103" y="103"/>
                </a:cubicBezTo>
                <a:cubicBezTo>
                  <a:pt x="115" y="86"/>
                  <a:pt x="122" y="63"/>
                  <a:pt x="124" y="42"/>
                </a:cubicBezTo>
                <a:cubicBezTo>
                  <a:pt x="125" y="38"/>
                  <a:pt x="127" y="19"/>
                  <a:pt x="124" y="17"/>
                </a:cubicBezTo>
                <a:close/>
                <a:moveTo>
                  <a:pt x="75" y="112"/>
                </a:moveTo>
                <a:cubicBezTo>
                  <a:pt x="71" y="116"/>
                  <a:pt x="67" y="120"/>
                  <a:pt x="64" y="124"/>
                </a:cubicBezTo>
                <a:cubicBezTo>
                  <a:pt x="64" y="73"/>
                  <a:pt x="64" y="73"/>
                  <a:pt x="64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3" y="63"/>
                  <a:pt x="21" y="52"/>
                  <a:pt x="19" y="40"/>
                </a:cubicBezTo>
                <a:cubicBezTo>
                  <a:pt x="19" y="39"/>
                  <a:pt x="19" y="39"/>
                  <a:pt x="19" y="39"/>
                </a:cubicBezTo>
                <a:cubicBezTo>
                  <a:pt x="18" y="33"/>
                  <a:pt x="18" y="30"/>
                  <a:pt x="18" y="27"/>
                </a:cubicBezTo>
                <a:cubicBezTo>
                  <a:pt x="25" y="24"/>
                  <a:pt x="40" y="18"/>
                  <a:pt x="59" y="18"/>
                </a:cubicBezTo>
                <a:cubicBezTo>
                  <a:pt x="60" y="18"/>
                  <a:pt x="62" y="18"/>
                  <a:pt x="64" y="18"/>
                </a:cubicBezTo>
                <a:cubicBezTo>
                  <a:pt x="64" y="73"/>
                  <a:pt x="64" y="73"/>
                  <a:pt x="64" y="73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97" y="81"/>
                  <a:pt x="94" y="88"/>
                  <a:pt x="90" y="94"/>
                </a:cubicBezTo>
                <a:cubicBezTo>
                  <a:pt x="86" y="100"/>
                  <a:pt x="81" y="106"/>
                  <a:pt x="7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011676" y="2629553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0x02.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以太坊与智能合约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231287" y="3786211"/>
            <a:ext cx="372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0x03.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安全分析与合约审计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519676" y="4993747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0x04.EOS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简介</a:t>
            </a:r>
          </a:p>
        </p:txBody>
      </p:sp>
      <p:sp>
        <p:nvSpPr>
          <p:cNvPr id="53" name="Freeform 33"/>
          <p:cNvSpPr>
            <a:spLocks noEditPoints="1"/>
          </p:cNvSpPr>
          <p:nvPr/>
        </p:nvSpPr>
        <p:spPr bwMode="auto">
          <a:xfrm>
            <a:off x="6480684" y="3877585"/>
            <a:ext cx="461919" cy="314317"/>
          </a:xfrm>
          <a:custGeom>
            <a:avLst/>
            <a:gdLst>
              <a:gd name="T0" fmla="*/ 593606 w 157"/>
              <a:gd name="T1" fmla="*/ 206457 h 107"/>
              <a:gd name="T2" fmla="*/ 602400 w 157"/>
              <a:gd name="T3" fmla="*/ 162530 h 107"/>
              <a:gd name="T4" fmla="*/ 439708 w 157"/>
              <a:gd name="T5" fmla="*/ 0 h 107"/>
              <a:gd name="T6" fmla="*/ 320987 w 157"/>
              <a:gd name="T7" fmla="*/ 79069 h 107"/>
              <a:gd name="T8" fmla="*/ 202266 w 157"/>
              <a:gd name="T9" fmla="*/ 35142 h 107"/>
              <a:gd name="T10" fmla="*/ 87942 w 157"/>
              <a:gd name="T11" fmla="*/ 175708 h 107"/>
              <a:gd name="T12" fmla="*/ 92339 w 157"/>
              <a:gd name="T13" fmla="*/ 206457 h 107"/>
              <a:gd name="T14" fmla="*/ 0 w 157"/>
              <a:gd name="T15" fmla="*/ 333846 h 107"/>
              <a:gd name="T16" fmla="*/ 136310 w 157"/>
              <a:gd name="T17" fmla="*/ 470020 h 107"/>
              <a:gd name="T18" fmla="*/ 554032 w 157"/>
              <a:gd name="T19" fmla="*/ 470020 h 107"/>
              <a:gd name="T20" fmla="*/ 690342 w 157"/>
              <a:gd name="T21" fmla="*/ 333846 h 107"/>
              <a:gd name="T22" fmla="*/ 593606 w 157"/>
              <a:gd name="T23" fmla="*/ 206457 h 107"/>
              <a:gd name="T24" fmla="*/ 527650 w 157"/>
              <a:gd name="T25" fmla="*/ 443664 h 107"/>
              <a:gd name="T26" fmla="*/ 347370 w 157"/>
              <a:gd name="T27" fmla="*/ 443664 h 107"/>
              <a:gd name="T28" fmla="*/ 457297 w 157"/>
              <a:gd name="T29" fmla="*/ 333846 h 107"/>
              <a:gd name="T30" fmla="*/ 452900 w 157"/>
              <a:gd name="T31" fmla="*/ 320668 h 107"/>
              <a:gd name="T32" fmla="*/ 404532 w 157"/>
              <a:gd name="T33" fmla="*/ 320668 h 107"/>
              <a:gd name="T34" fmla="*/ 404532 w 157"/>
              <a:gd name="T35" fmla="*/ 298704 h 107"/>
              <a:gd name="T36" fmla="*/ 404532 w 157"/>
              <a:gd name="T37" fmla="*/ 162530 h 107"/>
              <a:gd name="T38" fmla="*/ 395737 w 157"/>
              <a:gd name="T39" fmla="*/ 158138 h 107"/>
              <a:gd name="T40" fmla="*/ 281413 w 157"/>
              <a:gd name="T41" fmla="*/ 158138 h 107"/>
              <a:gd name="T42" fmla="*/ 272619 w 157"/>
              <a:gd name="T43" fmla="*/ 166923 h 107"/>
              <a:gd name="T44" fmla="*/ 272619 w 157"/>
              <a:gd name="T45" fmla="*/ 298704 h 107"/>
              <a:gd name="T46" fmla="*/ 272619 w 157"/>
              <a:gd name="T47" fmla="*/ 320668 h 107"/>
              <a:gd name="T48" fmla="*/ 224251 w 157"/>
              <a:gd name="T49" fmla="*/ 320668 h 107"/>
              <a:gd name="T50" fmla="*/ 224251 w 157"/>
              <a:gd name="T51" fmla="*/ 333846 h 107"/>
              <a:gd name="T52" fmla="*/ 334178 w 157"/>
              <a:gd name="T53" fmla="*/ 443664 h 107"/>
              <a:gd name="T54" fmla="*/ 167089 w 157"/>
              <a:gd name="T55" fmla="*/ 443664 h 107"/>
              <a:gd name="T56" fmla="*/ 48368 w 157"/>
              <a:gd name="T57" fmla="*/ 329453 h 107"/>
              <a:gd name="T58" fmla="*/ 127515 w 157"/>
              <a:gd name="T59" fmla="*/ 219636 h 107"/>
              <a:gd name="T60" fmla="*/ 123118 w 157"/>
              <a:gd name="T61" fmla="*/ 193279 h 107"/>
              <a:gd name="T62" fmla="*/ 224251 w 157"/>
              <a:gd name="T63" fmla="*/ 74676 h 107"/>
              <a:gd name="T64" fmla="*/ 329781 w 157"/>
              <a:gd name="T65" fmla="*/ 131781 h 107"/>
              <a:gd name="T66" fmla="*/ 430914 w 157"/>
              <a:gd name="T67" fmla="*/ 48320 h 107"/>
              <a:gd name="T68" fmla="*/ 562827 w 157"/>
              <a:gd name="T69" fmla="*/ 184494 h 107"/>
              <a:gd name="T70" fmla="*/ 558430 w 157"/>
              <a:gd name="T71" fmla="*/ 219636 h 107"/>
              <a:gd name="T72" fmla="*/ 646371 w 157"/>
              <a:gd name="T73" fmla="*/ 329453 h 107"/>
              <a:gd name="T74" fmla="*/ 527650 w 157"/>
              <a:gd name="T75" fmla="*/ 443664 h 10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7" h="107">
                <a:moveTo>
                  <a:pt x="135" y="47"/>
                </a:moveTo>
                <a:cubicBezTo>
                  <a:pt x="136" y="44"/>
                  <a:pt x="137" y="40"/>
                  <a:pt x="137" y="37"/>
                </a:cubicBezTo>
                <a:cubicBezTo>
                  <a:pt x="137" y="17"/>
                  <a:pt x="120" y="0"/>
                  <a:pt x="100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6" y="8"/>
                </a:cubicBezTo>
                <a:cubicBezTo>
                  <a:pt x="30" y="11"/>
                  <a:pt x="20" y="25"/>
                  <a:pt x="20" y="40"/>
                </a:cubicBezTo>
                <a:cubicBezTo>
                  <a:pt x="20" y="42"/>
                  <a:pt x="20" y="45"/>
                  <a:pt x="21" y="47"/>
                </a:cubicBezTo>
                <a:cubicBezTo>
                  <a:pt x="9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7" y="93"/>
                  <a:pt x="157" y="76"/>
                </a:cubicBezTo>
                <a:cubicBezTo>
                  <a:pt x="157" y="62"/>
                  <a:pt x="148" y="51"/>
                  <a:pt x="135" y="47"/>
                </a:cubicBezTo>
                <a:close/>
                <a:moveTo>
                  <a:pt x="120" y="101"/>
                </a:moveTo>
                <a:cubicBezTo>
                  <a:pt x="79" y="101"/>
                  <a:pt x="79" y="101"/>
                  <a:pt x="79" y="101"/>
                </a:cubicBezTo>
                <a:cubicBezTo>
                  <a:pt x="82" y="97"/>
                  <a:pt x="104" y="76"/>
                  <a:pt x="104" y="76"/>
                </a:cubicBezTo>
                <a:cubicBezTo>
                  <a:pt x="104" y="76"/>
                  <a:pt x="107" y="73"/>
                  <a:pt x="103" y="73"/>
                </a:cubicBezTo>
                <a:cubicBezTo>
                  <a:pt x="99" y="73"/>
                  <a:pt x="92" y="73"/>
                  <a:pt x="92" y="73"/>
                </a:cubicBezTo>
                <a:cubicBezTo>
                  <a:pt x="92" y="73"/>
                  <a:pt x="92" y="71"/>
                  <a:pt x="92" y="68"/>
                </a:cubicBezTo>
                <a:cubicBezTo>
                  <a:pt x="92" y="60"/>
                  <a:pt x="92" y="44"/>
                  <a:pt x="92" y="37"/>
                </a:cubicBezTo>
                <a:cubicBezTo>
                  <a:pt x="92" y="37"/>
                  <a:pt x="92" y="36"/>
                  <a:pt x="90" y="36"/>
                </a:cubicBezTo>
                <a:cubicBezTo>
                  <a:pt x="88" y="36"/>
                  <a:pt x="67" y="36"/>
                  <a:pt x="64" y="36"/>
                </a:cubicBezTo>
                <a:cubicBezTo>
                  <a:pt x="62" y="36"/>
                  <a:pt x="62" y="38"/>
                  <a:pt x="62" y="38"/>
                </a:cubicBezTo>
                <a:cubicBezTo>
                  <a:pt x="62" y="44"/>
                  <a:pt x="62" y="60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8" y="73"/>
                  <a:pt x="51" y="76"/>
                  <a:pt x="51" y="76"/>
                </a:cubicBezTo>
                <a:cubicBezTo>
                  <a:pt x="76" y="101"/>
                  <a:pt x="76" y="101"/>
                  <a:pt x="76" y="101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23" y="101"/>
                  <a:pt x="11" y="89"/>
                  <a:pt x="11" y="75"/>
                </a:cubicBezTo>
                <a:cubicBezTo>
                  <a:pt x="11" y="63"/>
                  <a:pt x="19" y="54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7" y="20"/>
                  <a:pt x="51" y="17"/>
                </a:cubicBezTo>
                <a:cubicBezTo>
                  <a:pt x="66" y="16"/>
                  <a:pt x="75" y="30"/>
                  <a:pt x="75" y="30"/>
                </a:cubicBezTo>
                <a:cubicBezTo>
                  <a:pt x="75" y="30"/>
                  <a:pt x="77" y="11"/>
                  <a:pt x="98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8" y="48"/>
                  <a:pt x="127" y="50"/>
                </a:cubicBezTo>
                <a:cubicBezTo>
                  <a:pt x="138" y="53"/>
                  <a:pt x="147" y="63"/>
                  <a:pt x="147" y="75"/>
                </a:cubicBezTo>
                <a:cubicBezTo>
                  <a:pt x="147" y="89"/>
                  <a:pt x="135" y="101"/>
                  <a:pt x="120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Freeform 58"/>
          <p:cNvSpPr>
            <a:spLocks/>
          </p:cNvSpPr>
          <p:nvPr/>
        </p:nvSpPr>
        <p:spPr bwMode="auto">
          <a:xfrm>
            <a:off x="6807620" y="5027069"/>
            <a:ext cx="351060" cy="364062"/>
          </a:xfrm>
          <a:custGeom>
            <a:avLst/>
            <a:gdLst>
              <a:gd name="T0" fmla="*/ 247789 w 137"/>
              <a:gd name="T1" fmla="*/ 142679 h 142"/>
              <a:gd name="T2" fmla="*/ 342900 w 137"/>
              <a:gd name="T3" fmla="*/ 142679 h 142"/>
              <a:gd name="T4" fmla="*/ 190222 w 137"/>
              <a:gd name="T5" fmla="*/ 10013 h 142"/>
              <a:gd name="T6" fmla="*/ 172701 w 137"/>
              <a:gd name="T7" fmla="*/ 0 h 142"/>
              <a:gd name="T8" fmla="*/ 155181 w 137"/>
              <a:gd name="T9" fmla="*/ 10013 h 142"/>
              <a:gd name="T10" fmla="*/ 0 w 137"/>
              <a:gd name="T11" fmla="*/ 142679 h 142"/>
              <a:gd name="T12" fmla="*/ 97614 w 137"/>
              <a:gd name="T13" fmla="*/ 142679 h 142"/>
              <a:gd name="T14" fmla="*/ 155181 w 137"/>
              <a:gd name="T15" fmla="*/ 12516 h 142"/>
              <a:gd name="T16" fmla="*/ 155181 w 137"/>
              <a:gd name="T17" fmla="*/ 15019 h 142"/>
              <a:gd name="T18" fmla="*/ 110128 w 137"/>
              <a:gd name="T19" fmla="*/ 142679 h 142"/>
              <a:gd name="T20" fmla="*/ 160187 w 137"/>
              <a:gd name="T21" fmla="*/ 142679 h 142"/>
              <a:gd name="T22" fmla="*/ 160187 w 137"/>
              <a:gd name="T23" fmla="*/ 307885 h 142"/>
              <a:gd name="T24" fmla="*/ 160187 w 137"/>
              <a:gd name="T25" fmla="*/ 312892 h 142"/>
              <a:gd name="T26" fmla="*/ 160187 w 137"/>
              <a:gd name="T27" fmla="*/ 325407 h 142"/>
              <a:gd name="T28" fmla="*/ 190222 w 137"/>
              <a:gd name="T29" fmla="*/ 355445 h 142"/>
              <a:gd name="T30" fmla="*/ 220257 w 137"/>
              <a:gd name="T31" fmla="*/ 325407 h 142"/>
              <a:gd name="T32" fmla="*/ 220257 w 137"/>
              <a:gd name="T33" fmla="*/ 312892 h 142"/>
              <a:gd name="T34" fmla="*/ 197731 w 137"/>
              <a:gd name="T35" fmla="*/ 312892 h 142"/>
              <a:gd name="T36" fmla="*/ 197731 w 137"/>
              <a:gd name="T37" fmla="*/ 317898 h 142"/>
              <a:gd name="T38" fmla="*/ 197731 w 137"/>
              <a:gd name="T39" fmla="*/ 325407 h 142"/>
              <a:gd name="T40" fmla="*/ 190222 w 137"/>
              <a:gd name="T41" fmla="*/ 335420 h 142"/>
              <a:gd name="T42" fmla="*/ 180210 w 137"/>
              <a:gd name="T43" fmla="*/ 325407 h 142"/>
              <a:gd name="T44" fmla="*/ 180210 w 137"/>
              <a:gd name="T45" fmla="*/ 317898 h 142"/>
              <a:gd name="T46" fmla="*/ 180210 w 137"/>
              <a:gd name="T47" fmla="*/ 312892 h 142"/>
              <a:gd name="T48" fmla="*/ 180210 w 137"/>
              <a:gd name="T49" fmla="*/ 280351 h 142"/>
              <a:gd name="T50" fmla="*/ 180210 w 137"/>
              <a:gd name="T51" fmla="*/ 142679 h 142"/>
              <a:gd name="T52" fmla="*/ 235274 w 137"/>
              <a:gd name="T53" fmla="*/ 142679 h 142"/>
              <a:gd name="T54" fmla="*/ 190222 w 137"/>
              <a:gd name="T55" fmla="*/ 15019 h 142"/>
              <a:gd name="T56" fmla="*/ 190222 w 137"/>
              <a:gd name="T57" fmla="*/ 12516 h 142"/>
              <a:gd name="T58" fmla="*/ 247789 w 137"/>
              <a:gd name="T59" fmla="*/ 142679 h 14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5" name="Group 26"/>
          <p:cNvGrpSpPr/>
          <p:nvPr/>
        </p:nvGrpSpPr>
        <p:grpSpPr>
          <a:xfrm>
            <a:off x="6324054" y="2658695"/>
            <a:ext cx="267179" cy="403383"/>
            <a:chOff x="549275" y="4406901"/>
            <a:chExt cx="161926" cy="244475"/>
          </a:xfrm>
          <a:solidFill>
            <a:schemeClr val="bg1"/>
          </a:solidFill>
        </p:grpSpPr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549275" y="4406901"/>
              <a:ext cx="138113" cy="244475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57" name="Freeform 63"/>
            <p:cNvSpPr>
              <a:spLocks/>
            </p:cNvSpPr>
            <p:nvPr/>
          </p:nvSpPr>
          <p:spPr bwMode="auto">
            <a:xfrm>
              <a:off x="608013" y="4478338"/>
              <a:ext cx="103188" cy="9842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60" name="任意多边形 59"/>
          <p:cNvSpPr/>
          <p:nvPr/>
        </p:nvSpPr>
        <p:spPr bwMode="auto">
          <a:xfrm>
            <a:off x="-18288" y="-36576"/>
            <a:ext cx="6419088" cy="6931152"/>
          </a:xfrm>
          <a:custGeom>
            <a:avLst/>
            <a:gdLst>
              <a:gd name="connsiteX0" fmla="*/ 18288 w 6419088"/>
              <a:gd name="connsiteY0" fmla="*/ 0 h 6931152"/>
              <a:gd name="connsiteX1" fmla="*/ 4809744 w 6419088"/>
              <a:gd name="connsiteY1" fmla="*/ 0 h 6931152"/>
              <a:gd name="connsiteX2" fmla="*/ 6419088 w 6419088"/>
              <a:gd name="connsiteY2" fmla="*/ 6931152 h 6931152"/>
              <a:gd name="connsiteX3" fmla="*/ 0 w 6419088"/>
              <a:gd name="connsiteY3" fmla="*/ 6931152 h 6931152"/>
              <a:gd name="connsiteX4" fmla="*/ 18288 w 6419088"/>
              <a:gd name="connsiteY4" fmla="*/ 0 h 693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9088" h="6931152">
                <a:moveTo>
                  <a:pt x="18288" y="0"/>
                </a:moveTo>
                <a:lnTo>
                  <a:pt x="4809744" y="0"/>
                </a:lnTo>
                <a:lnTo>
                  <a:pt x="6419088" y="6931152"/>
                </a:lnTo>
                <a:lnTo>
                  <a:pt x="0" y="6931152"/>
                </a:lnTo>
                <a:lnTo>
                  <a:pt x="18288" y="0"/>
                </a:lnTo>
                <a:close/>
              </a:path>
            </a:pathLst>
          </a:custGeom>
          <a:solidFill>
            <a:srgbClr val="18283C">
              <a:alpha val="77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52611" y="2837181"/>
            <a:ext cx="1702489" cy="834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  <a:endParaRPr lang="en-US" altLang="zh-CN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9E34A8C-C044-4B5E-B322-67170648F8C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2400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27709" y="-19050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C1F3C8-4AB1-4108-BDA4-D993A367DAB3}"/>
              </a:ext>
            </a:extLst>
          </p:cNvPr>
          <p:cNvSpPr txBox="1"/>
          <p:nvPr/>
        </p:nvSpPr>
        <p:spPr>
          <a:xfrm>
            <a:off x="5350063" y="639573"/>
            <a:ext cx="1491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EOS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5A15D-0DAE-4B7D-8DFD-8BD9345EC859}"/>
              </a:ext>
            </a:extLst>
          </p:cNvPr>
          <p:cNvSpPr txBox="1"/>
          <p:nvPr/>
        </p:nvSpPr>
        <p:spPr>
          <a:xfrm>
            <a:off x="546916" y="1895593"/>
            <a:ext cx="11637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区块链底层平台（类似</a:t>
            </a:r>
            <a:r>
              <a:rPr lang="en-US" altLang="zh-CN" sz="3200" dirty="0">
                <a:solidFill>
                  <a:schemeClr val="bg1"/>
                </a:solidFill>
              </a:rPr>
              <a:t>Windows</a:t>
            </a:r>
            <a:r>
              <a:rPr lang="zh-CN" altLang="en-US" sz="3200" dirty="0">
                <a:solidFill>
                  <a:schemeClr val="bg1"/>
                </a:solidFill>
              </a:rPr>
              <a:t>），支持多个应用同时运行，为</a:t>
            </a:r>
            <a:r>
              <a:rPr lang="en-US" altLang="zh-CN" sz="3200" dirty="0">
                <a:solidFill>
                  <a:schemeClr val="bg1"/>
                </a:solidFill>
              </a:rPr>
              <a:t>DAPP</a:t>
            </a:r>
            <a:r>
              <a:rPr lang="zh-CN" altLang="en-US" sz="3200" dirty="0">
                <a:solidFill>
                  <a:schemeClr val="bg1"/>
                </a:solidFill>
              </a:rPr>
              <a:t>提供底层的模板。</a:t>
            </a: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F6E7FC-3B27-43E8-B961-F5AD8D1786C5}"/>
              </a:ext>
            </a:extLst>
          </p:cNvPr>
          <p:cNvSpPr txBox="1"/>
          <p:nvPr/>
        </p:nvSpPr>
        <p:spPr>
          <a:xfrm>
            <a:off x="546916" y="3135777"/>
            <a:ext cx="11575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EOS</a:t>
            </a:r>
            <a:r>
              <a:rPr lang="zh-CN" altLang="en-US" sz="3200" dirty="0">
                <a:solidFill>
                  <a:schemeClr val="bg1"/>
                </a:solidFill>
              </a:rPr>
              <a:t>通过并行链和</a:t>
            </a:r>
            <a:r>
              <a:rPr lang="en-US" altLang="zh-CN" sz="3200" dirty="0">
                <a:solidFill>
                  <a:schemeClr val="bg1"/>
                </a:solidFill>
              </a:rPr>
              <a:t>DPOS</a:t>
            </a:r>
            <a:r>
              <a:rPr lang="zh-CN" altLang="en-US" sz="3200" dirty="0">
                <a:solidFill>
                  <a:schemeClr val="bg1"/>
                </a:solidFill>
              </a:rPr>
              <a:t>共识算法解决了延迟和数据吞吐量的难题。（</a:t>
            </a:r>
            <a:r>
              <a:rPr lang="en-US" altLang="zh-CN" sz="3200" dirty="0">
                <a:solidFill>
                  <a:schemeClr val="bg1"/>
                </a:solidFill>
              </a:rPr>
              <a:t>EOS</a:t>
            </a:r>
            <a:r>
              <a:rPr lang="zh-CN" altLang="en-US" sz="3200" dirty="0">
                <a:solidFill>
                  <a:schemeClr val="bg1"/>
                </a:solidFill>
              </a:rPr>
              <a:t>是每秒可以上千级别的处理量，而比特币每秒</a:t>
            </a:r>
            <a:r>
              <a:rPr lang="en-US" altLang="zh-CN" sz="3200" dirty="0">
                <a:solidFill>
                  <a:schemeClr val="bg1"/>
                </a:solidFill>
              </a:rPr>
              <a:t>7</a:t>
            </a:r>
            <a:r>
              <a:rPr lang="zh-CN" altLang="en-US" sz="3200" dirty="0">
                <a:solidFill>
                  <a:schemeClr val="bg1"/>
                </a:solidFill>
              </a:rPr>
              <a:t>笔左右，以太坊是每秒</a:t>
            </a:r>
            <a:r>
              <a:rPr lang="en-US" altLang="zh-CN" sz="3200" dirty="0">
                <a:solidFill>
                  <a:schemeClr val="bg1"/>
                </a:solidFill>
              </a:rPr>
              <a:t>30-40</a:t>
            </a:r>
            <a:r>
              <a:rPr lang="zh-CN" altLang="en-US" sz="3200" dirty="0">
                <a:solidFill>
                  <a:schemeClr val="bg1"/>
                </a:solidFill>
              </a:rPr>
              <a:t>笔）</a:t>
            </a:r>
            <a:endParaRPr lang="zh-CN" altLang="en-US" sz="32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8E0962-0F5F-4477-91EE-A26734136EB1}"/>
              </a:ext>
            </a:extLst>
          </p:cNvPr>
          <p:cNvSpPr txBox="1"/>
          <p:nvPr/>
        </p:nvSpPr>
        <p:spPr>
          <a:xfrm>
            <a:off x="589281" y="5115013"/>
            <a:ext cx="11532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EOS</a:t>
            </a:r>
            <a:r>
              <a:rPr lang="zh-CN" altLang="en-US" sz="3200" dirty="0">
                <a:solidFill>
                  <a:schemeClr val="bg1"/>
                </a:solidFill>
              </a:rPr>
              <a:t>没有手续费，普通受众群体更广泛。</a:t>
            </a:r>
          </a:p>
        </p:txBody>
      </p:sp>
    </p:spTree>
    <p:extLst>
      <p:ext uri="{BB962C8B-B14F-4D97-AF65-F5344CB8AC3E}">
        <p14:creationId xmlns:p14="http://schemas.microsoft.com/office/powerpoint/2010/main" val="2024931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27709" y="-19050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C1F3C8-4AB1-4108-BDA4-D993A367DAB3}"/>
              </a:ext>
            </a:extLst>
          </p:cNvPr>
          <p:cNvSpPr txBox="1"/>
          <p:nvPr/>
        </p:nvSpPr>
        <p:spPr>
          <a:xfrm>
            <a:off x="5389196" y="532298"/>
            <a:ext cx="1469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最后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5A15D-0DAE-4B7D-8DFD-8BD9345EC859}"/>
              </a:ext>
            </a:extLst>
          </p:cNvPr>
          <p:cNvSpPr txBox="1"/>
          <p:nvPr/>
        </p:nvSpPr>
        <p:spPr>
          <a:xfrm>
            <a:off x="515512" y="2136718"/>
            <a:ext cx="1163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更详细的在博客，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多多交流共同学习</a:t>
            </a:r>
            <a:endParaRPr lang="en-US" altLang="zh-CN" sz="320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F6E7FC-3B27-43E8-B961-F5AD8D1786C5}"/>
              </a:ext>
            </a:extLst>
          </p:cNvPr>
          <p:cNvSpPr txBox="1"/>
          <p:nvPr/>
        </p:nvSpPr>
        <p:spPr>
          <a:xfrm>
            <a:off x="515512" y="4273436"/>
            <a:ext cx="1157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刚开始学习，可能有错误</a:t>
            </a:r>
          </a:p>
        </p:txBody>
      </p:sp>
    </p:spTree>
    <p:extLst>
      <p:ext uri="{BB962C8B-B14F-4D97-AF65-F5344CB8AC3E}">
        <p14:creationId xmlns:p14="http://schemas.microsoft.com/office/powerpoint/2010/main" val="324494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208303" y="2061404"/>
            <a:ext cx="3775393" cy="3029743"/>
            <a:chOff x="4208303" y="1934404"/>
            <a:chExt cx="3775393" cy="3029743"/>
          </a:xfrm>
        </p:grpSpPr>
        <p:sp>
          <p:nvSpPr>
            <p:cNvPr id="7" name="文本框 6"/>
            <p:cNvSpPr txBox="1"/>
            <p:nvPr/>
          </p:nvSpPr>
          <p:spPr>
            <a:xfrm>
              <a:off x="4208303" y="4256261"/>
              <a:ext cx="37753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区块链与比特币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 rot="19006218">
              <a:off x="5238750" y="1934404"/>
              <a:ext cx="1714500" cy="1714500"/>
            </a:xfrm>
            <a:prstGeom prst="roundRect">
              <a:avLst/>
            </a:prstGeom>
            <a:solidFill>
              <a:srgbClr val="91BC6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264461" y="2385348"/>
              <a:ext cx="205056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800" b="1" spc="300" dirty="0">
                  <a:solidFill>
                    <a:schemeClr val="bg1"/>
                  </a:solidFill>
                  <a:cs typeface="+mn-ea"/>
                  <a:sym typeface="+mn-lt"/>
                </a:rPr>
                <a:t>0x01</a:t>
              </a:r>
              <a:endParaRPr lang="zh-CN" altLang="en-US" sz="4800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5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0" y="8792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C1F3C8-4AB1-4108-BDA4-D993A367DAB3}"/>
              </a:ext>
            </a:extLst>
          </p:cNvPr>
          <p:cNvSpPr txBox="1"/>
          <p:nvPr/>
        </p:nvSpPr>
        <p:spPr>
          <a:xfrm>
            <a:off x="3696132" y="471858"/>
            <a:ext cx="4799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区块链与比特币渊源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CFEE6E-9196-4275-9E9A-D34C7E119588}"/>
              </a:ext>
            </a:extLst>
          </p:cNvPr>
          <p:cNvSpPr txBox="1"/>
          <p:nvPr/>
        </p:nvSpPr>
        <p:spPr>
          <a:xfrm>
            <a:off x="871537" y="1467831"/>
            <a:ext cx="8660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密码朋克（</a:t>
            </a:r>
            <a:r>
              <a:rPr lang="en-US" altLang="zh-CN" sz="2800" dirty="0" err="1">
                <a:solidFill>
                  <a:schemeClr val="bg1"/>
                </a:solidFill>
              </a:rPr>
              <a:t>cypherpunk</a:t>
            </a:r>
            <a:r>
              <a:rPr lang="zh-CN" altLang="en-US" sz="2800" dirty="0">
                <a:solidFill>
                  <a:schemeClr val="bg1"/>
                </a:solidFill>
              </a:rPr>
              <a:t>）（包含很多密码学家大佬）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BADC11-C5EC-4763-BF5F-F7E382CC358F}"/>
              </a:ext>
            </a:extLst>
          </p:cNvPr>
          <p:cNvSpPr txBox="1"/>
          <p:nvPr/>
        </p:nvSpPr>
        <p:spPr>
          <a:xfrm>
            <a:off x="871537" y="4176346"/>
            <a:ext cx="114417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微观：数字货币，其价值来源于人对其的信任和共识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宏观：去中心化的记账系统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D30DFD-D3A7-4594-B8BE-033C4575A36B}"/>
              </a:ext>
            </a:extLst>
          </p:cNvPr>
          <p:cNvSpPr txBox="1"/>
          <p:nvPr/>
        </p:nvSpPr>
        <p:spPr>
          <a:xfrm>
            <a:off x="862352" y="2404838"/>
            <a:ext cx="8589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2008</a:t>
            </a:r>
            <a:r>
              <a:rPr lang="zh-CN" altLang="en-US" sz="2800" dirty="0">
                <a:solidFill>
                  <a:schemeClr val="bg1"/>
                </a:solidFill>
              </a:rPr>
              <a:t>年中本聪发明比特币，区块链也由此而生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2009</a:t>
            </a:r>
            <a:r>
              <a:rPr lang="zh-CN" altLang="en-US" sz="2800" dirty="0">
                <a:solidFill>
                  <a:schemeClr val="bg1"/>
                </a:solidFill>
              </a:rPr>
              <a:t>年中本聪挖到第一个区块，奖励</a:t>
            </a:r>
            <a:r>
              <a:rPr lang="en-US" altLang="zh-CN" sz="2800" dirty="0">
                <a:solidFill>
                  <a:schemeClr val="bg1"/>
                </a:solidFill>
              </a:rPr>
              <a:t>50</a:t>
            </a:r>
            <a:r>
              <a:rPr lang="zh-CN" altLang="en-US" sz="2800" dirty="0">
                <a:solidFill>
                  <a:schemeClr val="bg1"/>
                </a:solidFill>
              </a:rPr>
              <a:t>个比特币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9592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-7267" y="27710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C1F3C8-4AB1-4108-BDA4-D993A367DAB3}"/>
              </a:ext>
            </a:extLst>
          </p:cNvPr>
          <p:cNvSpPr txBox="1"/>
          <p:nvPr/>
        </p:nvSpPr>
        <p:spPr>
          <a:xfrm>
            <a:off x="4295435" y="379898"/>
            <a:ext cx="3586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区块链是什么</a:t>
            </a:r>
            <a:r>
              <a:rPr lang="en-US" altLang="zh-CN" sz="4000" dirty="0">
                <a:solidFill>
                  <a:schemeClr val="bg1"/>
                </a:solidFill>
              </a:rPr>
              <a:t>?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5A15D-0DAE-4B7D-8DFD-8BD9345EC859}"/>
              </a:ext>
            </a:extLst>
          </p:cNvPr>
          <p:cNvSpPr txBox="1"/>
          <p:nvPr/>
        </p:nvSpPr>
        <p:spPr>
          <a:xfrm>
            <a:off x="304800" y="1291168"/>
            <a:ext cx="11637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区块链本质就是一个分布式数据库。（该数据库由一串使用密码学方法产生的数据区块有序链接而成，区块中包含有一定时间内产生的无法被篡改的数据记录信息）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560DBB-DD16-4DF0-86AC-CB0F5DE3B675}"/>
              </a:ext>
            </a:extLst>
          </p:cNvPr>
          <p:cNvSpPr txBox="1"/>
          <p:nvPr/>
        </p:nvSpPr>
        <p:spPr>
          <a:xfrm>
            <a:off x="304800" y="2827023"/>
            <a:ext cx="11443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数据库记录的内容可以因应具体的业务而变化，没有特殊的设定。</a:t>
            </a:r>
            <a:r>
              <a:rPr lang="zh-CN" altLang="en-US" sz="2400" b="1" dirty="0">
                <a:solidFill>
                  <a:schemeClr val="bg1"/>
                </a:solidFill>
              </a:rPr>
              <a:t>网络上每一个节点都有一个全量的数据库副本，每一个节点都可以写入数据，并将数据同步到其它节点中去。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8E69A1-E273-40EC-8A23-58A094DD7285}"/>
              </a:ext>
            </a:extLst>
          </p:cNvPr>
          <p:cNvSpPr txBox="1"/>
          <p:nvPr/>
        </p:nvSpPr>
        <p:spPr>
          <a:xfrm>
            <a:off x="294640" y="4412670"/>
            <a:ext cx="114161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区块链之所以叫区块链，是因为它由区块和链表组成。每个区块都包含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部分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区块头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</a:rPr>
              <a:t>：防篡改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区块体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89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-7267" y="0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C1F3C8-4AB1-4108-BDA4-D993A367DAB3}"/>
              </a:ext>
            </a:extLst>
          </p:cNvPr>
          <p:cNvSpPr txBox="1"/>
          <p:nvPr/>
        </p:nvSpPr>
        <p:spPr>
          <a:xfrm>
            <a:off x="4135844" y="351013"/>
            <a:ext cx="375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区块链能做什么</a:t>
            </a:r>
            <a:r>
              <a:rPr lang="en-US" altLang="zh-CN" sz="4000" dirty="0">
                <a:solidFill>
                  <a:schemeClr val="bg1"/>
                </a:solidFill>
              </a:rPr>
              <a:t>?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5A15D-0DAE-4B7D-8DFD-8BD9345EC859}"/>
              </a:ext>
            </a:extLst>
          </p:cNvPr>
          <p:cNvSpPr txBox="1"/>
          <p:nvPr/>
        </p:nvSpPr>
        <p:spPr>
          <a:xfrm>
            <a:off x="380660" y="1535886"/>
            <a:ext cx="11637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如果区块链只是一个分布式的数据库。区别于其他数据库，其最大的特点就是去中心化。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560DBB-DD16-4DF0-86AC-CB0F5DE3B675}"/>
              </a:ext>
            </a:extLst>
          </p:cNvPr>
          <p:cNvSpPr txBox="1"/>
          <p:nvPr/>
        </p:nvSpPr>
        <p:spPr>
          <a:xfrm>
            <a:off x="263236" y="2506138"/>
            <a:ext cx="11443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传统的数据库都是主从的模式，读操作在从库完成，写操作都是在主库完成，主库就是一个中心化的库。而区块链在每一个节点都能进行写操作，没有一个中心化的库存在。加之防篡改的特性，区块链有很高的置信度。就算某个节点被黑客攻破，也不会影响到其它节点。而中心化的数据库一旦主库被黑或者被管理员删库，就</a:t>
            </a:r>
            <a:r>
              <a:rPr lang="en-US" altLang="zh-CN" sz="2400" dirty="0">
                <a:solidFill>
                  <a:schemeClr val="bg1"/>
                </a:solidFill>
              </a:rPr>
              <a:t>GG</a:t>
            </a:r>
            <a:r>
              <a:rPr lang="zh-CN" altLang="en-US" sz="2400" dirty="0">
                <a:solidFill>
                  <a:schemeClr val="bg1"/>
                </a:solidFill>
              </a:rPr>
              <a:t>了。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8E69A1-E273-40EC-8A23-58A094DD7285}"/>
              </a:ext>
            </a:extLst>
          </p:cNvPr>
          <p:cNvSpPr txBox="1"/>
          <p:nvPr/>
        </p:nvSpPr>
        <p:spPr>
          <a:xfrm>
            <a:off x="290945" y="4899958"/>
            <a:ext cx="11416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基于区块链极高的置信度和可靠性，所有交易类的场景都能应用上。目前用的最广泛的就是数字货币。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EA2D-A5C5-4426-BF07-5A4CFD3BD503}"/>
              </a:ext>
            </a:extLst>
          </p:cNvPr>
          <p:cNvSpPr txBox="1"/>
          <p:nvPr/>
        </p:nvSpPr>
        <p:spPr>
          <a:xfrm>
            <a:off x="380660" y="993213"/>
            <a:ext cx="1141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区块链特性</a:t>
            </a:r>
          </a:p>
        </p:txBody>
      </p:sp>
    </p:spTree>
    <p:extLst>
      <p:ext uri="{BB962C8B-B14F-4D97-AF65-F5344CB8AC3E}">
        <p14:creationId xmlns:p14="http://schemas.microsoft.com/office/powerpoint/2010/main" val="1999846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-7267" y="0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C1F3C8-4AB1-4108-BDA4-D993A367DAB3}"/>
              </a:ext>
            </a:extLst>
          </p:cNvPr>
          <p:cNvSpPr txBox="1"/>
          <p:nvPr/>
        </p:nvSpPr>
        <p:spPr>
          <a:xfrm>
            <a:off x="3862085" y="347965"/>
            <a:ext cx="4301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区块链不能做什么</a:t>
            </a:r>
            <a:r>
              <a:rPr lang="en-US" altLang="zh-CN" sz="4000" dirty="0">
                <a:solidFill>
                  <a:schemeClr val="bg1"/>
                </a:solidFill>
              </a:rPr>
              <a:t>?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5A15D-0DAE-4B7D-8DFD-8BD9345EC859}"/>
              </a:ext>
            </a:extLst>
          </p:cNvPr>
          <p:cNvSpPr txBox="1"/>
          <p:nvPr/>
        </p:nvSpPr>
        <p:spPr>
          <a:xfrm>
            <a:off x="589281" y="3670500"/>
            <a:ext cx="11637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因为区块链是一个分布式的数据库，就涉及到数据的同步问题。而将新的数据同步到全网是一个非常耗时的过程。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以比特币为例，确认一笔交易平均需要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个小时的时间。另外，区块链也不擅长处理高并发的业务。目前来说，其每秒最多也只能并发处理</a:t>
            </a:r>
            <a:r>
              <a:rPr lang="en-US" altLang="zh-CN" sz="2400" dirty="0">
                <a:solidFill>
                  <a:schemeClr val="bg1"/>
                </a:solidFill>
              </a:rPr>
              <a:t>500</a:t>
            </a:r>
            <a:r>
              <a:rPr lang="zh-CN" altLang="en-US" sz="2400" dirty="0">
                <a:solidFill>
                  <a:schemeClr val="bg1"/>
                </a:solidFill>
              </a:rPr>
              <a:t>个请求。所以对于实时性要求高的业务，区块链并不合适。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8E69A1-E273-40EC-8A23-58A094DD7285}"/>
              </a:ext>
            </a:extLst>
          </p:cNvPr>
          <p:cNvSpPr txBox="1"/>
          <p:nvPr/>
        </p:nvSpPr>
        <p:spPr>
          <a:xfrm>
            <a:off x="589281" y="1168644"/>
            <a:ext cx="11416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区块链缺点：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效率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能耗</a:t>
            </a:r>
          </a:p>
        </p:txBody>
      </p:sp>
    </p:spTree>
    <p:extLst>
      <p:ext uri="{BB962C8B-B14F-4D97-AF65-F5344CB8AC3E}">
        <p14:creationId xmlns:p14="http://schemas.microsoft.com/office/powerpoint/2010/main" val="3626186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169BE-969C-459C-B3B1-3DB8F600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比特币工作流程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8FC866E-E030-4988-87A7-99E7B4677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710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4EBA14F-DF44-4C6C-B057-511C6171AA67}"/>
              </a:ext>
            </a:extLst>
          </p:cNvPr>
          <p:cNvSpPr/>
          <p:nvPr/>
        </p:nvSpPr>
        <p:spPr bwMode="auto">
          <a:xfrm>
            <a:off x="838200" y="-45719"/>
            <a:ext cx="62345" cy="45719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81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6" y="0"/>
            <a:ext cx="12184734" cy="6838950"/>
          </a:xfrm>
          <a:prstGeom prst="rect">
            <a:avLst/>
          </a:prstGeom>
          <a:ln>
            <a:solidFill>
              <a:srgbClr val="000000">
                <a:alpha val="38039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27709" y="-19050"/>
            <a:ext cx="12192000" cy="6858000"/>
          </a:xfrm>
          <a:prstGeom prst="rect">
            <a:avLst/>
          </a:prstGeom>
          <a:solidFill>
            <a:srgbClr val="18283C">
              <a:alpha val="79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7AD14-5141-44CD-9821-26E55A01A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1" cy="5322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C1F3C8-4AB1-4108-BDA4-D993A367DAB3}"/>
              </a:ext>
            </a:extLst>
          </p:cNvPr>
          <p:cNvSpPr txBox="1"/>
          <p:nvPr/>
        </p:nvSpPr>
        <p:spPr>
          <a:xfrm>
            <a:off x="4202848" y="288944"/>
            <a:ext cx="3771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比特币工作原理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5A15D-0DAE-4B7D-8DFD-8BD9345EC859}"/>
              </a:ext>
            </a:extLst>
          </p:cNvPr>
          <p:cNvSpPr txBox="1"/>
          <p:nvPr/>
        </p:nvSpPr>
        <p:spPr>
          <a:xfrm>
            <a:off x="609600" y="2153663"/>
            <a:ext cx="11637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  <a:effectLst/>
              </a:rPr>
              <a:t>.</a:t>
            </a:r>
            <a:r>
              <a:rPr lang="zh-CN" altLang="en-US" sz="2400" dirty="0">
                <a:solidFill>
                  <a:schemeClr val="bg1"/>
                </a:solidFill>
                <a:effectLst/>
              </a:rPr>
              <a:t>账本如何验证？</a:t>
            </a:r>
            <a:endParaRPr lang="en-US" altLang="zh-CN" sz="2400" dirty="0">
              <a:solidFill>
                <a:schemeClr val="bg1"/>
              </a:solidFill>
              <a:effectLst/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HASH</a:t>
            </a:r>
            <a:endParaRPr lang="en-US" altLang="zh-CN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8E69A1-E273-40EC-8A23-58A094DD7285}"/>
              </a:ext>
            </a:extLst>
          </p:cNvPr>
          <p:cNvSpPr txBox="1"/>
          <p:nvPr/>
        </p:nvSpPr>
        <p:spPr>
          <a:xfrm>
            <a:off x="589281" y="1201295"/>
            <a:ext cx="11416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比特币工作流程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D776CF-F9A7-4959-B716-4CBC1E695D25}"/>
              </a:ext>
            </a:extLst>
          </p:cNvPr>
          <p:cNvSpPr txBox="1"/>
          <p:nvPr/>
        </p:nvSpPr>
        <p:spPr>
          <a:xfrm>
            <a:off x="609600" y="3390127"/>
            <a:ext cx="11131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账户所有权问题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比特币地址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FD1E9D-B534-4891-A2AB-B88822FE0317}"/>
              </a:ext>
            </a:extLst>
          </p:cNvPr>
          <p:cNvSpPr txBox="1"/>
          <p:nvPr/>
        </p:nvSpPr>
        <p:spPr>
          <a:xfrm>
            <a:off x="661323" y="4770729"/>
            <a:ext cx="1102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4.</a:t>
            </a:r>
            <a:r>
              <a:rPr lang="zh-CN" altLang="en-US" sz="2400" dirty="0">
                <a:solidFill>
                  <a:schemeClr val="bg1"/>
                </a:solidFill>
              </a:rPr>
              <a:t>为什么记账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记账规则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工作量证明（挖矿）</a:t>
            </a:r>
          </a:p>
        </p:txBody>
      </p:sp>
    </p:spTree>
    <p:extLst>
      <p:ext uri="{BB962C8B-B14F-4D97-AF65-F5344CB8AC3E}">
        <p14:creationId xmlns:p14="http://schemas.microsoft.com/office/powerpoint/2010/main" val="668089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a:spPr>
      <a:bodyPr wrap="square" rtlCol="0" anchor="ctr">
        <a:noAutofit/>
      </a:bodyPr>
      <a:lstStyle>
        <a:defPPr algn="ctr" eaLnBrk="1" hangingPunct="1">
          <a:spcBef>
            <a:spcPct val="0"/>
          </a:spcBef>
          <a:buFontTx/>
          <a:buNone/>
          <a:defRPr>
            <a:solidFill>
              <a:srgbClr val="FFFFFF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14235</TotalTime>
  <Words>1351</Words>
  <Application>Microsoft Office PowerPoint</Application>
  <PresentationFormat>宽屏</PresentationFormat>
  <Paragraphs>102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主题</vt:lpstr>
      <vt:lpstr>区块链技术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比特币工作流程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星 杜</cp:lastModifiedBy>
  <cp:revision>621</cp:revision>
  <dcterms:created xsi:type="dcterms:W3CDTF">2016-05-03T01:38:42Z</dcterms:created>
  <dcterms:modified xsi:type="dcterms:W3CDTF">2019-03-03T10:36:20Z</dcterms:modified>
</cp:coreProperties>
</file>