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9" r:id="rId13"/>
    <p:sldId id="278" r:id="rId14"/>
    <p:sldId id="268" r:id="rId15"/>
    <p:sldId id="270" r:id="rId16"/>
    <p:sldId id="276" r:id="rId17"/>
    <p:sldId id="277" r:id="rId18"/>
    <p:sldId id="283" r:id="rId19"/>
    <p:sldId id="28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73" y="16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0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104940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0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9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104939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39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39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9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1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8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38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38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3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64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3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7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93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3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33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104933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104872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5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93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9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90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3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7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7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ransition spd="med" advTm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9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320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932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3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wenzhang/AndResGuard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"/>
          <p:cNvPicPr>
            <a:picLocks noChangeAspect="1"/>
          </p:cNvPicPr>
          <p:nvPr/>
        </p:nvPicPr>
        <p:blipFill rotWithShape="1">
          <a:blip r:embed="rId5" cstate="print"/>
          <a:srcRect b="10800"/>
          <a:stretch>
            <a:fillRect/>
          </a:stretch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048729" name="矩形 19"/>
          <p:cNvSpPr/>
          <p:nvPr/>
        </p:nvSpPr>
        <p:spPr>
          <a:xfrm>
            <a:off x="4580548" y="1635646"/>
            <a:ext cx="6001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00" dirty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400" b="1" spc="300" dirty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应用安全防护策略</a:t>
            </a:r>
          </a:p>
        </p:txBody>
      </p:sp>
      <p:sp>
        <p:nvSpPr>
          <p:cNvPr id="1048730" name="矩形 21"/>
          <p:cNvSpPr/>
          <p:nvPr/>
        </p:nvSpPr>
        <p:spPr>
          <a:xfrm>
            <a:off x="7452320" y="2283718"/>
            <a:ext cx="1419071" cy="227051"/>
          </a:xfrm>
          <a:prstGeom prst="rect">
            <a:avLst/>
          </a:prstGeom>
          <a:solidFill>
            <a:srgbClr val="1EA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分享：郭清月</a:t>
            </a: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/>
      <p:bldP spid="10487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TextBox 48"/>
          <p:cNvSpPr txBox="1"/>
          <p:nvPr/>
        </p:nvSpPr>
        <p:spPr>
          <a:xfrm>
            <a:off x="3167844" y="1888531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签名保护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8921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97156" name="图片 11"/>
          <p:cNvPicPr>
            <a:picLocks noChangeAspect="1"/>
          </p:cNvPicPr>
          <p:nvPr/>
        </p:nvPicPr>
        <p:blipFill rotWithShape="1">
          <a:blip r:embed="rId4" cstate="print"/>
          <a:srcRect b="10800"/>
          <a:stretch>
            <a:fillRect/>
          </a:stretch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9" grpId="0"/>
      <p:bldP spid="10489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extBox 26"/>
          <p:cNvSpPr txBox="1"/>
          <p:nvPr/>
        </p:nvSpPr>
        <p:spPr bwMode="auto">
          <a:xfrm>
            <a:off x="2912202" y="2370602"/>
            <a:ext cx="315231" cy="30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normAutofit fontScale="85000" lnSpcReduction="2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048776" name="TextBox 27"/>
          <p:cNvSpPr txBox="1"/>
          <p:nvPr/>
        </p:nvSpPr>
        <p:spPr bwMode="auto">
          <a:xfrm>
            <a:off x="4350933" y="2370602"/>
            <a:ext cx="338073" cy="30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normAutofit fontScale="80000" lnSpcReduction="2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48777" name="TextBox 28"/>
          <p:cNvSpPr txBox="1"/>
          <p:nvPr/>
        </p:nvSpPr>
        <p:spPr bwMode="auto">
          <a:xfrm>
            <a:off x="5812504" y="2370602"/>
            <a:ext cx="344085" cy="30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normAutofit fontScale="80000" lnSpcReduction="2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48766" name="Rectangle 2"/>
          <p:cNvSpPr/>
          <p:nvPr/>
        </p:nvSpPr>
        <p:spPr>
          <a:xfrm>
            <a:off x="3075466" y="3008468"/>
            <a:ext cx="1448012" cy="417176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48769" name="Rectangle 5"/>
          <p:cNvSpPr/>
          <p:nvPr/>
        </p:nvSpPr>
        <p:spPr>
          <a:xfrm>
            <a:off x="4560497" y="3008468"/>
            <a:ext cx="1448013" cy="417176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48770" name="Oval 7"/>
          <p:cNvSpPr/>
          <p:nvPr/>
        </p:nvSpPr>
        <p:spPr bwMode="auto">
          <a:xfrm>
            <a:off x="2709547" y="2837611"/>
            <a:ext cx="721871" cy="7218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48771" name="Oval 10"/>
          <p:cNvSpPr/>
          <p:nvPr/>
        </p:nvSpPr>
        <p:spPr bwMode="auto">
          <a:xfrm>
            <a:off x="4144745" y="2837611"/>
            <a:ext cx="721871" cy="7218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48773" name="Oval 19"/>
          <p:cNvSpPr/>
          <p:nvPr/>
        </p:nvSpPr>
        <p:spPr bwMode="auto">
          <a:xfrm>
            <a:off x="5829256" y="2861179"/>
            <a:ext cx="721871" cy="7218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48781" name="Freeform: Shape 44"/>
          <p:cNvSpPr/>
          <p:nvPr/>
        </p:nvSpPr>
        <p:spPr bwMode="auto">
          <a:xfrm>
            <a:off x="4292207" y="2986454"/>
            <a:ext cx="435591" cy="435591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782" name="Freeform: Shape 45"/>
          <p:cNvSpPr/>
          <p:nvPr/>
        </p:nvSpPr>
        <p:spPr bwMode="auto">
          <a:xfrm>
            <a:off x="2852022" y="2973015"/>
            <a:ext cx="435591" cy="435591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783" name="Freeform: Shape 46"/>
          <p:cNvSpPr/>
          <p:nvPr/>
        </p:nvSpPr>
        <p:spPr bwMode="auto">
          <a:xfrm>
            <a:off x="5984546" y="3003997"/>
            <a:ext cx="435591" cy="435591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4" name="Group 11"/>
          <p:cNvGrpSpPr/>
          <p:nvPr/>
        </p:nvGrpSpPr>
        <p:grpSpPr>
          <a:xfrm>
            <a:off x="2000328" y="3676750"/>
            <a:ext cx="1609680" cy="392415"/>
            <a:chOff x="1071445" y="4362734"/>
            <a:chExt cx="2146238" cy="523220"/>
          </a:xfrm>
        </p:grpSpPr>
        <p:sp>
          <p:nvSpPr>
            <p:cNvPr id="1048785" name="TextBox 31"/>
            <p:cNvSpPr txBox="1"/>
            <p:nvPr/>
          </p:nvSpPr>
          <p:spPr bwMode="auto">
            <a:xfrm>
              <a:off x="1071445" y="4362734"/>
              <a:ext cx="5982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rmAutofit fontScale="78929" lnSpcReduction="2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1048786" name="TextBox 36"/>
            <p:cNvSpPr txBox="1"/>
            <p:nvPr/>
          </p:nvSpPr>
          <p:spPr bwMode="auto">
            <a:xfrm>
              <a:off x="1638057" y="4492314"/>
              <a:ext cx="1579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2000" tIns="0" rIns="216000" bIns="0" anchor="ctr" anchorCtr="0">
              <a:normAutofit fontScale="87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java</a:t>
              </a:r>
              <a:r>
                <a:rPr lang="zh-CN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层校验</a:t>
              </a:r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16" name="Group 9"/>
          <p:cNvGrpSpPr/>
          <p:nvPr/>
        </p:nvGrpSpPr>
        <p:grpSpPr>
          <a:xfrm>
            <a:off x="3740092" y="3698506"/>
            <a:ext cx="1633401" cy="392415"/>
            <a:chOff x="3569292" y="4302665"/>
            <a:chExt cx="2177868" cy="523220"/>
          </a:xfrm>
        </p:grpSpPr>
        <p:sp>
          <p:nvSpPr>
            <p:cNvPr id="1048788" name="TextBox 34"/>
            <p:cNvSpPr txBox="1"/>
            <p:nvPr/>
          </p:nvSpPr>
          <p:spPr bwMode="auto">
            <a:xfrm>
              <a:off x="3569292" y="4302665"/>
              <a:ext cx="5982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rmAutofit fontScale="78929" lnSpcReduction="2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1048789" name="TextBox 41"/>
            <p:cNvSpPr txBox="1"/>
            <p:nvPr/>
          </p:nvSpPr>
          <p:spPr bwMode="auto">
            <a:xfrm>
              <a:off x="4167533" y="4412157"/>
              <a:ext cx="15796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2000" tIns="0" rIns="216000" bIns="0" anchor="ctr" anchorCtr="0">
              <a:normAutofit fontScale="87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NDK</a:t>
              </a:r>
              <a:r>
                <a:rPr lang="zh-CN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校验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18" name="Group 8"/>
          <p:cNvGrpSpPr/>
          <p:nvPr/>
        </p:nvGrpSpPr>
        <p:grpSpPr>
          <a:xfrm>
            <a:off x="5742921" y="3631698"/>
            <a:ext cx="1544119" cy="653806"/>
            <a:chOff x="6178282" y="4332082"/>
            <a:chExt cx="2157660" cy="523220"/>
          </a:xfrm>
        </p:grpSpPr>
        <p:sp>
          <p:nvSpPr>
            <p:cNvPr id="1048791" name="TextBox 37"/>
            <p:cNvSpPr txBox="1"/>
            <p:nvPr/>
          </p:nvSpPr>
          <p:spPr bwMode="auto">
            <a:xfrm>
              <a:off x="6178282" y="4332082"/>
              <a:ext cx="5982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rmAutofit fontScale="93929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dirty="0">
                  <a:solidFill>
                    <a:schemeClr val="accent3"/>
                  </a:solidFill>
                </a:rPr>
                <a:t>03</a:t>
              </a:r>
            </a:p>
          </p:txBody>
        </p:sp>
        <p:sp>
          <p:nvSpPr>
            <p:cNvPr id="1048792" name="TextBox 58"/>
            <p:cNvSpPr txBox="1"/>
            <p:nvPr/>
          </p:nvSpPr>
          <p:spPr bwMode="auto">
            <a:xfrm>
              <a:off x="6756316" y="4396690"/>
              <a:ext cx="1579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2000" tIns="0" rIns="216000" bIns="0" anchor="ctr" anchorCtr="0">
              <a:normAutofit fontScale="95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zh-CN" altLang="en-US" sz="1400" b="1" dirty="0">
                  <a:solidFill>
                    <a:schemeClr val="accent3">
                      <a:lumMod val="100000"/>
                    </a:schemeClr>
                  </a:solidFill>
                </a:rPr>
                <a:t>服务器校验 </a:t>
              </a:r>
              <a:endParaRPr lang="zh-CN" altLang="en-US" sz="1600" dirty="0"/>
            </a:p>
          </p:txBody>
        </p:sp>
      </p:grpSp>
      <p:sp>
        <p:nvSpPr>
          <p:cNvPr id="1048797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签名保护</a:t>
            </a:r>
          </a:p>
        </p:txBody>
      </p:sp>
      <p:sp>
        <p:nvSpPr>
          <p:cNvPr id="1049408" name="文本框 1049407"/>
          <p:cNvSpPr txBox="1"/>
          <p:nvPr/>
        </p:nvSpPr>
        <p:spPr>
          <a:xfrm>
            <a:off x="883171" y="550491"/>
            <a:ext cx="7659407" cy="1678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808080"/>
                </a:solidFill>
              </a:rPr>
              <a:t>Android</a:t>
            </a:r>
            <a:r>
              <a:rPr lang="zh-CN" altLang="zh-CN" sz="2200" dirty="0">
                <a:solidFill>
                  <a:srgbClr val="808080"/>
                </a:solidFill>
              </a:rPr>
              <a:t>中的每一个应用都有一个唯一的签名，如果一个应用没有被签名是不允许安装到设备中的。而签名在反编译之后是获取不到的，所以二次打包的时候只能用自己的签名文件去签名。为了防止应用二次打包，可以在程序入口处添加签名验证，如果发现应用的签名不正确就立即退出程序。</a:t>
            </a:r>
            <a:endParaRPr lang="zh-CN" sz="2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"/>
          <p:cNvGrpSpPr/>
          <p:nvPr/>
        </p:nvGrpSpPr>
        <p:grpSpPr>
          <a:xfrm>
            <a:off x="3735312" y="3778139"/>
            <a:ext cx="309529" cy="1365362"/>
            <a:chOff x="4980416" y="5037518"/>
            <a:chExt cx="412706" cy="1820482"/>
          </a:xfrm>
        </p:grpSpPr>
        <p:sp>
          <p:nvSpPr>
            <p:cNvPr id="1049043" name="Freeform: Shape 20"/>
            <p:cNvSpPr/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4" name="Freeform: Shape 21"/>
            <p:cNvSpPr/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5" name="Freeform: Shape 22"/>
            <p:cNvSpPr/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6" name="Freeform: Shape 23"/>
            <p:cNvSpPr/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7" name="Freeform: Shape 24"/>
            <p:cNvSpPr/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8" name="Freeform: Shape 25"/>
            <p:cNvSpPr/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9" name="Freeform: Shape 26"/>
            <p:cNvSpPr/>
            <p:nvPr/>
          </p:nvSpPr>
          <p:spPr bwMode="auto">
            <a:xfrm>
              <a:off x="5143344" y="5037518"/>
              <a:ext cx="249778" cy="1820482"/>
            </a:xfrm>
            <a:custGeom>
              <a:avLst/>
              <a:gdLst>
                <a:gd name="T0" fmla="*/ 34 w 157"/>
                <a:gd name="T1" fmla="*/ 0 h 1144"/>
                <a:gd name="T2" fmla="*/ 0 w 157"/>
                <a:gd name="T3" fmla="*/ 1 h 1144"/>
                <a:gd name="T4" fmla="*/ 7 w 157"/>
                <a:gd name="T5" fmla="*/ 1 h 1144"/>
                <a:gd name="T6" fmla="*/ 41 w 157"/>
                <a:gd name="T7" fmla="*/ 114 h 1144"/>
                <a:gd name="T8" fmla="*/ 41 w 157"/>
                <a:gd name="T9" fmla="*/ 114 h 1144"/>
                <a:gd name="T10" fmla="*/ 94 w 157"/>
                <a:gd name="T11" fmla="*/ 285 h 1144"/>
                <a:gd name="T12" fmla="*/ 94 w 157"/>
                <a:gd name="T13" fmla="*/ 286 h 1144"/>
                <a:gd name="T14" fmla="*/ 100 w 157"/>
                <a:gd name="T15" fmla="*/ 302 h 1144"/>
                <a:gd name="T16" fmla="*/ 100 w 157"/>
                <a:gd name="T17" fmla="*/ 1141 h 1144"/>
                <a:gd name="T18" fmla="*/ 38 w 157"/>
                <a:gd name="T19" fmla="*/ 1141 h 1144"/>
                <a:gd name="T20" fmla="*/ 38 w 157"/>
                <a:gd name="T21" fmla="*/ 1142 h 1144"/>
                <a:gd name="T22" fmla="*/ 0 w 157"/>
                <a:gd name="T23" fmla="*/ 1142 h 1144"/>
                <a:gd name="T24" fmla="*/ 0 w 157"/>
                <a:gd name="T25" fmla="*/ 1144 h 1144"/>
                <a:gd name="T26" fmla="*/ 157 w 157"/>
                <a:gd name="T27" fmla="*/ 1142 h 1144"/>
                <a:gd name="T28" fmla="*/ 142 w 157"/>
                <a:gd name="T29" fmla="*/ 290 h 1144"/>
                <a:gd name="T30" fmla="*/ 34 w 157"/>
                <a:gd name="T3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1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4"/>
                    <a:pt x="100" y="302"/>
                    <a:pt x="100" y="302"/>
                  </a:cubicBezTo>
                  <a:cubicBezTo>
                    <a:pt x="100" y="1141"/>
                    <a:pt x="100" y="1141"/>
                    <a:pt x="100" y="1141"/>
                  </a:cubicBezTo>
                  <a:cubicBezTo>
                    <a:pt x="38" y="1141"/>
                    <a:pt x="38" y="1141"/>
                    <a:pt x="38" y="1141"/>
                  </a:cubicBezTo>
                  <a:cubicBezTo>
                    <a:pt x="38" y="1142"/>
                    <a:pt x="38" y="1142"/>
                    <a:pt x="38" y="1142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157" y="1142"/>
                    <a:pt x="157" y="1142"/>
                    <a:pt x="157" y="11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0" name="Freeform: Shape 27"/>
            <p:cNvSpPr/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1" name="Freeform: Shape 28"/>
            <p:cNvSpPr/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2" name="Freeform: Shape 29"/>
            <p:cNvSpPr/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3" name="Freeform: Shape 30"/>
            <p:cNvSpPr/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2" name="Group 31"/>
          <p:cNvGrpSpPr/>
          <p:nvPr/>
        </p:nvGrpSpPr>
        <p:grpSpPr>
          <a:xfrm>
            <a:off x="4127146" y="4016471"/>
            <a:ext cx="309529" cy="1127030"/>
            <a:chOff x="5502862" y="5355294"/>
            <a:chExt cx="412706" cy="1502706"/>
          </a:xfrm>
        </p:grpSpPr>
        <p:sp>
          <p:nvSpPr>
            <p:cNvPr id="1049054" name="Freeform: Shape 32"/>
            <p:cNvSpPr/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5" name="Freeform: Shape 33"/>
            <p:cNvSpPr/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6" name="Freeform: Shape 34"/>
            <p:cNvSpPr/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7" name="Freeform: Shape 35"/>
            <p:cNvSpPr/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8" name="Freeform: Shape 36"/>
            <p:cNvSpPr/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9" name="Freeform: Shape 37"/>
            <p:cNvSpPr/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0" name="Freeform: Shape 38"/>
            <p:cNvSpPr/>
            <p:nvPr/>
          </p:nvSpPr>
          <p:spPr bwMode="auto">
            <a:xfrm>
              <a:off x="5665117" y="5355294"/>
              <a:ext cx="250451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7 w 157"/>
                <a:gd name="T7" fmla="*/ 1 h 944"/>
                <a:gd name="T8" fmla="*/ 41 w 157"/>
                <a:gd name="T9" fmla="*/ 112 h 944"/>
                <a:gd name="T10" fmla="*/ 40 w 157"/>
                <a:gd name="T11" fmla="*/ 113 h 944"/>
                <a:gd name="T12" fmla="*/ 95 w 157"/>
                <a:gd name="T13" fmla="*/ 284 h 944"/>
                <a:gd name="T14" fmla="*/ 94 w 157"/>
                <a:gd name="T15" fmla="*/ 286 h 944"/>
                <a:gd name="T16" fmla="*/ 100 w 157"/>
                <a:gd name="T17" fmla="*/ 301 h 944"/>
                <a:gd name="T18" fmla="*/ 100 w 157"/>
                <a:gd name="T19" fmla="*/ 941 h 944"/>
                <a:gd name="T20" fmla="*/ 39 w 157"/>
                <a:gd name="T21" fmla="*/ 941 h 944"/>
                <a:gd name="T22" fmla="*/ 39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2"/>
                    <a:pt x="41" y="113"/>
                    <a:pt x="40" y="113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3"/>
                    <a:pt x="100" y="301"/>
                    <a:pt x="100" y="301"/>
                  </a:cubicBezTo>
                  <a:cubicBezTo>
                    <a:pt x="100" y="941"/>
                    <a:pt x="100" y="941"/>
                    <a:pt x="100" y="941"/>
                  </a:cubicBezTo>
                  <a:cubicBezTo>
                    <a:pt x="39" y="941"/>
                    <a:pt x="39" y="941"/>
                    <a:pt x="39" y="941"/>
                  </a:cubicBezTo>
                  <a:cubicBezTo>
                    <a:pt x="39" y="942"/>
                    <a:pt x="39" y="942"/>
                    <a:pt x="39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1" name="Freeform: Shape 39"/>
            <p:cNvSpPr/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2" name="Freeform: Shape 40"/>
            <p:cNvSpPr/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3" name="Freeform: Shape 41"/>
            <p:cNvSpPr/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4" name="Freeform: Shape 42"/>
            <p:cNvSpPr/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3" name="Group 43"/>
          <p:cNvGrpSpPr/>
          <p:nvPr/>
        </p:nvGrpSpPr>
        <p:grpSpPr>
          <a:xfrm>
            <a:off x="5219839" y="4016471"/>
            <a:ext cx="305490" cy="1127030"/>
            <a:chOff x="6959786" y="5355294"/>
            <a:chExt cx="407320" cy="1502706"/>
          </a:xfrm>
        </p:grpSpPr>
        <p:sp>
          <p:nvSpPr>
            <p:cNvPr id="1049065" name="Freeform: Shape 44"/>
            <p:cNvSpPr/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6" name="Freeform: Shape 45"/>
            <p:cNvSpPr/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7" name="Freeform: Shape 46"/>
            <p:cNvSpPr/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8" name="Freeform: Shape 47"/>
            <p:cNvSpPr/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9" name="Freeform: Shape 48"/>
            <p:cNvSpPr/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0" name="Freeform: Shape 49"/>
            <p:cNvSpPr/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1" name="Freeform: Shape 50"/>
            <p:cNvSpPr/>
            <p:nvPr/>
          </p:nvSpPr>
          <p:spPr bwMode="auto">
            <a:xfrm>
              <a:off x="7117328" y="5355294"/>
              <a:ext cx="249778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10 w 157"/>
                <a:gd name="T7" fmla="*/ 1 h 944"/>
                <a:gd name="T8" fmla="*/ 44 w 157"/>
                <a:gd name="T9" fmla="*/ 113 h 944"/>
                <a:gd name="T10" fmla="*/ 44 w 157"/>
                <a:gd name="T11" fmla="*/ 113 h 944"/>
                <a:gd name="T12" fmla="*/ 98 w 157"/>
                <a:gd name="T13" fmla="*/ 284 h 944"/>
                <a:gd name="T14" fmla="*/ 97 w 157"/>
                <a:gd name="T15" fmla="*/ 286 h 944"/>
                <a:gd name="T16" fmla="*/ 103 w 157"/>
                <a:gd name="T17" fmla="*/ 301 h 944"/>
                <a:gd name="T18" fmla="*/ 103 w 157"/>
                <a:gd name="T19" fmla="*/ 941 h 944"/>
                <a:gd name="T20" fmla="*/ 41 w 157"/>
                <a:gd name="T21" fmla="*/ 941 h 944"/>
                <a:gd name="T22" fmla="*/ 41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101" y="293"/>
                    <a:pt x="103" y="301"/>
                    <a:pt x="103" y="301"/>
                  </a:cubicBezTo>
                  <a:cubicBezTo>
                    <a:pt x="103" y="941"/>
                    <a:pt x="103" y="941"/>
                    <a:pt x="103" y="941"/>
                  </a:cubicBezTo>
                  <a:cubicBezTo>
                    <a:pt x="41" y="941"/>
                    <a:pt x="41" y="941"/>
                    <a:pt x="41" y="941"/>
                  </a:cubicBezTo>
                  <a:cubicBezTo>
                    <a:pt x="41" y="942"/>
                    <a:pt x="41" y="942"/>
                    <a:pt x="41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2" name="Freeform: Shape 51"/>
            <p:cNvSpPr/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3" name="Freeform: Shape 52"/>
            <p:cNvSpPr/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4" name="Freeform: Shape 53"/>
            <p:cNvSpPr/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5" name="Freeform: Shape 54"/>
            <p:cNvSpPr/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4" name="Group 55"/>
          <p:cNvGrpSpPr/>
          <p:nvPr/>
        </p:nvGrpSpPr>
        <p:grpSpPr>
          <a:xfrm>
            <a:off x="4505853" y="3199981"/>
            <a:ext cx="302964" cy="1941500"/>
            <a:chOff x="6007804" y="4266641"/>
            <a:chExt cx="403952" cy="2588666"/>
          </a:xfrm>
        </p:grpSpPr>
        <p:sp>
          <p:nvSpPr>
            <p:cNvPr id="1049076" name="Freeform: Shape 56"/>
            <p:cNvSpPr/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7" name="Freeform: Shape 57"/>
            <p:cNvSpPr/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8" name="Freeform: Shape 58"/>
            <p:cNvSpPr/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9" name="Freeform: Shape 59"/>
            <p:cNvSpPr/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0" name="Freeform: Shape 60"/>
            <p:cNvSpPr/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1" name="Freeform: Shape 61"/>
            <p:cNvSpPr/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2" name="Freeform: Shape 62"/>
            <p:cNvSpPr/>
            <p:nvPr/>
          </p:nvSpPr>
          <p:spPr bwMode="auto">
            <a:xfrm>
              <a:off x="6173424" y="4266641"/>
              <a:ext cx="238332" cy="2588666"/>
            </a:xfrm>
            <a:custGeom>
              <a:avLst/>
              <a:gdLst>
                <a:gd name="T0" fmla="*/ 27 w 150"/>
                <a:gd name="T1" fmla="*/ 0 h 1626"/>
                <a:gd name="T2" fmla="*/ 0 w 150"/>
                <a:gd name="T3" fmla="*/ 1 h 1626"/>
                <a:gd name="T4" fmla="*/ 5 w 150"/>
                <a:gd name="T5" fmla="*/ 1 h 1626"/>
                <a:gd name="T6" fmla="*/ 38 w 150"/>
                <a:gd name="T7" fmla="*/ 110 h 1626"/>
                <a:gd name="T8" fmla="*/ 92 w 150"/>
                <a:gd name="T9" fmla="*/ 282 h 1626"/>
                <a:gd name="T10" fmla="*/ 92 w 150"/>
                <a:gd name="T11" fmla="*/ 284 h 1626"/>
                <a:gd name="T12" fmla="*/ 98 w 150"/>
                <a:gd name="T13" fmla="*/ 299 h 1626"/>
                <a:gd name="T14" fmla="*/ 98 w 150"/>
                <a:gd name="T15" fmla="*/ 1625 h 1626"/>
                <a:gd name="T16" fmla="*/ 36 w 150"/>
                <a:gd name="T17" fmla="*/ 1625 h 1626"/>
                <a:gd name="T18" fmla="*/ 36 w 150"/>
                <a:gd name="T19" fmla="*/ 1626 h 1626"/>
                <a:gd name="T20" fmla="*/ 150 w 150"/>
                <a:gd name="T21" fmla="*/ 1626 h 1626"/>
                <a:gd name="T22" fmla="*/ 135 w 150"/>
                <a:gd name="T23" fmla="*/ 290 h 1626"/>
                <a:gd name="T24" fmla="*/ 27 w 150"/>
                <a:gd name="T2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626">
                  <a:moveTo>
                    <a:pt x="2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92" y="284"/>
                    <a:pt x="92" y="284"/>
                    <a:pt x="92" y="284"/>
                  </a:cubicBezTo>
                  <a:cubicBezTo>
                    <a:pt x="96" y="291"/>
                    <a:pt x="98" y="299"/>
                    <a:pt x="98" y="299"/>
                  </a:cubicBezTo>
                  <a:cubicBezTo>
                    <a:pt x="98" y="1625"/>
                    <a:pt x="98" y="1625"/>
                    <a:pt x="98" y="1625"/>
                  </a:cubicBezTo>
                  <a:cubicBezTo>
                    <a:pt x="36" y="1625"/>
                    <a:pt x="36" y="1625"/>
                    <a:pt x="36" y="1625"/>
                  </a:cubicBezTo>
                  <a:cubicBezTo>
                    <a:pt x="36" y="1626"/>
                    <a:pt x="36" y="1626"/>
                    <a:pt x="36" y="1626"/>
                  </a:cubicBezTo>
                  <a:cubicBezTo>
                    <a:pt x="150" y="1626"/>
                    <a:pt x="150" y="1626"/>
                    <a:pt x="150" y="1626"/>
                  </a:cubicBezTo>
                  <a:cubicBezTo>
                    <a:pt x="135" y="290"/>
                    <a:pt x="135" y="290"/>
                    <a:pt x="135" y="29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3" name="Freeform: Shape 63"/>
            <p:cNvSpPr/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4" name="Freeform: Shape 64"/>
            <p:cNvSpPr/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5" name="Freeform: Shape 65"/>
            <p:cNvSpPr/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6" name="Freeform: Shape 66"/>
            <p:cNvSpPr/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5" name="Group 67"/>
          <p:cNvGrpSpPr/>
          <p:nvPr/>
        </p:nvGrpSpPr>
        <p:grpSpPr>
          <a:xfrm>
            <a:off x="4860321" y="2784919"/>
            <a:ext cx="307004" cy="2356562"/>
            <a:chOff x="6480429" y="3713225"/>
            <a:chExt cx="409339" cy="3142082"/>
          </a:xfrm>
        </p:grpSpPr>
        <p:sp>
          <p:nvSpPr>
            <p:cNvPr id="1049087" name="Freeform: Shape 68"/>
            <p:cNvSpPr/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8" name="Freeform: Shape 69"/>
            <p:cNvSpPr/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9" name="Freeform: Shape 70"/>
            <p:cNvSpPr/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0" name="Freeform: Shape 71"/>
            <p:cNvSpPr/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1" name="Freeform: Shape 72"/>
            <p:cNvSpPr/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2" name="Freeform: Shape 73"/>
            <p:cNvSpPr/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3" name="Freeform: Shape 74"/>
            <p:cNvSpPr/>
            <p:nvPr/>
          </p:nvSpPr>
          <p:spPr bwMode="auto">
            <a:xfrm>
              <a:off x="6655475" y="3713225"/>
              <a:ext cx="234293" cy="3142082"/>
            </a:xfrm>
            <a:custGeom>
              <a:avLst/>
              <a:gdLst>
                <a:gd name="T0" fmla="*/ 24 w 147"/>
                <a:gd name="T1" fmla="*/ 0 h 1974"/>
                <a:gd name="T2" fmla="*/ 0 w 147"/>
                <a:gd name="T3" fmla="*/ 1 h 1974"/>
                <a:gd name="T4" fmla="*/ 33 w 147"/>
                <a:gd name="T5" fmla="*/ 114 h 1974"/>
                <a:gd name="T6" fmla="*/ 33 w 147"/>
                <a:gd name="T7" fmla="*/ 114 h 1974"/>
                <a:gd name="T8" fmla="*/ 87 w 147"/>
                <a:gd name="T9" fmla="*/ 284 h 1974"/>
                <a:gd name="T10" fmla="*/ 86 w 147"/>
                <a:gd name="T11" fmla="*/ 286 h 1974"/>
                <a:gd name="T12" fmla="*/ 92 w 147"/>
                <a:gd name="T13" fmla="*/ 302 h 1974"/>
                <a:gd name="T14" fmla="*/ 92 w 147"/>
                <a:gd name="T15" fmla="*/ 1973 h 1974"/>
                <a:gd name="T16" fmla="*/ 31 w 147"/>
                <a:gd name="T17" fmla="*/ 1973 h 1974"/>
                <a:gd name="T18" fmla="*/ 31 w 147"/>
                <a:gd name="T19" fmla="*/ 1974 h 1974"/>
                <a:gd name="T20" fmla="*/ 147 w 147"/>
                <a:gd name="T21" fmla="*/ 1974 h 1974"/>
                <a:gd name="T22" fmla="*/ 132 w 147"/>
                <a:gd name="T23" fmla="*/ 290 h 1974"/>
                <a:gd name="T24" fmla="*/ 24 w 147"/>
                <a:gd name="T25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974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91" y="294"/>
                    <a:pt x="92" y="302"/>
                    <a:pt x="92" y="302"/>
                  </a:cubicBezTo>
                  <a:cubicBezTo>
                    <a:pt x="92" y="1973"/>
                    <a:pt x="92" y="1973"/>
                    <a:pt x="92" y="1973"/>
                  </a:cubicBezTo>
                  <a:cubicBezTo>
                    <a:pt x="31" y="1973"/>
                    <a:pt x="31" y="1973"/>
                    <a:pt x="31" y="1973"/>
                  </a:cubicBezTo>
                  <a:cubicBezTo>
                    <a:pt x="31" y="1974"/>
                    <a:pt x="31" y="1974"/>
                    <a:pt x="31" y="1974"/>
                  </a:cubicBezTo>
                  <a:cubicBezTo>
                    <a:pt x="147" y="1974"/>
                    <a:pt x="147" y="1974"/>
                    <a:pt x="147" y="1974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4" name="Freeform: Shape 75"/>
            <p:cNvSpPr/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5" name="Freeform: Shape 76"/>
            <p:cNvSpPr/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6" name="Freeform: Shape 77"/>
            <p:cNvSpPr/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7" name="Freeform: Shape 78"/>
            <p:cNvSpPr/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6" name="Group 79"/>
          <p:cNvGrpSpPr/>
          <p:nvPr/>
        </p:nvGrpSpPr>
        <p:grpSpPr>
          <a:xfrm>
            <a:off x="3662601" y="2104258"/>
            <a:ext cx="908893" cy="900311"/>
            <a:chOff x="4883468" y="2805677"/>
            <a:chExt cx="1211858" cy="1200415"/>
          </a:xfrm>
        </p:grpSpPr>
        <p:sp>
          <p:nvSpPr>
            <p:cNvPr id="1049098" name="Freeform: Shape 80"/>
            <p:cNvSpPr/>
            <p:nvPr/>
          </p:nvSpPr>
          <p:spPr bwMode="auto">
            <a:xfrm>
              <a:off x="4964931" y="2888488"/>
              <a:ext cx="1130395" cy="1117604"/>
            </a:xfrm>
            <a:custGeom>
              <a:avLst/>
              <a:gdLst>
                <a:gd name="T0" fmla="*/ 363 w 710"/>
                <a:gd name="T1" fmla="*/ 0 h 702"/>
                <a:gd name="T2" fmla="*/ 270 w 710"/>
                <a:gd name="T3" fmla="*/ 13 h 702"/>
                <a:gd name="T4" fmla="*/ 51 w 710"/>
                <a:gd name="T5" fmla="*/ 418 h 702"/>
                <a:gd name="T6" fmla="*/ 363 w 710"/>
                <a:gd name="T7" fmla="*/ 651 h 702"/>
                <a:gd name="T8" fmla="*/ 456 w 710"/>
                <a:gd name="T9" fmla="*/ 637 h 702"/>
                <a:gd name="T10" fmla="*/ 470 w 710"/>
                <a:gd name="T11" fmla="*/ 633 h 702"/>
                <a:gd name="T12" fmla="*/ 628 w 710"/>
                <a:gd name="T13" fmla="*/ 702 h 702"/>
                <a:gd name="T14" fmla="*/ 597 w 710"/>
                <a:gd name="T15" fmla="*/ 551 h 702"/>
                <a:gd name="T16" fmla="*/ 675 w 710"/>
                <a:gd name="T17" fmla="*/ 232 h 702"/>
                <a:gd name="T18" fmla="*/ 363 w 710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702">
                  <a:moveTo>
                    <a:pt x="363" y="0"/>
                  </a:moveTo>
                  <a:cubicBezTo>
                    <a:pt x="332" y="0"/>
                    <a:pt x="301" y="4"/>
                    <a:pt x="270" y="13"/>
                  </a:cubicBezTo>
                  <a:cubicBezTo>
                    <a:pt x="98" y="65"/>
                    <a:pt x="0" y="246"/>
                    <a:pt x="51" y="418"/>
                  </a:cubicBezTo>
                  <a:cubicBezTo>
                    <a:pt x="93" y="560"/>
                    <a:pt x="223" y="651"/>
                    <a:pt x="363" y="651"/>
                  </a:cubicBezTo>
                  <a:cubicBezTo>
                    <a:pt x="394" y="651"/>
                    <a:pt x="425" y="647"/>
                    <a:pt x="456" y="637"/>
                  </a:cubicBezTo>
                  <a:cubicBezTo>
                    <a:pt x="461" y="636"/>
                    <a:pt x="465" y="634"/>
                    <a:pt x="470" y="633"/>
                  </a:cubicBezTo>
                  <a:cubicBezTo>
                    <a:pt x="628" y="702"/>
                    <a:pt x="628" y="702"/>
                    <a:pt x="628" y="702"/>
                  </a:cubicBezTo>
                  <a:cubicBezTo>
                    <a:pt x="597" y="551"/>
                    <a:pt x="597" y="551"/>
                    <a:pt x="597" y="551"/>
                  </a:cubicBezTo>
                  <a:cubicBezTo>
                    <a:pt x="676" y="469"/>
                    <a:pt x="710" y="349"/>
                    <a:pt x="675" y="232"/>
                  </a:cubicBezTo>
                  <a:cubicBezTo>
                    <a:pt x="633" y="91"/>
                    <a:pt x="503" y="0"/>
                    <a:pt x="363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9" name="Freeform: Shape 81"/>
            <p:cNvSpPr/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0" name="Freeform: Shape 82"/>
            <p:cNvSpPr/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1" name="Freeform: Shape 83"/>
            <p:cNvSpPr/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7" name="Group 84"/>
          <p:cNvGrpSpPr/>
          <p:nvPr/>
        </p:nvGrpSpPr>
        <p:grpSpPr>
          <a:xfrm>
            <a:off x="3825192" y="3077280"/>
            <a:ext cx="553920" cy="653899"/>
            <a:chOff x="5100256" y="4103040"/>
            <a:chExt cx="738560" cy="871865"/>
          </a:xfrm>
        </p:grpSpPr>
        <p:sp>
          <p:nvSpPr>
            <p:cNvPr id="1049102" name="Freeform: Shape 85"/>
            <p:cNvSpPr/>
            <p:nvPr/>
          </p:nvSpPr>
          <p:spPr bwMode="auto">
            <a:xfrm>
              <a:off x="5125839" y="4141415"/>
              <a:ext cx="712977" cy="833490"/>
            </a:xfrm>
            <a:custGeom>
              <a:avLst/>
              <a:gdLst>
                <a:gd name="T0" fmla="*/ 224 w 448"/>
                <a:gd name="T1" fmla="*/ 0 h 524"/>
                <a:gd name="T2" fmla="*/ 0 w 448"/>
                <a:gd name="T3" fmla="*/ 224 h 524"/>
                <a:gd name="T4" fmla="*/ 224 w 448"/>
                <a:gd name="T5" fmla="*/ 448 h 524"/>
                <a:gd name="T6" fmla="*/ 234 w 448"/>
                <a:gd name="T7" fmla="*/ 448 h 524"/>
                <a:gd name="T8" fmla="*/ 324 w 448"/>
                <a:gd name="T9" fmla="*/ 524 h 524"/>
                <a:gd name="T10" fmla="*/ 334 w 448"/>
                <a:gd name="T11" fmla="*/ 419 h 524"/>
                <a:gd name="T12" fmla="*/ 448 w 448"/>
                <a:gd name="T13" fmla="*/ 224 h 524"/>
                <a:gd name="T14" fmla="*/ 224 w 44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3" name="Freeform: Shape 86"/>
            <p:cNvSpPr/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4" name="Freeform: Shape 87"/>
            <p:cNvSpPr/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5" name="Freeform: Shape 88"/>
            <p:cNvSpPr/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6" name="Freeform: Shape 89"/>
            <p:cNvSpPr/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7" name="Freeform: Shape 90"/>
            <p:cNvSpPr/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8" name="Freeform: Shape 91"/>
            <p:cNvSpPr/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9" name="Freeform: Shape 92"/>
            <p:cNvSpPr/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8" name="Group 93"/>
          <p:cNvGrpSpPr/>
          <p:nvPr/>
        </p:nvGrpSpPr>
        <p:grpSpPr>
          <a:xfrm>
            <a:off x="5181464" y="1821491"/>
            <a:ext cx="1023516" cy="1112387"/>
            <a:chOff x="6908619" y="2428654"/>
            <a:chExt cx="1364688" cy="1483182"/>
          </a:xfrm>
        </p:grpSpPr>
        <p:sp>
          <p:nvSpPr>
            <p:cNvPr id="1049110" name="Freeform: Shape 94"/>
            <p:cNvSpPr/>
            <p:nvPr/>
          </p:nvSpPr>
          <p:spPr bwMode="auto">
            <a:xfrm>
              <a:off x="6908619" y="2555900"/>
              <a:ext cx="1320253" cy="1355936"/>
            </a:xfrm>
            <a:custGeom>
              <a:avLst/>
              <a:gdLst>
                <a:gd name="T0" fmla="*/ 407 w 829"/>
                <a:gd name="T1" fmla="*/ 0 h 852"/>
                <a:gd name="T2" fmla="*/ 31 w 829"/>
                <a:gd name="T3" fmla="*/ 301 h 852"/>
                <a:gd name="T4" fmla="*/ 149 w 829"/>
                <a:gd name="T5" fmla="*/ 671 h 852"/>
                <a:gd name="T6" fmla="*/ 125 w 829"/>
                <a:gd name="T7" fmla="*/ 852 h 852"/>
                <a:gd name="T8" fmla="*/ 306 w 829"/>
                <a:gd name="T9" fmla="*/ 757 h 852"/>
                <a:gd name="T10" fmla="*/ 323 w 829"/>
                <a:gd name="T11" fmla="*/ 761 h 852"/>
                <a:gd name="T12" fmla="*/ 408 w 829"/>
                <a:gd name="T13" fmla="*/ 771 h 852"/>
                <a:gd name="T14" fmla="*/ 783 w 829"/>
                <a:gd name="T15" fmla="*/ 470 h 852"/>
                <a:gd name="T16" fmla="*/ 491 w 829"/>
                <a:gd name="T17" fmla="*/ 10 h 852"/>
                <a:gd name="T18" fmla="*/ 407 w 829"/>
                <a:gd name="T1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852">
                  <a:moveTo>
                    <a:pt x="407" y="0"/>
                  </a:moveTo>
                  <a:cubicBezTo>
                    <a:pt x="231" y="0"/>
                    <a:pt x="72" y="122"/>
                    <a:pt x="31" y="301"/>
                  </a:cubicBezTo>
                  <a:cubicBezTo>
                    <a:pt x="0" y="442"/>
                    <a:pt x="49" y="581"/>
                    <a:pt x="149" y="671"/>
                  </a:cubicBezTo>
                  <a:cubicBezTo>
                    <a:pt x="125" y="852"/>
                    <a:pt x="125" y="852"/>
                    <a:pt x="125" y="852"/>
                  </a:cubicBezTo>
                  <a:cubicBezTo>
                    <a:pt x="306" y="757"/>
                    <a:pt x="306" y="757"/>
                    <a:pt x="306" y="757"/>
                  </a:cubicBezTo>
                  <a:cubicBezTo>
                    <a:pt x="312" y="759"/>
                    <a:pt x="317" y="760"/>
                    <a:pt x="323" y="761"/>
                  </a:cubicBezTo>
                  <a:cubicBezTo>
                    <a:pt x="351" y="768"/>
                    <a:pt x="380" y="771"/>
                    <a:pt x="408" y="771"/>
                  </a:cubicBezTo>
                  <a:cubicBezTo>
                    <a:pt x="584" y="771"/>
                    <a:pt x="743" y="649"/>
                    <a:pt x="783" y="470"/>
                  </a:cubicBezTo>
                  <a:cubicBezTo>
                    <a:pt x="829" y="262"/>
                    <a:pt x="699" y="56"/>
                    <a:pt x="491" y="10"/>
                  </a:cubicBezTo>
                  <a:cubicBezTo>
                    <a:pt x="463" y="4"/>
                    <a:pt x="435" y="0"/>
                    <a:pt x="4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1" name="Freeform: Shape 95"/>
            <p:cNvSpPr/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2" name="Freeform: Shape 96"/>
            <p:cNvSpPr/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3" name="Oval 97"/>
            <p:cNvSpPr/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4" name="Freeform: Shape 98"/>
            <p:cNvSpPr/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9" name="Group 99"/>
          <p:cNvGrpSpPr/>
          <p:nvPr/>
        </p:nvGrpSpPr>
        <p:grpSpPr>
          <a:xfrm>
            <a:off x="5253165" y="3103537"/>
            <a:ext cx="678136" cy="734185"/>
            <a:chOff x="7004221" y="4138049"/>
            <a:chExt cx="904182" cy="978913"/>
          </a:xfrm>
        </p:grpSpPr>
        <p:sp>
          <p:nvSpPr>
            <p:cNvPr id="1049115" name="Freeform: Shape 100"/>
            <p:cNvSpPr/>
            <p:nvPr/>
          </p:nvSpPr>
          <p:spPr bwMode="auto">
            <a:xfrm>
              <a:off x="7088378" y="4158920"/>
              <a:ext cx="820025" cy="958042"/>
            </a:xfrm>
            <a:custGeom>
              <a:avLst/>
              <a:gdLst>
                <a:gd name="T0" fmla="*/ 258 w 515"/>
                <a:gd name="T1" fmla="*/ 0 h 602"/>
                <a:gd name="T2" fmla="*/ 0 w 515"/>
                <a:gd name="T3" fmla="*/ 257 h 602"/>
                <a:gd name="T4" fmla="*/ 131 w 515"/>
                <a:gd name="T5" fmla="*/ 481 h 602"/>
                <a:gd name="T6" fmla="*/ 142 w 515"/>
                <a:gd name="T7" fmla="*/ 602 h 602"/>
                <a:gd name="T8" fmla="*/ 246 w 515"/>
                <a:gd name="T9" fmla="*/ 514 h 602"/>
                <a:gd name="T10" fmla="*/ 258 w 515"/>
                <a:gd name="T11" fmla="*/ 514 h 602"/>
                <a:gd name="T12" fmla="*/ 515 w 515"/>
                <a:gd name="T13" fmla="*/ 257 h 602"/>
                <a:gd name="T14" fmla="*/ 258 w 515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602">
                  <a:moveTo>
                    <a:pt x="258" y="0"/>
                  </a:moveTo>
                  <a:cubicBezTo>
                    <a:pt x="116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50" y="514"/>
                    <a:pt x="254" y="514"/>
                    <a:pt x="258" y="514"/>
                  </a:cubicBezTo>
                  <a:cubicBezTo>
                    <a:pt x="400" y="514"/>
                    <a:pt x="515" y="399"/>
                    <a:pt x="515" y="257"/>
                  </a:cubicBezTo>
                  <a:cubicBezTo>
                    <a:pt x="515" y="115"/>
                    <a:pt x="400" y="0"/>
                    <a:pt x="258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6" name="Freeform: Shape 101"/>
            <p:cNvSpPr/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7" name="Freeform: Shape 102"/>
            <p:cNvSpPr/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8" name="Freeform: Shape 103"/>
            <p:cNvSpPr/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9" name="Freeform: Shape 104"/>
            <p:cNvSpPr/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0" name="Group 105"/>
          <p:cNvGrpSpPr/>
          <p:nvPr/>
        </p:nvGrpSpPr>
        <p:grpSpPr>
          <a:xfrm>
            <a:off x="4397290" y="1551347"/>
            <a:ext cx="810430" cy="877589"/>
            <a:chOff x="5863054" y="2068463"/>
            <a:chExt cx="1080574" cy="1170118"/>
          </a:xfrm>
        </p:grpSpPr>
        <p:sp>
          <p:nvSpPr>
            <p:cNvPr id="1049120" name="Freeform: Shape 106"/>
            <p:cNvSpPr/>
            <p:nvPr/>
          </p:nvSpPr>
          <p:spPr bwMode="auto">
            <a:xfrm>
              <a:off x="5966062" y="2094047"/>
              <a:ext cx="977566" cy="1144534"/>
            </a:xfrm>
            <a:custGeom>
              <a:avLst/>
              <a:gdLst>
                <a:gd name="T0" fmla="*/ 307 w 614"/>
                <a:gd name="T1" fmla="*/ 0 h 719"/>
                <a:gd name="T2" fmla="*/ 0 w 614"/>
                <a:gd name="T3" fmla="*/ 307 h 719"/>
                <a:gd name="T4" fmla="*/ 307 w 614"/>
                <a:gd name="T5" fmla="*/ 615 h 719"/>
                <a:gd name="T6" fmla="*/ 321 w 614"/>
                <a:gd name="T7" fmla="*/ 614 h 719"/>
                <a:gd name="T8" fmla="*/ 445 w 614"/>
                <a:gd name="T9" fmla="*/ 719 h 719"/>
                <a:gd name="T10" fmla="*/ 458 w 614"/>
                <a:gd name="T11" fmla="*/ 575 h 719"/>
                <a:gd name="T12" fmla="*/ 614 w 614"/>
                <a:gd name="T13" fmla="*/ 307 h 719"/>
                <a:gd name="T14" fmla="*/ 307 w 614"/>
                <a:gd name="T1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5"/>
                    <a:pt x="307" y="615"/>
                  </a:cubicBezTo>
                  <a:cubicBezTo>
                    <a:pt x="312" y="615"/>
                    <a:pt x="316" y="615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ubicBezTo>
                    <a:pt x="614" y="138"/>
                    <a:pt x="477" y="0"/>
                    <a:pt x="3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1" name="Freeform: Shape 107"/>
            <p:cNvSpPr/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2" name="Freeform: Shape 108"/>
            <p:cNvSpPr/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3" name="Freeform: Shape 109"/>
            <p:cNvSpPr/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4" name="Freeform: Shape 110"/>
            <p:cNvSpPr/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5" name="Freeform: Shape 111"/>
            <p:cNvSpPr/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6" name="Rectangle 112"/>
            <p:cNvSpPr/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1" name="Group 113"/>
          <p:cNvGrpSpPr/>
          <p:nvPr/>
        </p:nvGrpSpPr>
        <p:grpSpPr>
          <a:xfrm>
            <a:off x="3073839" y="3201496"/>
            <a:ext cx="729640" cy="794777"/>
            <a:chOff x="4098452" y="4268661"/>
            <a:chExt cx="972853" cy="1059703"/>
          </a:xfrm>
        </p:grpSpPr>
        <p:sp>
          <p:nvSpPr>
            <p:cNvPr id="1049127" name="Freeform: Shape 114"/>
            <p:cNvSpPr/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8" name="Freeform: Shape 115"/>
            <p:cNvSpPr/>
            <p:nvPr/>
          </p:nvSpPr>
          <p:spPr bwMode="auto">
            <a:xfrm>
              <a:off x="4183282" y="4288858"/>
              <a:ext cx="888023" cy="1039506"/>
            </a:xfrm>
            <a:custGeom>
              <a:avLst/>
              <a:gdLst>
                <a:gd name="T0" fmla="*/ 231 w 558"/>
                <a:gd name="T1" fmla="*/ 391 h 653"/>
                <a:gd name="T2" fmla="*/ 248 w 558"/>
                <a:gd name="T3" fmla="*/ 386 h 653"/>
                <a:gd name="T4" fmla="*/ 263 w 558"/>
                <a:gd name="T5" fmla="*/ 344 h 653"/>
                <a:gd name="T6" fmla="*/ 231 w 558"/>
                <a:gd name="T7" fmla="*/ 305 h 653"/>
                <a:gd name="T8" fmla="*/ 185 w 558"/>
                <a:gd name="T9" fmla="*/ 154 h 653"/>
                <a:gd name="T10" fmla="*/ 173 w 558"/>
                <a:gd name="T11" fmla="*/ 185 h 653"/>
                <a:gd name="T12" fmla="*/ 204 w 558"/>
                <a:gd name="T13" fmla="*/ 223 h 653"/>
                <a:gd name="T14" fmla="*/ 204 w 558"/>
                <a:gd name="T15" fmla="*/ 393 h 653"/>
                <a:gd name="T16" fmla="*/ 174 w 558"/>
                <a:gd name="T17" fmla="*/ 281 h 653"/>
                <a:gd name="T18" fmla="*/ 127 w 558"/>
                <a:gd name="T19" fmla="*/ 235 h 653"/>
                <a:gd name="T20" fmla="*/ 125 w 558"/>
                <a:gd name="T21" fmla="*/ 169 h 653"/>
                <a:gd name="T22" fmla="*/ 168 w 558"/>
                <a:gd name="T23" fmla="*/ 123 h 653"/>
                <a:gd name="T24" fmla="*/ 204 w 558"/>
                <a:gd name="T25" fmla="*/ 75 h 653"/>
                <a:gd name="T26" fmla="*/ 231 w 558"/>
                <a:gd name="T27" fmla="*/ 107 h 653"/>
                <a:gd name="T28" fmla="*/ 269 w 558"/>
                <a:gd name="T29" fmla="*/ 109 h 653"/>
                <a:gd name="T30" fmla="*/ 295 w 558"/>
                <a:gd name="T31" fmla="*/ 162 h 653"/>
                <a:gd name="T32" fmla="*/ 231 w 558"/>
                <a:gd name="T33" fmla="*/ 147 h 653"/>
                <a:gd name="T34" fmla="*/ 261 w 558"/>
                <a:gd name="T35" fmla="*/ 247 h 653"/>
                <a:gd name="T36" fmla="*/ 310 w 558"/>
                <a:gd name="T37" fmla="*/ 294 h 653"/>
                <a:gd name="T38" fmla="*/ 312 w 558"/>
                <a:gd name="T39" fmla="*/ 365 h 653"/>
                <a:gd name="T40" fmla="*/ 267 w 558"/>
                <a:gd name="T41" fmla="*/ 416 h 653"/>
                <a:gd name="T42" fmla="*/ 231 w 558"/>
                <a:gd name="T43" fmla="*/ 467 h 653"/>
                <a:gd name="T44" fmla="*/ 204 w 558"/>
                <a:gd name="T45" fmla="*/ 433 h 653"/>
                <a:gd name="T46" fmla="*/ 199 w 558"/>
                <a:gd name="T47" fmla="*/ 433 h 653"/>
                <a:gd name="T48" fmla="*/ 149 w 558"/>
                <a:gd name="T49" fmla="*/ 427 h 653"/>
                <a:gd name="T50" fmla="*/ 108 w 558"/>
                <a:gd name="T51" fmla="*/ 410 h 653"/>
                <a:gd name="T52" fmla="*/ 139 w 558"/>
                <a:gd name="T53" fmla="*/ 372 h 653"/>
                <a:gd name="T54" fmla="*/ 182 w 558"/>
                <a:gd name="T55" fmla="*/ 389 h 653"/>
                <a:gd name="T56" fmla="*/ 279 w 558"/>
                <a:gd name="T57" fmla="*/ 0 h 653"/>
                <a:gd name="T58" fmla="*/ 279 w 558"/>
                <a:gd name="T59" fmla="*/ 558 h 653"/>
                <a:gd name="T60" fmla="*/ 405 w 558"/>
                <a:gd name="T61" fmla="*/ 653 h 653"/>
                <a:gd name="T62" fmla="*/ 558 w 558"/>
                <a:gd name="T63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8" h="653">
                  <a:moveTo>
                    <a:pt x="231" y="305"/>
                  </a:moveTo>
                  <a:cubicBezTo>
                    <a:pt x="231" y="391"/>
                    <a:pt x="231" y="391"/>
                    <a:pt x="231" y="391"/>
                  </a:cubicBezTo>
                  <a:cubicBezTo>
                    <a:pt x="234" y="391"/>
                    <a:pt x="237" y="390"/>
                    <a:pt x="240" y="389"/>
                  </a:cubicBezTo>
                  <a:cubicBezTo>
                    <a:pt x="242" y="388"/>
                    <a:pt x="245" y="387"/>
                    <a:pt x="248" y="386"/>
                  </a:cubicBezTo>
                  <a:cubicBezTo>
                    <a:pt x="252" y="384"/>
                    <a:pt x="256" y="380"/>
                    <a:pt x="259" y="373"/>
                  </a:cubicBezTo>
                  <a:cubicBezTo>
                    <a:pt x="262" y="365"/>
                    <a:pt x="263" y="356"/>
                    <a:pt x="263" y="344"/>
                  </a:cubicBezTo>
                  <a:cubicBezTo>
                    <a:pt x="263" y="335"/>
                    <a:pt x="260" y="327"/>
                    <a:pt x="254" y="321"/>
                  </a:cubicBezTo>
                  <a:cubicBezTo>
                    <a:pt x="248" y="315"/>
                    <a:pt x="240" y="310"/>
                    <a:pt x="231" y="305"/>
                  </a:cubicBezTo>
                  <a:moveTo>
                    <a:pt x="204" y="148"/>
                  </a:moveTo>
                  <a:cubicBezTo>
                    <a:pt x="196" y="149"/>
                    <a:pt x="190" y="151"/>
                    <a:pt x="185" y="154"/>
                  </a:cubicBezTo>
                  <a:cubicBezTo>
                    <a:pt x="181" y="156"/>
                    <a:pt x="178" y="160"/>
                    <a:pt x="176" y="165"/>
                  </a:cubicBezTo>
                  <a:cubicBezTo>
                    <a:pt x="174" y="170"/>
                    <a:pt x="173" y="177"/>
                    <a:pt x="173" y="185"/>
                  </a:cubicBezTo>
                  <a:cubicBezTo>
                    <a:pt x="173" y="194"/>
                    <a:pt x="176" y="202"/>
                    <a:pt x="182" y="208"/>
                  </a:cubicBezTo>
                  <a:cubicBezTo>
                    <a:pt x="188" y="214"/>
                    <a:pt x="195" y="219"/>
                    <a:pt x="204" y="223"/>
                  </a:cubicBezTo>
                  <a:cubicBezTo>
                    <a:pt x="204" y="148"/>
                    <a:pt x="204" y="148"/>
                    <a:pt x="204" y="148"/>
                  </a:cubicBezTo>
                  <a:moveTo>
                    <a:pt x="204" y="393"/>
                  </a:moveTo>
                  <a:cubicBezTo>
                    <a:pt x="204" y="294"/>
                    <a:pt x="204" y="294"/>
                    <a:pt x="204" y="294"/>
                  </a:cubicBezTo>
                  <a:cubicBezTo>
                    <a:pt x="194" y="290"/>
                    <a:pt x="184" y="286"/>
                    <a:pt x="174" y="281"/>
                  </a:cubicBezTo>
                  <a:cubicBezTo>
                    <a:pt x="164" y="276"/>
                    <a:pt x="155" y="270"/>
                    <a:pt x="147" y="263"/>
                  </a:cubicBezTo>
                  <a:cubicBezTo>
                    <a:pt x="138" y="255"/>
                    <a:pt x="132" y="246"/>
                    <a:pt x="127" y="235"/>
                  </a:cubicBezTo>
                  <a:cubicBezTo>
                    <a:pt x="121" y="224"/>
                    <a:pt x="119" y="211"/>
                    <a:pt x="119" y="194"/>
                  </a:cubicBezTo>
                  <a:cubicBezTo>
                    <a:pt x="119" y="186"/>
                    <a:pt x="121" y="178"/>
                    <a:pt x="125" y="169"/>
                  </a:cubicBezTo>
                  <a:cubicBezTo>
                    <a:pt x="129" y="160"/>
                    <a:pt x="134" y="152"/>
                    <a:pt x="141" y="144"/>
                  </a:cubicBezTo>
                  <a:cubicBezTo>
                    <a:pt x="149" y="136"/>
                    <a:pt x="158" y="129"/>
                    <a:pt x="168" y="123"/>
                  </a:cubicBezTo>
                  <a:cubicBezTo>
                    <a:pt x="179" y="117"/>
                    <a:pt x="191" y="112"/>
                    <a:pt x="204" y="110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45" y="107"/>
                    <a:pt x="257" y="108"/>
                    <a:pt x="269" y="109"/>
                  </a:cubicBezTo>
                  <a:cubicBezTo>
                    <a:pt x="280" y="111"/>
                    <a:pt x="292" y="113"/>
                    <a:pt x="304" y="115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84" y="158"/>
                    <a:pt x="274" y="155"/>
                    <a:pt x="263" y="152"/>
                  </a:cubicBezTo>
                  <a:cubicBezTo>
                    <a:pt x="251" y="149"/>
                    <a:pt x="241" y="148"/>
                    <a:pt x="231" y="147"/>
                  </a:cubicBezTo>
                  <a:cubicBezTo>
                    <a:pt x="231" y="234"/>
                    <a:pt x="231" y="234"/>
                    <a:pt x="231" y="234"/>
                  </a:cubicBezTo>
                  <a:cubicBezTo>
                    <a:pt x="240" y="238"/>
                    <a:pt x="251" y="243"/>
                    <a:pt x="261" y="247"/>
                  </a:cubicBezTo>
                  <a:cubicBezTo>
                    <a:pt x="271" y="252"/>
                    <a:pt x="281" y="258"/>
                    <a:pt x="289" y="266"/>
                  </a:cubicBezTo>
                  <a:cubicBezTo>
                    <a:pt x="298" y="273"/>
                    <a:pt x="305" y="283"/>
                    <a:pt x="310" y="294"/>
                  </a:cubicBezTo>
                  <a:cubicBezTo>
                    <a:pt x="315" y="305"/>
                    <a:pt x="318" y="319"/>
                    <a:pt x="318" y="336"/>
                  </a:cubicBezTo>
                  <a:cubicBezTo>
                    <a:pt x="318" y="346"/>
                    <a:pt x="316" y="356"/>
                    <a:pt x="312" y="365"/>
                  </a:cubicBezTo>
                  <a:cubicBezTo>
                    <a:pt x="308" y="375"/>
                    <a:pt x="302" y="385"/>
                    <a:pt x="295" y="393"/>
                  </a:cubicBezTo>
                  <a:cubicBezTo>
                    <a:pt x="287" y="402"/>
                    <a:pt x="278" y="409"/>
                    <a:pt x="267" y="416"/>
                  </a:cubicBezTo>
                  <a:cubicBezTo>
                    <a:pt x="256" y="422"/>
                    <a:pt x="244" y="427"/>
                    <a:pt x="231" y="430"/>
                  </a:cubicBezTo>
                  <a:cubicBezTo>
                    <a:pt x="231" y="467"/>
                    <a:pt x="231" y="467"/>
                    <a:pt x="231" y="467"/>
                  </a:cubicBezTo>
                  <a:cubicBezTo>
                    <a:pt x="204" y="467"/>
                    <a:pt x="204" y="467"/>
                    <a:pt x="204" y="467"/>
                  </a:cubicBezTo>
                  <a:cubicBezTo>
                    <a:pt x="204" y="433"/>
                    <a:pt x="204" y="433"/>
                    <a:pt x="204" y="433"/>
                  </a:cubicBezTo>
                  <a:cubicBezTo>
                    <a:pt x="203" y="433"/>
                    <a:pt x="202" y="433"/>
                    <a:pt x="202" y="433"/>
                  </a:cubicBezTo>
                  <a:cubicBezTo>
                    <a:pt x="201" y="433"/>
                    <a:pt x="200" y="433"/>
                    <a:pt x="199" y="433"/>
                  </a:cubicBezTo>
                  <a:cubicBezTo>
                    <a:pt x="190" y="433"/>
                    <a:pt x="181" y="433"/>
                    <a:pt x="172" y="432"/>
                  </a:cubicBezTo>
                  <a:cubicBezTo>
                    <a:pt x="164" y="431"/>
                    <a:pt x="156" y="429"/>
                    <a:pt x="149" y="427"/>
                  </a:cubicBezTo>
                  <a:cubicBezTo>
                    <a:pt x="142" y="425"/>
                    <a:pt x="135" y="423"/>
                    <a:pt x="128" y="420"/>
                  </a:cubicBezTo>
                  <a:cubicBezTo>
                    <a:pt x="121" y="417"/>
                    <a:pt x="115" y="414"/>
                    <a:pt x="108" y="410"/>
                  </a:cubicBezTo>
                  <a:cubicBezTo>
                    <a:pt x="123" y="363"/>
                    <a:pt x="123" y="363"/>
                    <a:pt x="123" y="363"/>
                  </a:cubicBezTo>
                  <a:cubicBezTo>
                    <a:pt x="127" y="366"/>
                    <a:pt x="133" y="369"/>
                    <a:pt x="139" y="372"/>
                  </a:cubicBezTo>
                  <a:cubicBezTo>
                    <a:pt x="145" y="376"/>
                    <a:pt x="152" y="379"/>
                    <a:pt x="159" y="381"/>
                  </a:cubicBezTo>
                  <a:cubicBezTo>
                    <a:pt x="167" y="384"/>
                    <a:pt x="174" y="387"/>
                    <a:pt x="182" y="389"/>
                  </a:cubicBezTo>
                  <a:cubicBezTo>
                    <a:pt x="190" y="391"/>
                    <a:pt x="197" y="392"/>
                    <a:pt x="204" y="393"/>
                  </a:cubicBezTo>
                  <a:moveTo>
                    <a:pt x="279" y="0"/>
                  </a:move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4" y="558"/>
                    <a:pt x="288" y="558"/>
                    <a:pt x="292" y="558"/>
                  </a:cubicBezTo>
                  <a:cubicBezTo>
                    <a:pt x="405" y="653"/>
                    <a:pt x="405" y="653"/>
                    <a:pt x="405" y="653"/>
                  </a:cubicBezTo>
                  <a:cubicBezTo>
                    <a:pt x="417" y="522"/>
                    <a:pt x="417" y="522"/>
                    <a:pt x="417" y="522"/>
                  </a:cubicBezTo>
                  <a:cubicBezTo>
                    <a:pt x="501" y="474"/>
                    <a:pt x="558" y="383"/>
                    <a:pt x="558" y="279"/>
                  </a:cubicBezTo>
                  <a:cubicBezTo>
                    <a:pt x="558" y="125"/>
                    <a:pt x="433" y="0"/>
                    <a:pt x="279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29" name="Freeform: Shape 116"/>
            <p:cNvSpPr/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0" name="Freeform: Shape 117"/>
            <p:cNvSpPr/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1" name="Freeform: Shape 118"/>
            <p:cNvSpPr/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2" name="Freeform: Shape 119"/>
            <p:cNvSpPr/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3" name="Freeform: Shape 120"/>
            <p:cNvSpPr/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2" name="Group 121"/>
          <p:cNvGrpSpPr/>
          <p:nvPr/>
        </p:nvGrpSpPr>
        <p:grpSpPr>
          <a:xfrm>
            <a:off x="2939019" y="2154247"/>
            <a:ext cx="642286" cy="721057"/>
            <a:chOff x="3918693" y="2872329"/>
            <a:chExt cx="856381" cy="961409"/>
          </a:xfrm>
        </p:grpSpPr>
        <p:sp>
          <p:nvSpPr>
            <p:cNvPr id="1049134" name="Freeform: Shape 122"/>
            <p:cNvSpPr/>
            <p:nvPr/>
          </p:nvSpPr>
          <p:spPr bwMode="auto">
            <a:xfrm>
              <a:off x="3988712" y="2912052"/>
              <a:ext cx="786362" cy="921686"/>
            </a:xfrm>
            <a:custGeom>
              <a:avLst/>
              <a:gdLst>
                <a:gd name="T0" fmla="*/ 247 w 494"/>
                <a:gd name="T1" fmla="*/ 0 h 579"/>
                <a:gd name="T2" fmla="*/ 0 w 494"/>
                <a:gd name="T3" fmla="*/ 247 h 579"/>
                <a:gd name="T4" fmla="*/ 247 w 494"/>
                <a:gd name="T5" fmla="*/ 494 h 579"/>
                <a:gd name="T6" fmla="*/ 258 w 494"/>
                <a:gd name="T7" fmla="*/ 494 h 579"/>
                <a:gd name="T8" fmla="*/ 358 w 494"/>
                <a:gd name="T9" fmla="*/ 579 h 579"/>
                <a:gd name="T10" fmla="*/ 368 w 494"/>
                <a:gd name="T11" fmla="*/ 462 h 579"/>
                <a:gd name="T12" fmla="*/ 494 w 494"/>
                <a:gd name="T13" fmla="*/ 247 h 579"/>
                <a:gd name="T14" fmla="*/ 247 w 494"/>
                <a:gd name="T1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79">
                  <a:moveTo>
                    <a:pt x="247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4"/>
                    <a:pt x="110" y="494"/>
                    <a:pt x="247" y="494"/>
                  </a:cubicBezTo>
                  <a:cubicBezTo>
                    <a:pt x="251" y="494"/>
                    <a:pt x="254" y="494"/>
                    <a:pt x="258" y="494"/>
                  </a:cubicBezTo>
                  <a:cubicBezTo>
                    <a:pt x="358" y="579"/>
                    <a:pt x="358" y="579"/>
                    <a:pt x="358" y="579"/>
                  </a:cubicBezTo>
                  <a:cubicBezTo>
                    <a:pt x="368" y="462"/>
                    <a:pt x="368" y="462"/>
                    <a:pt x="368" y="462"/>
                  </a:cubicBezTo>
                  <a:cubicBezTo>
                    <a:pt x="443" y="420"/>
                    <a:pt x="494" y="340"/>
                    <a:pt x="494" y="247"/>
                  </a:cubicBezTo>
                  <a:cubicBezTo>
                    <a:pt x="494" y="111"/>
                    <a:pt x="383" y="0"/>
                    <a:pt x="24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5" name="Freeform: Shape 123"/>
            <p:cNvSpPr/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6" name="Freeform: Shape 124"/>
            <p:cNvSpPr/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7" name="Freeform: Shape 125"/>
            <p:cNvSpPr/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8" name="Freeform: Shape 126"/>
            <p:cNvSpPr/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39" name="Freeform: Shape 127"/>
            <p:cNvSpPr/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0" name="Freeform: Shape 128"/>
            <p:cNvSpPr/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1" name="Freeform: Shape 129"/>
            <p:cNvSpPr/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2" name="Freeform: Shape 130"/>
            <p:cNvSpPr/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3" name="Freeform: Shape 131"/>
            <p:cNvSpPr/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4" name="Freeform: Shape 132"/>
            <p:cNvSpPr/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5" name="Freeform: Shape 133"/>
            <p:cNvSpPr/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6" name="Freeform: Shape 134"/>
            <p:cNvSpPr/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7" name="Freeform: Shape 135"/>
            <p:cNvSpPr/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3" name="Group 136"/>
          <p:cNvGrpSpPr/>
          <p:nvPr/>
        </p:nvGrpSpPr>
        <p:grpSpPr>
          <a:xfrm>
            <a:off x="3402555" y="1470557"/>
            <a:ext cx="554931" cy="653899"/>
            <a:chOff x="4536741" y="1960742"/>
            <a:chExt cx="739908" cy="871865"/>
          </a:xfrm>
        </p:grpSpPr>
        <p:sp>
          <p:nvSpPr>
            <p:cNvPr id="1049148" name="Freeform: Shape 137"/>
            <p:cNvSpPr/>
            <p:nvPr/>
          </p:nvSpPr>
          <p:spPr bwMode="auto">
            <a:xfrm>
              <a:off x="4562325" y="1998444"/>
              <a:ext cx="714324" cy="834163"/>
            </a:xfrm>
            <a:custGeom>
              <a:avLst/>
              <a:gdLst>
                <a:gd name="T0" fmla="*/ 225 w 449"/>
                <a:gd name="T1" fmla="*/ 0 h 524"/>
                <a:gd name="T2" fmla="*/ 0 w 449"/>
                <a:gd name="T3" fmla="*/ 224 h 524"/>
                <a:gd name="T4" fmla="*/ 225 w 449"/>
                <a:gd name="T5" fmla="*/ 448 h 524"/>
                <a:gd name="T6" fmla="*/ 235 w 449"/>
                <a:gd name="T7" fmla="*/ 448 h 524"/>
                <a:gd name="T8" fmla="*/ 325 w 449"/>
                <a:gd name="T9" fmla="*/ 524 h 524"/>
                <a:gd name="T10" fmla="*/ 335 w 449"/>
                <a:gd name="T11" fmla="*/ 419 h 524"/>
                <a:gd name="T12" fmla="*/ 449 w 449"/>
                <a:gd name="T13" fmla="*/ 224 h 524"/>
                <a:gd name="T14" fmla="*/ 225 w 449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225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49" name="Freeform: Shape 138"/>
            <p:cNvSpPr/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0" name="Freeform: Shape 139"/>
            <p:cNvSpPr/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1" name="Freeform: Shape 140"/>
            <p:cNvSpPr/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2" name="Freeform: Shape 141"/>
            <p:cNvSpPr/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3" name="Freeform: Shape 142"/>
            <p:cNvSpPr/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4" name="Freeform: Shape 143"/>
            <p:cNvSpPr/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5" name="Freeform: Shape 144"/>
            <p:cNvSpPr/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6" name="Freeform: Shape 145"/>
            <p:cNvSpPr/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7" name="Freeform: Shape 146"/>
            <p:cNvSpPr/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8" name="Freeform: Shape 147"/>
            <p:cNvSpPr/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59" name="Freeform: Shape 148"/>
            <p:cNvSpPr/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60" name="Freeform: Shape 149"/>
            <p:cNvSpPr/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49185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签名保护</a:t>
            </a:r>
            <a:endParaRPr lang="zh-CN" altLang="en-US"/>
          </a:p>
        </p:txBody>
      </p:sp>
      <p:sp>
        <p:nvSpPr>
          <p:cNvPr id="1049409" name="文本框 1049408"/>
          <p:cNvSpPr txBox="1"/>
          <p:nvPr/>
        </p:nvSpPr>
        <p:spPr>
          <a:xfrm>
            <a:off x="3563677" y="196181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java</a:t>
            </a:r>
            <a:r>
              <a:rPr lang="zh-CN" altLang="zh-CN" sz="2800" dirty="0">
                <a:solidFill>
                  <a:srgbClr val="000000"/>
                </a:solidFill>
              </a:rPr>
              <a:t>层校验</a:t>
            </a: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98652C-C732-4EFA-A243-DC2AB8681ED9}"/>
              </a:ext>
            </a:extLst>
          </p:cNvPr>
          <p:cNvSpPr txBox="1"/>
          <p:nvPr/>
        </p:nvSpPr>
        <p:spPr>
          <a:xfrm>
            <a:off x="926699" y="732890"/>
            <a:ext cx="73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     Java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层校验是在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MainActivity.java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</a:rPr>
              <a:t>OnCreate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函数中进行签名验证。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AEDF98-687F-4BD3-BB1E-7D4F44941F7A}"/>
              </a:ext>
            </a:extLst>
          </p:cNvPr>
          <p:cNvSpPr/>
          <p:nvPr/>
        </p:nvSpPr>
        <p:spPr>
          <a:xfrm>
            <a:off x="6220330" y="2531691"/>
            <a:ext cx="2304256" cy="215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6DA0BE-5D5E-48E8-B67F-245079E0C419}"/>
              </a:ext>
            </a:extLst>
          </p:cNvPr>
          <p:cNvSpPr/>
          <p:nvPr/>
        </p:nvSpPr>
        <p:spPr>
          <a:xfrm>
            <a:off x="6624080" y="2809906"/>
            <a:ext cx="15682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black Verdana"/>
              </a:rPr>
              <a:t>代码简单，但是反编译者只要找到在</a:t>
            </a:r>
            <a:r>
              <a:rPr lang="en-US" altLang="zh-CN" sz="1400" dirty="0" err="1">
                <a:solidFill>
                  <a:srgbClr val="000000"/>
                </a:solidFill>
                <a:latin typeface="black Verdana"/>
              </a:rPr>
              <a:t>OnCreate</a:t>
            </a:r>
            <a:r>
              <a:rPr lang="zh-CN" altLang="en-US" sz="1400" dirty="0">
                <a:solidFill>
                  <a:srgbClr val="000000"/>
                </a:solidFill>
                <a:latin typeface="black Verdana"/>
              </a:rPr>
              <a:t>中定位到验证函数，然后将其注释，重新打包</a:t>
            </a:r>
            <a:r>
              <a:rPr lang="en-US" altLang="zh-CN" sz="1400" dirty="0">
                <a:solidFill>
                  <a:srgbClr val="000000"/>
                </a:solidFill>
                <a:latin typeface="black Verdana"/>
              </a:rPr>
              <a:t>APP</a:t>
            </a:r>
            <a:r>
              <a:rPr lang="zh-CN" altLang="en-US" sz="1400" dirty="0">
                <a:solidFill>
                  <a:srgbClr val="000000"/>
                </a:solidFill>
                <a:latin typeface="black Verdana"/>
              </a:rPr>
              <a:t>就可以成功运行。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908E5D-8C58-487E-A55A-6C138868116C}"/>
              </a:ext>
            </a:extLst>
          </p:cNvPr>
          <p:cNvSpPr/>
          <p:nvPr/>
        </p:nvSpPr>
        <p:spPr>
          <a:xfrm>
            <a:off x="477646" y="1470557"/>
            <a:ext cx="2226881" cy="2914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5D4F5-E36B-40BC-A90C-FCFDEECCFEC1}"/>
              </a:ext>
            </a:extLst>
          </p:cNvPr>
          <p:cNvSpPr/>
          <p:nvPr/>
        </p:nvSpPr>
        <p:spPr>
          <a:xfrm>
            <a:off x="552883" y="1529062"/>
            <a:ext cx="2290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android.content.pm.PackageInfo 这个类包含有如下字段public Signature[]  signatures  </a:t>
            </a:r>
            <a:endParaRPr lang="en-US" altLang="zh-CN" dirty="0"/>
          </a:p>
          <a:p>
            <a:r>
              <a:rPr lang="zh-CN" altLang="en-US" dirty="0"/>
              <a:t>Array of all signatures read from the package file. 通过signature可以取得证书的HASH值，用于签名对比。</a:t>
            </a: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1"/>
          <p:cNvGrpSpPr/>
          <p:nvPr/>
        </p:nvGrpSpPr>
        <p:grpSpPr>
          <a:xfrm>
            <a:off x="3012882" y="2322371"/>
            <a:ext cx="2767309" cy="2738248"/>
            <a:chOff x="3005826" y="1224874"/>
            <a:chExt cx="2767309" cy="2738248"/>
          </a:xfrm>
        </p:grpSpPr>
        <p:grpSp>
          <p:nvGrpSpPr>
            <p:cNvPr id="78" name="Group 22"/>
            <p:cNvGrpSpPr/>
            <p:nvPr/>
          </p:nvGrpSpPr>
          <p:grpSpPr>
            <a:xfrm>
              <a:off x="3005826" y="2625756"/>
              <a:ext cx="1348913" cy="1337366"/>
              <a:chOff x="4240774" y="3658107"/>
              <a:chExt cx="1798551" cy="1783154"/>
            </a:xfrm>
          </p:grpSpPr>
          <p:sp>
            <p:nvSpPr>
              <p:cNvPr id="1048689" name="Freeform: Shape 10"/>
              <p:cNvSpPr/>
              <p:nvPr/>
            </p:nvSpPr>
            <p:spPr>
              <a:xfrm>
                <a:off x="4240774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690" name="Freeform: Shape 11"/>
              <p:cNvSpPr/>
              <p:nvPr/>
            </p:nvSpPr>
            <p:spPr>
              <a:xfrm rot="10800000">
                <a:off x="4601381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691" name="Freeform: Shape 15"/>
              <p:cNvSpPr/>
              <p:nvPr/>
            </p:nvSpPr>
            <p:spPr bwMode="auto">
              <a:xfrm>
                <a:off x="4955342" y="4275861"/>
                <a:ext cx="354013" cy="52129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9" name="Group 33"/>
            <p:cNvGrpSpPr/>
            <p:nvPr/>
          </p:nvGrpSpPr>
          <p:grpSpPr>
            <a:xfrm>
              <a:off x="3017374" y="1224874"/>
              <a:ext cx="1337366" cy="1348913"/>
              <a:chOff x="4240773" y="1830232"/>
              <a:chExt cx="1783154" cy="1798551"/>
            </a:xfrm>
          </p:grpSpPr>
          <p:grpSp>
            <p:nvGrpSpPr>
              <p:cNvPr id="80" name="Group 3"/>
              <p:cNvGrpSpPr/>
              <p:nvPr/>
            </p:nvGrpSpPr>
            <p:grpSpPr>
              <a:xfrm>
                <a:off x="4240773" y="1830232"/>
                <a:ext cx="1783154" cy="1798551"/>
                <a:chOff x="3273487" y="1407637"/>
                <a:chExt cx="1248068" cy="1258845"/>
              </a:xfrm>
            </p:grpSpPr>
            <p:sp>
              <p:nvSpPr>
                <p:cNvPr id="1048692" name="Freeform: Shape 4"/>
                <p:cNvSpPr/>
                <p:nvPr/>
              </p:nvSpPr>
              <p:spPr>
                <a:xfrm rot="5400000">
                  <a:off x="3268098" y="1413026"/>
                  <a:ext cx="1258845" cy="1248068"/>
                </a:xfrm>
                <a:custGeom>
                  <a:avLst/>
                  <a:gdLst>
                    <a:gd name="connsiteX0" fmla="*/ 186889 w 1678460"/>
                    <a:gd name="connsiteY0" fmla="*/ 1170350 h 1664090"/>
                    <a:gd name="connsiteX1" fmla="*/ 495340 w 1678460"/>
                    <a:gd name="connsiteY1" fmla="*/ 1478801 h 1664090"/>
                    <a:gd name="connsiteX2" fmla="*/ 844815 w 1678460"/>
                    <a:gd name="connsiteY2" fmla="*/ 1478801 h 1664090"/>
                    <a:gd name="connsiteX3" fmla="*/ 1491571 w 1678460"/>
                    <a:gd name="connsiteY3" fmla="*/ 832045 h 1664090"/>
                    <a:gd name="connsiteX4" fmla="*/ 1491571 w 1678460"/>
                    <a:gd name="connsiteY4" fmla="*/ 493740 h 1664090"/>
                    <a:gd name="connsiteX5" fmla="*/ 1183120 w 1678460"/>
                    <a:gd name="connsiteY5" fmla="*/ 185289 h 1664090"/>
                    <a:gd name="connsiteX6" fmla="*/ 833645 w 1678460"/>
                    <a:gd name="connsiteY6" fmla="*/ 185289 h 1664090"/>
                    <a:gd name="connsiteX7" fmla="*/ 186889 w 1678460"/>
                    <a:gd name="connsiteY7" fmla="*/ 832045 h 1664090"/>
                    <a:gd name="connsiteX8" fmla="*/ 0 w 1678460"/>
                    <a:gd name="connsiteY8" fmla="*/ 1664090 h 1664090"/>
                    <a:gd name="connsiteX9" fmla="*/ 0 w 1678460"/>
                    <a:gd name="connsiteY9" fmla="*/ 832045 h 1664090"/>
                    <a:gd name="connsiteX10" fmla="*/ 832045 w 1678460"/>
                    <a:gd name="connsiteY10" fmla="*/ 0 h 1664090"/>
                    <a:gd name="connsiteX11" fmla="*/ 1678460 w 1678460"/>
                    <a:gd name="connsiteY11" fmla="*/ 0 h 1664090"/>
                    <a:gd name="connsiteX12" fmla="*/ 1678460 w 1678460"/>
                    <a:gd name="connsiteY12" fmla="*/ 832045 h 1664090"/>
                    <a:gd name="connsiteX13" fmla="*/ 846415 w 1678460"/>
                    <a:gd name="connsiteY13" fmla="*/ 166409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78460" h="1664090">
                      <a:moveTo>
                        <a:pt x="186889" y="1170350"/>
                      </a:move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lnTo>
                        <a:pt x="833645" y="185289"/>
                      </a:lnTo>
                      <a:cubicBezTo>
                        <a:pt x="476452" y="185289"/>
                        <a:pt x="186889" y="474852"/>
                        <a:pt x="186889" y="832045"/>
                      </a:cubicBezTo>
                      <a:close/>
                      <a:moveTo>
                        <a:pt x="0" y="1664090"/>
                      </a:move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693" name="Freeform: Shape 5"/>
                <p:cNvSpPr/>
                <p:nvPr/>
              </p:nvSpPr>
              <p:spPr>
                <a:xfrm rot="5400000">
                  <a:off x="3538911" y="1666948"/>
                  <a:ext cx="723639" cy="749693"/>
                </a:xfrm>
                <a:custGeom>
                  <a:avLst/>
                  <a:gdLst>
                    <a:gd name="connsiteX0" fmla="*/ 112428 w 964852"/>
                    <a:gd name="connsiteY0" fmla="*/ 709448 h 999590"/>
                    <a:gd name="connsiteX1" fmla="*/ 291270 w 964852"/>
                    <a:gd name="connsiteY1" fmla="*/ 888290 h 999590"/>
                    <a:gd name="connsiteX2" fmla="*/ 487422 w 964852"/>
                    <a:gd name="connsiteY2" fmla="*/ 888290 h 999590"/>
                    <a:gd name="connsiteX3" fmla="*/ 862416 w 964852"/>
                    <a:gd name="connsiteY3" fmla="*/ 513296 h 999590"/>
                    <a:gd name="connsiteX4" fmla="*/ 862416 w 964852"/>
                    <a:gd name="connsiteY4" fmla="*/ 290142 h 999590"/>
                    <a:gd name="connsiteX5" fmla="*/ 683574 w 964852"/>
                    <a:gd name="connsiteY5" fmla="*/ 111300 h 999590"/>
                    <a:gd name="connsiteX6" fmla="*/ 487422 w 964852"/>
                    <a:gd name="connsiteY6" fmla="*/ 111300 h 999590"/>
                    <a:gd name="connsiteX7" fmla="*/ 112428 w 964852"/>
                    <a:gd name="connsiteY7" fmla="*/ 486294 h 999590"/>
                    <a:gd name="connsiteX8" fmla="*/ 0 w 964852"/>
                    <a:gd name="connsiteY8" fmla="*/ 769511 h 999590"/>
                    <a:gd name="connsiteX9" fmla="*/ 0 w 964852"/>
                    <a:gd name="connsiteY9" fmla="*/ 482426 h 999590"/>
                    <a:gd name="connsiteX10" fmla="*/ 482426 w 964852"/>
                    <a:gd name="connsiteY10" fmla="*/ 0 h 999590"/>
                    <a:gd name="connsiteX11" fmla="*/ 734773 w 964852"/>
                    <a:gd name="connsiteY11" fmla="*/ 0 h 999590"/>
                    <a:gd name="connsiteX12" fmla="*/ 964852 w 964852"/>
                    <a:gd name="connsiteY12" fmla="*/ 230079 h 999590"/>
                    <a:gd name="connsiteX13" fmla="*/ 964852 w 964852"/>
                    <a:gd name="connsiteY13" fmla="*/ 517164 h 999590"/>
                    <a:gd name="connsiteX14" fmla="*/ 482426 w 964852"/>
                    <a:gd name="connsiteY14" fmla="*/ 999590 h 999590"/>
                    <a:gd name="connsiteX15" fmla="*/ 230079 w 964852"/>
                    <a:gd name="connsiteY15" fmla="*/ 999590 h 999590"/>
                    <a:gd name="connsiteX16" fmla="*/ 0 w 964852"/>
                    <a:gd name="connsiteY16" fmla="*/ 769511 h 999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4852" h="999590">
                      <a:moveTo>
                        <a:pt x="112428" y="709448"/>
                      </a:moveTo>
                      <a:cubicBezTo>
                        <a:pt x="112428" y="808220"/>
                        <a:pt x="192498" y="888290"/>
                        <a:pt x="291270" y="888290"/>
                      </a:cubicBezTo>
                      <a:lnTo>
                        <a:pt x="487422" y="888290"/>
                      </a:lnTo>
                      <a:cubicBezTo>
                        <a:pt x="694525" y="888290"/>
                        <a:pt x="862416" y="720399"/>
                        <a:pt x="862416" y="513296"/>
                      </a:cubicBezTo>
                      <a:lnTo>
                        <a:pt x="862416" y="290142"/>
                      </a:lnTo>
                      <a:cubicBezTo>
                        <a:pt x="862416" y="191370"/>
                        <a:pt x="782346" y="111300"/>
                        <a:pt x="683574" y="111300"/>
                      </a:cubicBezTo>
                      <a:lnTo>
                        <a:pt x="487422" y="111300"/>
                      </a:lnTo>
                      <a:cubicBezTo>
                        <a:pt x="280319" y="111300"/>
                        <a:pt x="112428" y="279191"/>
                        <a:pt x="112428" y="486294"/>
                      </a:cubicBezTo>
                      <a:close/>
                      <a:moveTo>
                        <a:pt x="0" y="769511"/>
                      </a:moveTo>
                      <a:lnTo>
                        <a:pt x="0" y="482426"/>
                      </a:lnTo>
                      <a:cubicBezTo>
                        <a:pt x="0" y="215989"/>
                        <a:pt x="215989" y="0"/>
                        <a:pt x="482426" y="0"/>
                      </a:cubicBezTo>
                      <a:lnTo>
                        <a:pt x="734773" y="0"/>
                      </a:lnTo>
                      <a:cubicBezTo>
                        <a:pt x="861842" y="0"/>
                        <a:pt x="964852" y="103010"/>
                        <a:pt x="964852" y="230079"/>
                      </a:cubicBezTo>
                      <a:lnTo>
                        <a:pt x="964852" y="517164"/>
                      </a:lnTo>
                      <a:cubicBezTo>
                        <a:pt x="964852" y="783601"/>
                        <a:pt x="748863" y="999590"/>
                        <a:pt x="482426" y="999590"/>
                      </a:cubicBezTo>
                      <a:lnTo>
                        <a:pt x="230079" y="999590"/>
                      </a:lnTo>
                      <a:cubicBezTo>
                        <a:pt x="103010" y="999590"/>
                        <a:pt x="0" y="896580"/>
                        <a:pt x="0" y="769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8694" name="Freeform: Shape 17"/>
              <p:cNvSpPr/>
              <p:nvPr/>
            </p:nvSpPr>
            <p:spPr bwMode="auto">
              <a:xfrm>
                <a:off x="4961490" y="2477045"/>
                <a:ext cx="439990" cy="43999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1" name="Group 25"/>
            <p:cNvGrpSpPr/>
            <p:nvPr/>
          </p:nvGrpSpPr>
          <p:grpSpPr>
            <a:xfrm>
              <a:off x="4424222" y="1236422"/>
              <a:ext cx="1348913" cy="1337366"/>
              <a:chOff x="6078982" y="1845629"/>
              <a:chExt cx="1798551" cy="1783154"/>
            </a:xfrm>
          </p:grpSpPr>
          <p:grpSp>
            <p:nvGrpSpPr>
              <p:cNvPr id="82" name="Group 6"/>
              <p:cNvGrpSpPr/>
              <p:nvPr/>
            </p:nvGrpSpPr>
            <p:grpSpPr>
              <a:xfrm>
                <a:off x="6078982" y="1845629"/>
                <a:ext cx="1798551" cy="1783154"/>
                <a:chOff x="4560089" y="1430787"/>
                <a:chExt cx="1258845" cy="1248068"/>
              </a:xfrm>
            </p:grpSpPr>
            <p:sp>
              <p:nvSpPr>
                <p:cNvPr id="1048695" name="Freeform: Shape 7"/>
                <p:cNvSpPr/>
                <p:nvPr/>
              </p:nvSpPr>
              <p:spPr>
                <a:xfrm>
                  <a:off x="4560089" y="1430787"/>
                  <a:ext cx="1258845" cy="1248068"/>
                </a:xfrm>
                <a:custGeom>
                  <a:avLst/>
                  <a:gdLst>
                    <a:gd name="connsiteX0" fmla="*/ 833645 w 1678460"/>
                    <a:gd name="connsiteY0" fmla="*/ 185289 h 1664090"/>
                    <a:gd name="connsiteX1" fmla="*/ 186889 w 1678460"/>
                    <a:gd name="connsiteY1" fmla="*/ 832045 h 1664090"/>
                    <a:gd name="connsiteX2" fmla="*/ 186889 w 1678460"/>
                    <a:gd name="connsiteY2" fmla="*/ 1170350 h 1664090"/>
                    <a:gd name="connsiteX3" fmla="*/ 495340 w 1678460"/>
                    <a:gd name="connsiteY3" fmla="*/ 1478801 h 1664090"/>
                    <a:gd name="connsiteX4" fmla="*/ 844815 w 1678460"/>
                    <a:gd name="connsiteY4" fmla="*/ 1478801 h 1664090"/>
                    <a:gd name="connsiteX5" fmla="*/ 1491571 w 1678460"/>
                    <a:gd name="connsiteY5" fmla="*/ 832045 h 1664090"/>
                    <a:gd name="connsiteX6" fmla="*/ 1491571 w 1678460"/>
                    <a:gd name="connsiteY6" fmla="*/ 493740 h 1664090"/>
                    <a:gd name="connsiteX7" fmla="*/ 1183120 w 1678460"/>
                    <a:gd name="connsiteY7" fmla="*/ 185289 h 1664090"/>
                    <a:gd name="connsiteX8" fmla="*/ 832045 w 1678460"/>
                    <a:gd name="connsiteY8" fmla="*/ 0 h 1664090"/>
                    <a:gd name="connsiteX9" fmla="*/ 1678460 w 1678460"/>
                    <a:gd name="connsiteY9" fmla="*/ 0 h 1664090"/>
                    <a:gd name="connsiteX10" fmla="*/ 1678460 w 1678460"/>
                    <a:gd name="connsiteY10" fmla="*/ 832045 h 1664090"/>
                    <a:gd name="connsiteX11" fmla="*/ 846415 w 1678460"/>
                    <a:gd name="connsiteY11" fmla="*/ 1664090 h 1664090"/>
                    <a:gd name="connsiteX12" fmla="*/ 0 w 1678460"/>
                    <a:gd name="connsiteY12" fmla="*/ 1664090 h 1664090"/>
                    <a:gd name="connsiteX13" fmla="*/ 0 w 1678460"/>
                    <a:gd name="connsiteY13" fmla="*/ 832045 h 1664090"/>
                    <a:gd name="connsiteX14" fmla="*/ 832045 w 1678460"/>
                    <a:gd name="connsiteY14" fmla="*/ 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8460" h="1664090">
                      <a:moveTo>
                        <a:pt x="833645" y="185289"/>
                      </a:moveTo>
                      <a:cubicBezTo>
                        <a:pt x="476452" y="185289"/>
                        <a:pt x="186889" y="474852"/>
                        <a:pt x="186889" y="832045"/>
                      </a:cubicBezTo>
                      <a:lnTo>
                        <a:pt x="186889" y="1170350"/>
                      </a:ln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close/>
                      <a:moveTo>
                        <a:pt x="832045" y="0"/>
                      </a:move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lnTo>
                        <a:pt x="0" y="1664090"/>
                      </a:ln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696" name="Freeform: Shape 8"/>
                <p:cNvSpPr/>
                <p:nvPr/>
              </p:nvSpPr>
              <p:spPr>
                <a:xfrm rot="10800000">
                  <a:off x="4814665" y="1660340"/>
                  <a:ext cx="749693" cy="743274"/>
                </a:xfrm>
                <a:custGeom>
                  <a:avLst/>
                  <a:gdLst>
                    <a:gd name="connsiteX0" fmla="*/ 503121 w 999590"/>
                    <a:gd name="connsiteY0" fmla="*/ 880685 h 991032"/>
                    <a:gd name="connsiteX1" fmla="*/ 888290 w 999590"/>
                    <a:gd name="connsiteY1" fmla="*/ 495516 h 991032"/>
                    <a:gd name="connsiteX2" fmla="*/ 888290 w 999590"/>
                    <a:gd name="connsiteY2" fmla="*/ 294042 h 991032"/>
                    <a:gd name="connsiteX3" fmla="*/ 704595 w 999590"/>
                    <a:gd name="connsiteY3" fmla="*/ 110347 h 991032"/>
                    <a:gd name="connsiteX4" fmla="*/ 496469 w 999590"/>
                    <a:gd name="connsiteY4" fmla="*/ 110347 h 991032"/>
                    <a:gd name="connsiteX5" fmla="*/ 111300 w 999590"/>
                    <a:gd name="connsiteY5" fmla="*/ 495516 h 991032"/>
                    <a:gd name="connsiteX6" fmla="*/ 111300 w 999590"/>
                    <a:gd name="connsiteY6" fmla="*/ 696990 h 991032"/>
                    <a:gd name="connsiteX7" fmla="*/ 294995 w 999590"/>
                    <a:gd name="connsiteY7" fmla="*/ 880685 h 991032"/>
                    <a:gd name="connsiteX8" fmla="*/ 504074 w 999590"/>
                    <a:gd name="connsiteY8" fmla="*/ 991032 h 991032"/>
                    <a:gd name="connsiteX9" fmla="*/ 236321 w 999590"/>
                    <a:gd name="connsiteY9" fmla="*/ 991032 h 991032"/>
                    <a:gd name="connsiteX10" fmla="*/ 0 w 999590"/>
                    <a:gd name="connsiteY10" fmla="*/ 754711 h 991032"/>
                    <a:gd name="connsiteX11" fmla="*/ 0 w 999590"/>
                    <a:gd name="connsiteY11" fmla="*/ 495516 h 991032"/>
                    <a:gd name="connsiteX12" fmla="*/ 495516 w 999590"/>
                    <a:gd name="connsiteY12" fmla="*/ 0 h 991032"/>
                    <a:gd name="connsiteX13" fmla="*/ 763269 w 999590"/>
                    <a:gd name="connsiteY13" fmla="*/ 0 h 991032"/>
                    <a:gd name="connsiteX14" fmla="*/ 999590 w 999590"/>
                    <a:gd name="connsiteY14" fmla="*/ 236321 h 991032"/>
                    <a:gd name="connsiteX15" fmla="*/ 999590 w 999590"/>
                    <a:gd name="connsiteY15" fmla="*/ 495516 h 991032"/>
                    <a:gd name="connsiteX16" fmla="*/ 504074 w 999590"/>
                    <a:gd name="connsiteY16" fmla="*/ 991032 h 9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9590" h="991032">
                      <a:moveTo>
                        <a:pt x="503121" y="880685"/>
                      </a:moveTo>
                      <a:cubicBezTo>
                        <a:pt x="715844" y="880685"/>
                        <a:pt x="888290" y="708239"/>
                        <a:pt x="888290" y="495516"/>
                      </a:cubicBezTo>
                      <a:lnTo>
                        <a:pt x="888290" y="294042"/>
                      </a:lnTo>
                      <a:cubicBezTo>
                        <a:pt x="888290" y="192590"/>
                        <a:pt x="806047" y="110347"/>
                        <a:pt x="704595" y="110347"/>
                      </a:cubicBezTo>
                      <a:lnTo>
                        <a:pt x="496469" y="110347"/>
                      </a:lnTo>
                      <a:cubicBezTo>
                        <a:pt x="283746" y="110347"/>
                        <a:pt x="111300" y="282793"/>
                        <a:pt x="111300" y="495516"/>
                      </a:cubicBezTo>
                      <a:lnTo>
                        <a:pt x="111300" y="696990"/>
                      </a:lnTo>
                      <a:cubicBezTo>
                        <a:pt x="111300" y="798442"/>
                        <a:pt x="193543" y="880685"/>
                        <a:pt x="294995" y="880685"/>
                      </a:cubicBezTo>
                      <a:close/>
                      <a:moveTo>
                        <a:pt x="504074" y="991032"/>
                      </a:moveTo>
                      <a:lnTo>
                        <a:pt x="236321" y="991032"/>
                      </a:lnTo>
                      <a:cubicBezTo>
                        <a:pt x="105805" y="991032"/>
                        <a:pt x="0" y="885227"/>
                        <a:pt x="0" y="754711"/>
                      </a:cubicBezTo>
                      <a:lnTo>
                        <a:pt x="0" y="495516"/>
                      </a:lnTo>
                      <a:cubicBezTo>
                        <a:pt x="0" y="221850"/>
                        <a:pt x="221850" y="0"/>
                        <a:pt x="495516" y="0"/>
                      </a:cubicBezTo>
                      <a:lnTo>
                        <a:pt x="763269" y="0"/>
                      </a:lnTo>
                      <a:cubicBezTo>
                        <a:pt x="893785" y="0"/>
                        <a:pt x="999590" y="105805"/>
                        <a:pt x="999590" y="236321"/>
                      </a:cubicBezTo>
                      <a:lnTo>
                        <a:pt x="999590" y="495516"/>
                      </a:lnTo>
                      <a:cubicBezTo>
                        <a:pt x="999590" y="769182"/>
                        <a:pt x="777740" y="991032"/>
                        <a:pt x="504074" y="9910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8697" name="Freeform: Shape 18"/>
              <p:cNvSpPr/>
              <p:nvPr/>
            </p:nvSpPr>
            <p:spPr bwMode="auto">
              <a:xfrm>
                <a:off x="6723903" y="2502993"/>
                <a:ext cx="432339" cy="338351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3" name="Group 19"/>
            <p:cNvGrpSpPr/>
            <p:nvPr/>
          </p:nvGrpSpPr>
          <p:grpSpPr>
            <a:xfrm>
              <a:off x="4424222" y="2625756"/>
              <a:ext cx="1348913" cy="1337366"/>
              <a:chOff x="6078982" y="3658107"/>
              <a:chExt cx="1798551" cy="1783154"/>
            </a:xfrm>
          </p:grpSpPr>
          <p:sp>
            <p:nvSpPr>
              <p:cNvPr id="1048698" name="Freeform: Shape 16"/>
              <p:cNvSpPr/>
              <p:nvPr/>
            </p:nvSpPr>
            <p:spPr bwMode="auto">
              <a:xfrm>
                <a:off x="6770009" y="4338234"/>
                <a:ext cx="410267" cy="404321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699" name="Freeform: Shape 28"/>
              <p:cNvSpPr/>
              <p:nvPr/>
            </p:nvSpPr>
            <p:spPr>
              <a:xfrm flipH="1">
                <a:off x="6078982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700" name="Freeform: Shape 31"/>
              <p:cNvSpPr/>
              <p:nvPr/>
            </p:nvSpPr>
            <p:spPr>
              <a:xfrm rot="10800000" flipH="1">
                <a:off x="6439589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048709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签名保护</a:t>
            </a:r>
            <a:endParaRPr lang="zh-CN" altLang="en-US"/>
          </a:p>
        </p:txBody>
      </p:sp>
      <p:sp>
        <p:nvSpPr>
          <p:cNvPr id="1049410" name="文本框 1049409"/>
          <p:cNvSpPr txBox="1"/>
          <p:nvPr/>
        </p:nvSpPr>
        <p:spPr>
          <a:xfrm>
            <a:off x="3283336" y="373805"/>
            <a:ext cx="239925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NDK</a:t>
            </a:r>
            <a:r>
              <a:rPr lang="zh-CN" altLang="zh-CN" sz="2800" dirty="0">
                <a:solidFill>
                  <a:srgbClr val="000000"/>
                </a:solidFill>
              </a:rPr>
              <a:t>校验</a:t>
            </a: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8DE21-655A-4712-8B64-CC1CC35097D5}"/>
              </a:ext>
            </a:extLst>
          </p:cNvPr>
          <p:cNvSpPr/>
          <p:nvPr/>
        </p:nvSpPr>
        <p:spPr>
          <a:xfrm>
            <a:off x="384564" y="936313"/>
            <a:ext cx="86519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简单来说，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NDK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就是用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开发的一组套件，一般来讲以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so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的形式存在，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代码通过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JNI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接口来调用，当然也可以独立编译为具有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main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入口的可执行程序。</a:t>
            </a:r>
            <a:r>
              <a:rPr lang="zh-CN" altLang="en-US" sz="1100" dirty="0"/>
              <a:t> 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NDK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的好处是增加了程序的复杂度，因为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通过反汇编，得到的是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ARM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代码，而不是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smali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这种易重修改、易理解的代码。修改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难度将大增。 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B773052-836A-4F4A-8FBD-F85EA2832F3B}"/>
              </a:ext>
            </a:extLst>
          </p:cNvPr>
          <p:cNvSpPr/>
          <p:nvPr/>
        </p:nvSpPr>
        <p:spPr>
          <a:xfrm>
            <a:off x="6300192" y="1934575"/>
            <a:ext cx="2304256" cy="212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97E95-BFF3-4CBE-B30A-5DA4B82B2801}"/>
              </a:ext>
            </a:extLst>
          </p:cNvPr>
          <p:cNvSpPr txBox="1"/>
          <p:nvPr/>
        </p:nvSpPr>
        <p:spPr>
          <a:xfrm>
            <a:off x="6660232" y="25108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需要创建支持</a:t>
            </a:r>
            <a:r>
              <a:rPr lang="en-US" altLang="zh-CN" dirty="0"/>
              <a:t>C/C++</a:t>
            </a:r>
            <a:r>
              <a:rPr lang="zh-CN" altLang="en-US" dirty="0"/>
              <a:t>原生代码的项目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715244-EDA6-4B09-8C07-CB8D108E6AA8}"/>
              </a:ext>
            </a:extLst>
          </p:cNvPr>
          <p:cNvGrpSpPr/>
          <p:nvPr/>
        </p:nvGrpSpPr>
        <p:grpSpPr>
          <a:xfrm>
            <a:off x="1445083" y="2948759"/>
            <a:ext cx="6075760" cy="1289445"/>
            <a:chOff x="1445083" y="2743575"/>
            <a:chExt cx="6075760" cy="1289445"/>
          </a:xfrm>
        </p:grpSpPr>
        <p:grpSp>
          <p:nvGrpSpPr>
            <p:cNvPr id="123" name="Group 3"/>
            <p:cNvGrpSpPr/>
            <p:nvPr/>
          </p:nvGrpSpPr>
          <p:grpSpPr bwMode="auto">
            <a:xfrm rot="6300000">
              <a:off x="1626848" y="2736830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1048798" name="Oval 4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799" name="Oval 5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0" name="Oval 6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1" name="Oval 7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2" name="Oval 8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3" name="Freeform: Shape 9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4" name="Group 10"/>
            <p:cNvGrpSpPr/>
            <p:nvPr/>
          </p:nvGrpSpPr>
          <p:grpSpPr bwMode="auto">
            <a:xfrm rot="15300000" flipV="1">
              <a:off x="2072895" y="3133257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048804" name="Oval 11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5" name="Oval 12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6" name="Oval 13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7" name="Oval 14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8" name="Oval 15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09" name="Freeform: Shape 16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5" name="Group 17"/>
            <p:cNvGrpSpPr/>
            <p:nvPr/>
          </p:nvGrpSpPr>
          <p:grpSpPr bwMode="auto">
            <a:xfrm rot="6300000">
              <a:off x="3047281" y="2720142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1048810" name="Oval 18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1" name="Oval 19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2" name="Oval 20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3" name="Oval 21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4" name="Oval 22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5" name="Freeform: Shape 23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26" name="Group 24"/>
            <p:cNvGrpSpPr/>
            <p:nvPr/>
          </p:nvGrpSpPr>
          <p:grpSpPr bwMode="auto">
            <a:xfrm rot="15300000" flipV="1">
              <a:off x="3491744" y="3089160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48816" name="Oval 25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7" name="Oval 26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8" name="Oval 27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19" name="Oval 28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0" name="Oval 29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1" name="Freeform: Shape 30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7" name="Group 31"/>
            <p:cNvGrpSpPr/>
            <p:nvPr/>
          </p:nvGrpSpPr>
          <p:grpSpPr bwMode="auto">
            <a:xfrm rot="6300000">
              <a:off x="4363845" y="2576356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1048822" name="Oval 32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3" name="Oval 33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4" name="Oval 34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5" name="Oval 35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6" name="Oval 36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7" name="Freeform: Shape 37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8" name="Group 38"/>
            <p:cNvGrpSpPr/>
            <p:nvPr/>
          </p:nvGrpSpPr>
          <p:grpSpPr bwMode="auto">
            <a:xfrm rot="15300000" flipV="1">
              <a:off x="4908092" y="3059755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48828" name="Oval 39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29" name="Oval 40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0" name="Oval 41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1" name="Oval 42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2" name="Oval 43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3" name="Freeform: Shape 44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9" name="Group 45"/>
            <p:cNvGrpSpPr/>
            <p:nvPr/>
          </p:nvGrpSpPr>
          <p:grpSpPr bwMode="auto">
            <a:xfrm rot="6300000">
              <a:off x="5912037" y="2492626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1048834" name="Oval 46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5" name="Oval 47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6" name="Oval 48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7" name="Oval 49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8" name="Oval 50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39" name="Freeform: Shape 51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0" name="Group 52"/>
            <p:cNvGrpSpPr/>
            <p:nvPr/>
          </p:nvGrpSpPr>
          <p:grpSpPr bwMode="auto">
            <a:xfrm rot="15300000" flipV="1">
              <a:off x="6528063" y="3040239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48840" name="Oval 53"/>
              <p:cNvSpPr/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41" name="Oval 54"/>
              <p:cNvSpPr/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42" name="Oval 55"/>
              <p:cNvSpPr/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43" name="Oval 56"/>
              <p:cNvSpPr/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44" name="Oval 57"/>
              <p:cNvSpPr/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845" name="Freeform: Shape 58"/>
              <p:cNvSpPr/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048854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B37D2AE-0E84-4030-8308-A59F239A62A1}"/>
              </a:ext>
            </a:extLst>
          </p:cNvPr>
          <p:cNvSpPr txBox="1"/>
          <p:nvPr/>
        </p:nvSpPr>
        <p:spPr>
          <a:xfrm>
            <a:off x="3283336" y="373805"/>
            <a:ext cx="239925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</a:rPr>
              <a:t>服务器校验</a:t>
            </a: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243FEF-6DF7-41A4-95C4-6D7DA29D935F}"/>
              </a:ext>
            </a:extLst>
          </p:cNvPr>
          <p:cNvSpPr/>
          <p:nvPr/>
        </p:nvSpPr>
        <p:spPr>
          <a:xfrm>
            <a:off x="403582" y="905296"/>
            <a:ext cx="85608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&amp;quot"/>
              </a:rPr>
              <a:t>服务器校验即将本地的程序信息，传输到服务器进行校验，然后返回一段核心代码进行执行（这里不是一个简单的校验结果，也是防本地修改；同时也不建议服务器下发校验信息）</a:t>
            </a:r>
          </a:p>
          <a:p>
            <a:r>
              <a:rPr lang="zh-CN" altLang="en-US" dirty="0">
                <a:solidFill>
                  <a:srgbClr val="333333"/>
                </a:solidFill>
                <a:latin typeface="&amp;quot"/>
              </a:rPr>
              <a:t> 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4FA3D9-05B6-4B48-91DB-F348447A1E12}"/>
              </a:ext>
            </a:extLst>
          </p:cNvPr>
          <p:cNvSpPr/>
          <p:nvPr/>
        </p:nvSpPr>
        <p:spPr>
          <a:xfrm>
            <a:off x="403582" y="1492586"/>
            <a:ext cx="7992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&amp;quot"/>
              </a:rPr>
              <a:t>首先本地取一些相关信息，然后使用非对称算法进行加密，此处的信息一般很小，减轻服务器压力。</a:t>
            </a: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&amp;quot"/>
              </a:rPr>
              <a:t>将加密结果发送到服务器端，服务器处理好后，下发特定的核心代码，然后动态加载执行，客户端执行代码，校验成功</a:t>
            </a:r>
            <a:r>
              <a:rPr lang="zh-CN" altLang="en-US" sz="1400" dirty="0">
                <a:solidFill>
                  <a:srgbClr val="333333"/>
                </a:solidFill>
                <a:latin typeface="&amp;quot"/>
              </a:rPr>
              <a:t>。</a:t>
            </a:r>
            <a:endParaRPr lang="zh-CN" altLang="en-US" sz="14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</p:spTree>
  </p:cSld>
  <p:clrMapOvr>
    <a:masterClrMapping/>
  </p:clrMapOvr>
  <p:transition spd="med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TextBox 48"/>
          <p:cNvSpPr txBox="1"/>
          <p:nvPr/>
        </p:nvSpPr>
        <p:spPr>
          <a:xfrm>
            <a:off x="3085146" y="1891450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对抗反编译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9026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97157" name="图片 13"/>
          <p:cNvPicPr>
            <a:picLocks noChangeAspect="1"/>
          </p:cNvPicPr>
          <p:nvPr/>
        </p:nvPicPr>
        <p:blipFill rotWithShape="1">
          <a:blip r:embed="rId4" cstate="print"/>
          <a:srcRect b="10800"/>
          <a:stretch>
            <a:fillRect/>
          </a:stretch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4" grpId="0"/>
      <p:bldP spid="10490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文本框 173"/>
          <p:cNvSpPr txBox="1"/>
          <p:nvPr/>
        </p:nvSpPr>
        <p:spPr>
          <a:xfrm>
            <a:off x="323528" y="267494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对抗反编译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E04260-D6B9-427B-AD4F-22D295EA9F41}"/>
              </a:ext>
            </a:extLst>
          </p:cNvPr>
          <p:cNvSpPr/>
          <p:nvPr/>
        </p:nvSpPr>
        <p:spPr>
          <a:xfrm>
            <a:off x="1979713" y="3906732"/>
            <a:ext cx="2592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sz="1200" b="1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apk</a:t>
            </a:r>
            <a:r>
              <a:rPr lang="zh-CN" altLang="en-US" sz="12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包本质上是</a:t>
            </a:r>
            <a:r>
              <a:rPr lang="en-US" altLang="zh-CN" sz="12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zip/jar</a:t>
            </a:r>
            <a:r>
              <a:rPr lang="zh-CN" altLang="en-US" sz="12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包进行保护</a:t>
            </a:r>
            <a:endParaRPr lang="zh-CN" altLang="en-US" sz="12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308A40-3110-4C34-A448-6F4D153C7E6D}"/>
              </a:ext>
            </a:extLst>
          </p:cNvPr>
          <p:cNvGrpSpPr/>
          <p:nvPr/>
        </p:nvGrpSpPr>
        <p:grpSpPr>
          <a:xfrm>
            <a:off x="338065" y="1491630"/>
            <a:ext cx="8538846" cy="2423740"/>
            <a:chOff x="240044" y="2446526"/>
            <a:chExt cx="8538846" cy="2423740"/>
          </a:xfrm>
        </p:grpSpPr>
        <p:sp>
          <p:nvSpPr>
            <p:cNvPr id="1049030" name="任意多边形: 形状 4"/>
            <p:cNvSpPr/>
            <p:nvPr/>
          </p:nvSpPr>
          <p:spPr>
            <a:xfrm flipH="1">
              <a:off x="2803066" y="2643758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3" name="任意多边形: 形状 8"/>
            <p:cNvSpPr>
              <a:spLocks noChangeAspect="1"/>
            </p:cNvSpPr>
            <p:nvPr/>
          </p:nvSpPr>
          <p:spPr bwMode="auto">
            <a:xfrm>
              <a:off x="3544686" y="3274720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6" name="任意多边形: 形状 3"/>
            <p:cNvSpPr/>
            <p:nvPr/>
          </p:nvSpPr>
          <p:spPr>
            <a:xfrm>
              <a:off x="5078242" y="2613330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9" name="任意多边形: 形状 7"/>
            <p:cNvSpPr/>
            <p:nvPr/>
          </p:nvSpPr>
          <p:spPr bwMode="auto">
            <a:xfrm>
              <a:off x="5496662" y="3281320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9A4AB33-7E55-49A0-A0F5-6372D7A1D34F}"/>
                </a:ext>
              </a:extLst>
            </p:cNvPr>
            <p:cNvSpPr/>
            <p:nvPr/>
          </p:nvSpPr>
          <p:spPr>
            <a:xfrm>
              <a:off x="240044" y="2446526"/>
              <a:ext cx="2548214" cy="2423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/>
              <a:r>
                <a:rPr lang="zh-CN" altLang="en-US" sz="2000" dirty="0">
                  <a:solidFill>
                    <a:srgbClr val="555555"/>
                  </a:solidFill>
                  <a:latin typeface="&amp;quot"/>
                </a:rPr>
                <a:t>伪加密</a:t>
              </a:r>
              <a:endParaRPr lang="en-US" altLang="zh-CN" sz="2000" dirty="0">
                <a:solidFill>
                  <a:srgbClr val="555555"/>
                </a:solidFill>
                <a:latin typeface="&amp;quot"/>
              </a:endParaRPr>
            </a:p>
            <a:p>
              <a:pPr algn="r" fontAlgn="base"/>
              <a:endParaRPr lang="en-US" altLang="zh-CN" sz="1050" dirty="0">
                <a:solidFill>
                  <a:srgbClr val="555555"/>
                </a:solidFill>
                <a:latin typeface="&amp;quot"/>
              </a:endParaRPr>
            </a:p>
            <a:p>
              <a:pPr fontAlgn="base"/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在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Android4.2.x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前的一种保护方 式，通过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APK(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压缩文件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)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进行伪加密，其修改原理是修改连续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4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位字节标记为“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P K 01 02”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后的第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5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字节（</a:t>
              </a:r>
              <a:r>
                <a:rPr lang="en-US" altLang="zh-CN" sz="1100" dirty="0" err="1">
                  <a:solidFill>
                    <a:srgbClr val="555555"/>
                  </a:solidFill>
                  <a:latin typeface="&amp;quot"/>
                </a:rPr>
                <a:t>ps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: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一般在文件末尾有多处），奇数表示加密偶数不加密，但是这种保护方式非常不实用，因为：</a:t>
              </a:r>
              <a:br>
                <a:rPr lang="zh-CN" altLang="en-US" sz="1100" dirty="0">
                  <a:solidFill>
                    <a:srgbClr val="999999"/>
                  </a:solidFill>
                  <a:latin typeface="&amp;quot"/>
                </a:rPr>
              </a:b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1.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对系统不兼容；</a:t>
              </a:r>
              <a:br>
                <a:rPr lang="zh-CN" altLang="en-US" sz="1100" dirty="0">
                  <a:solidFill>
                    <a:srgbClr val="555555"/>
                  </a:solidFill>
                  <a:latin typeface="&amp;quot"/>
                </a:rPr>
              </a:b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2.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伪加密 处理后的</a:t>
              </a:r>
              <a:r>
                <a:rPr lang="en-US" altLang="zh-CN" sz="1100" dirty="0" err="1">
                  <a:solidFill>
                    <a:srgbClr val="555555"/>
                  </a:solidFill>
                  <a:latin typeface="&amp;quot"/>
                </a:rPr>
                <a:t>apk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市场也无法对其进行安全检测，部分市场会拒绝这类</a:t>
              </a:r>
              <a:r>
                <a:rPr lang="en-US" altLang="zh-CN" sz="1100" dirty="0">
                  <a:solidFill>
                    <a:srgbClr val="555555"/>
                  </a:solidFill>
                  <a:latin typeface="&amp;quot"/>
                </a:rPr>
                <a:t>APK</a:t>
              </a:r>
              <a:r>
                <a:rPr lang="zh-CN" altLang="en-US" sz="1100" dirty="0">
                  <a:solidFill>
                    <a:srgbClr val="555555"/>
                  </a:solidFill>
                  <a:latin typeface="&amp;quot"/>
                </a:rPr>
                <a:t>上传市场</a:t>
              </a:r>
              <a:endParaRPr lang="zh-CN" altLang="en-US" sz="11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C1CC50-3FA0-41AE-8FDA-4F41309CAFFF}"/>
                </a:ext>
              </a:extLst>
            </p:cNvPr>
            <p:cNvSpPr/>
            <p:nvPr/>
          </p:nvSpPr>
          <p:spPr>
            <a:xfrm>
              <a:off x="6546642" y="2502195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</a:rPr>
                <a:t>完整性校验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C8642B2-3B54-4B13-B884-82B2F6F06790}"/>
                </a:ext>
              </a:extLst>
            </p:cNvPr>
            <p:cNvSpPr/>
            <p:nvPr/>
          </p:nvSpPr>
          <p:spPr>
            <a:xfrm>
              <a:off x="6546642" y="2944937"/>
              <a:ext cx="223224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&amp;quot"/>
                </a:rPr>
                <a:t>就是用各种算法来计算一个文件的完整性，防止这个文件被修改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&amp;quot"/>
              </a:endParaRPr>
            </a:p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我们知道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apk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生成的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classes.dex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主要由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java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文件生成的，它是整个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apk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的逻辑实现。所以我们可以对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classes.dex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文件或整个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APK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文件进行完整性校验，来保证整个程序的逻辑不被修改。</a:t>
              </a:r>
            </a:p>
          </p:txBody>
        </p:sp>
      </p:grpSp>
    </p:spTree>
  </p:cSld>
  <p:clrMapOvr>
    <a:masterClrMapping/>
  </p:clrMapOvr>
  <p:transition spd="med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"/>
          <p:cNvGrpSpPr/>
          <p:nvPr/>
        </p:nvGrpSpPr>
        <p:grpSpPr>
          <a:xfrm>
            <a:off x="3754874" y="-92612"/>
            <a:ext cx="1415123" cy="2664362"/>
            <a:chOff x="7785346" y="-336252"/>
            <a:chExt cx="2935287" cy="6223000"/>
          </a:xfrm>
        </p:grpSpPr>
        <p:sp>
          <p:nvSpPr>
            <p:cNvPr id="1048582" name="Freeform: Shape 2"/>
            <p:cNvSpPr/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3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048584" name="Freeform: Shape 4"/>
            <p:cNvSpPr/>
            <p:nvPr/>
          </p:nvSpPr>
          <p:spPr bwMode="auto">
            <a:xfrm rot="10800000">
              <a:off x="9269658" y="2781599"/>
              <a:ext cx="1012825" cy="1511300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5" name="TextBox 5"/>
            <p:cNvSpPr txBox="1"/>
            <p:nvPr/>
          </p:nvSpPr>
          <p:spPr>
            <a:xfrm>
              <a:off x="9481017" y="3406427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48586" name="Freeform: Shape 6"/>
            <p:cNvSpPr/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7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048588" name="Freeform: Shape 8"/>
            <p:cNvSpPr/>
            <p:nvPr/>
          </p:nvSpPr>
          <p:spPr bwMode="auto">
            <a:xfrm rot="10800000">
              <a:off x="9095033" y="4165897"/>
              <a:ext cx="1260475" cy="1354139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9" name="TextBox 9"/>
            <p:cNvSpPr txBox="1"/>
            <p:nvPr/>
          </p:nvSpPr>
          <p:spPr>
            <a:xfrm>
              <a:off x="9632880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23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24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1048590" name="Freeform: Shape 13"/>
                <p:cNvSpPr/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591" name="Freeform: Shape 14"/>
                <p:cNvSpPr/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3145728" name="Straight Connector 12"/>
              <p:cNvCxnSpPr>
                <a:cxnSpLocks/>
              </p:cNvCxnSpPr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404" name="文本框 1049403"/>
          <p:cNvSpPr txBox="1"/>
          <p:nvPr/>
        </p:nvSpPr>
        <p:spPr>
          <a:xfrm>
            <a:off x="902756" y="2851824"/>
            <a:ext cx="711936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没有不能破解的应用，只有不值得破解的应用，只有逆向的成本超过了收益，我们的应用才是安全的。</a:t>
            </a:r>
            <a:endParaRPr lang="zh-CN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01264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8"/>
          <p:cNvPicPr>
            <a:picLocks noChangeAspect="1"/>
          </p:cNvPicPr>
          <p:nvPr/>
        </p:nvPicPr>
        <p:blipFill rotWithShape="1">
          <a:blip r:embed="rId4" cstate="print"/>
          <a:srcRect b="10800"/>
          <a:stretch>
            <a:fillRect/>
          </a:stretch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049313" name="矩形 15"/>
          <p:cNvSpPr/>
          <p:nvPr/>
        </p:nvSpPr>
        <p:spPr>
          <a:xfrm>
            <a:off x="4580548" y="1635646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分享完毕 谢谢</a:t>
            </a:r>
            <a:endParaRPr lang="zh-CN" altLang="en-US" dirty="0"/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28"/>
          <p:cNvGrpSpPr/>
          <p:nvPr/>
        </p:nvGrpSpPr>
        <p:grpSpPr>
          <a:xfrm>
            <a:off x="0" y="935090"/>
            <a:ext cx="2958243" cy="651419"/>
            <a:chOff x="721519" y="924567"/>
            <a:chExt cx="2958243" cy="651419"/>
          </a:xfrm>
        </p:grpSpPr>
        <p:sp>
          <p:nvSpPr>
            <p:cNvPr id="104873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1875"/>
            </a:bodyPr>
            <a:lstStyle/>
            <a:p>
              <a:pPr algn="ctr"/>
              <a:r>
                <a:rPr lang="zh-CN" altLang="en-US" sz="3200" b="1">
                  <a:solidFill>
                    <a:schemeClr val="bg1">
                      <a:lumMod val="100000"/>
                    </a:schemeClr>
                  </a:solidFill>
                </a:rPr>
                <a:t>目录</a:t>
              </a:r>
              <a:r>
                <a:rPr lang="en-US" altLang="zh-CN" sz="3200" b="1">
                  <a:solidFill>
                    <a:schemeClr val="bg1">
                      <a:lumMod val="100000"/>
                    </a:schemeClr>
                  </a:solidFill>
                </a:rPr>
                <a:t>/CONTENT</a:t>
              </a:r>
            </a:p>
          </p:txBody>
        </p:sp>
      </p:grpSp>
      <p:grpSp>
        <p:nvGrpSpPr>
          <p:cNvPr id="101" name="组合 32"/>
          <p:cNvGrpSpPr/>
          <p:nvPr/>
        </p:nvGrpSpPr>
        <p:grpSpPr>
          <a:xfrm>
            <a:off x="1547662" y="3900474"/>
            <a:ext cx="3332083" cy="468262"/>
            <a:chOff x="3683842" y="3615656"/>
            <a:chExt cx="3332083" cy="468262"/>
          </a:xfrm>
        </p:grpSpPr>
        <p:sp>
          <p:nvSpPr>
            <p:cNvPr id="1048736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4444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48737" name="TextBox 41"/>
            <p:cNvSpPr txBox="1"/>
            <p:nvPr/>
          </p:nvSpPr>
          <p:spPr>
            <a:xfrm>
              <a:off x="4043995" y="3752599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7500" lnSpcReduction="20000"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对抗反编译</a:t>
              </a:r>
            </a:p>
          </p:txBody>
        </p:sp>
      </p:grpSp>
      <p:grpSp>
        <p:nvGrpSpPr>
          <p:cNvPr id="102" name="组合 31"/>
          <p:cNvGrpSpPr/>
          <p:nvPr/>
        </p:nvGrpSpPr>
        <p:grpSpPr>
          <a:xfrm>
            <a:off x="1547662" y="3241542"/>
            <a:ext cx="3332083" cy="468262"/>
            <a:chOff x="3683842" y="2956724"/>
            <a:chExt cx="3332083" cy="468262"/>
          </a:xfrm>
        </p:grpSpPr>
        <p:sp>
          <p:nvSpPr>
            <p:cNvPr id="1048738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4444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048739" name="TextBox 39"/>
            <p:cNvSpPr txBox="1"/>
            <p:nvPr/>
          </p:nvSpPr>
          <p:spPr>
            <a:xfrm>
              <a:off x="4043995" y="3099781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7500" lnSpcReduction="20000"/>
            </a:bodyPr>
            <a:lstStyle/>
            <a:p>
              <a:r>
                <a:rPr lang="zh-CN" altLang="en-US" sz="1600" b="1" dirty="0">
                  <a:solidFill>
                    <a:srgbClr val="1EA6BB"/>
                  </a:solidFill>
                </a:rPr>
                <a:t>签名保护</a:t>
              </a:r>
            </a:p>
          </p:txBody>
        </p:sp>
      </p:grpSp>
      <p:grpSp>
        <p:nvGrpSpPr>
          <p:cNvPr id="103" name="组合 30"/>
          <p:cNvGrpSpPr/>
          <p:nvPr/>
        </p:nvGrpSpPr>
        <p:grpSpPr>
          <a:xfrm>
            <a:off x="1547662" y="2582610"/>
            <a:ext cx="3332083" cy="468262"/>
            <a:chOff x="3683842" y="2297792"/>
            <a:chExt cx="3332083" cy="468262"/>
          </a:xfrm>
        </p:grpSpPr>
        <p:sp>
          <p:nvSpPr>
            <p:cNvPr id="1048740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4444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048741" name="TextBox 37"/>
            <p:cNvSpPr txBox="1"/>
            <p:nvPr/>
          </p:nvSpPr>
          <p:spPr>
            <a:xfrm>
              <a:off x="4043995" y="2448179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7500" lnSpcReduction="20000"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混淆</a:t>
              </a:r>
            </a:p>
          </p:txBody>
        </p:sp>
      </p:grpSp>
      <p:grpSp>
        <p:nvGrpSpPr>
          <p:cNvPr id="104" name="组合 29"/>
          <p:cNvGrpSpPr/>
          <p:nvPr/>
        </p:nvGrpSpPr>
        <p:grpSpPr>
          <a:xfrm>
            <a:off x="1547664" y="1923678"/>
            <a:ext cx="3332081" cy="468262"/>
            <a:chOff x="3683844" y="1638860"/>
            <a:chExt cx="3332081" cy="468262"/>
          </a:xfrm>
        </p:grpSpPr>
        <p:sp>
          <p:nvSpPr>
            <p:cNvPr id="1048742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4444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48743" name="TextBox 35"/>
            <p:cNvSpPr txBox="1"/>
            <p:nvPr/>
          </p:nvSpPr>
          <p:spPr>
            <a:xfrm>
              <a:off x="4043995" y="1784644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7500" lnSpcReduction="20000"/>
            </a:bodyPr>
            <a:lstStyle/>
            <a:p>
              <a:r>
                <a:rPr lang="zh-CN" altLang="en-US" sz="1600" b="1" dirty="0">
                  <a:solidFill>
                    <a:srgbClr val="1EA6BB"/>
                  </a:solidFill>
                </a:rPr>
                <a:t>前言</a:t>
              </a:r>
            </a:p>
          </p:txBody>
        </p:sp>
      </p:grpSp>
      <p:pic>
        <p:nvPicPr>
          <p:cNvPr id="2097154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062307"/>
            <a:ext cx="3528392" cy="3722171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extBox 48"/>
          <p:cNvSpPr txBox="1"/>
          <p:nvPr/>
        </p:nvSpPr>
        <p:spPr>
          <a:xfrm>
            <a:off x="3085146" y="1891450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前言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8748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97155" name="图片 10"/>
          <p:cNvPicPr>
            <a:picLocks noChangeAspect="1"/>
          </p:cNvPicPr>
          <p:nvPr/>
        </p:nvPicPr>
        <p:blipFill rotWithShape="1">
          <a:blip r:embed="rId4" cstate="print"/>
          <a:srcRect b="10800"/>
          <a:stretch>
            <a:fillRect/>
          </a:stretch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/>
      <p:bldP spid="10487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 1048751"/>
          <p:cNvSpPr txBox="1"/>
          <p:nvPr/>
        </p:nvSpPr>
        <p:spPr>
          <a:xfrm>
            <a:off x="694830" y="1223009"/>
            <a:ext cx="775434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808080"/>
                </a:solidFill>
              </a:rPr>
              <a:t>由于</a:t>
            </a:r>
            <a:r>
              <a:rPr lang="en-US" altLang="zh-CN" sz="2800" dirty="0">
                <a:solidFill>
                  <a:srgbClr val="808080"/>
                </a:solidFill>
              </a:rPr>
              <a:t>java</a:t>
            </a:r>
            <a:r>
              <a:rPr lang="zh-CN" altLang="en-US" sz="2800" dirty="0">
                <a:solidFill>
                  <a:srgbClr val="808080"/>
                </a:solidFill>
              </a:rPr>
              <a:t>源代码编译成的</a:t>
            </a:r>
            <a:r>
              <a:rPr lang="en-US" altLang="zh-CN" sz="2800" dirty="0">
                <a:solidFill>
                  <a:srgbClr val="808080"/>
                </a:solidFill>
              </a:rPr>
              <a:t>class</a:t>
            </a:r>
            <a:r>
              <a:rPr lang="zh-CN" altLang="en-US" sz="2800" dirty="0">
                <a:solidFill>
                  <a:srgbClr val="808080"/>
                </a:solidFill>
              </a:rPr>
              <a:t>文件中有大量包含语义的变量名、方法名的信息，很容易被反编译为</a:t>
            </a:r>
            <a:r>
              <a:rPr lang="en-US" altLang="zh-CN" sz="2800" dirty="0">
                <a:solidFill>
                  <a:srgbClr val="808080"/>
                </a:solidFill>
              </a:rPr>
              <a:t>Java</a:t>
            </a:r>
            <a:r>
              <a:rPr lang="zh-CN" altLang="en-US" sz="2800" dirty="0">
                <a:solidFill>
                  <a:srgbClr val="808080"/>
                </a:solidFill>
              </a:rPr>
              <a:t>源代码。而且</a:t>
            </a:r>
            <a:r>
              <a:rPr lang="zh-CN" sz="2800" dirty="0">
                <a:solidFill>
                  <a:srgbClr val="808080"/>
                </a:solidFill>
              </a:rPr>
              <a:t>国内没有统一的</a:t>
            </a:r>
            <a:r>
              <a:rPr lang="en-US" altLang="zh-CN" sz="2800" dirty="0">
                <a:solidFill>
                  <a:srgbClr val="808080"/>
                </a:solidFill>
              </a:rPr>
              <a:t>Android</a:t>
            </a:r>
            <a:r>
              <a:rPr lang="zh-CN" sz="2800" dirty="0">
                <a:solidFill>
                  <a:srgbClr val="808080"/>
                </a:solidFill>
              </a:rPr>
              <a:t>应用商店，盗版</a:t>
            </a:r>
            <a:r>
              <a:rPr lang="en-US" altLang="zh-CN" sz="2800" dirty="0" err="1">
                <a:solidFill>
                  <a:srgbClr val="808080"/>
                </a:solidFill>
              </a:rPr>
              <a:t>apk</a:t>
            </a:r>
            <a:r>
              <a:rPr lang="zh-CN" altLang="zh-CN" sz="2800" dirty="0">
                <a:solidFill>
                  <a:srgbClr val="808080"/>
                </a:solidFill>
              </a:rPr>
              <a:t>层出不穷，</a:t>
            </a:r>
            <a:r>
              <a:rPr lang="zh-CN" altLang="en-US" sz="2800" dirty="0">
                <a:solidFill>
                  <a:srgbClr val="808080"/>
                </a:solidFill>
              </a:rPr>
              <a:t>还有</a:t>
            </a:r>
            <a:r>
              <a:rPr lang="zh-CN" altLang="zh-CN" sz="2800" dirty="0">
                <a:solidFill>
                  <a:srgbClr val="808080"/>
                </a:solidFill>
              </a:rPr>
              <a:t>各种</a:t>
            </a:r>
            <a:r>
              <a:rPr lang="en-US" altLang="zh-CN" sz="2800" dirty="0">
                <a:solidFill>
                  <a:srgbClr val="808080"/>
                </a:solidFill>
              </a:rPr>
              <a:t>ROM</a:t>
            </a:r>
            <a:r>
              <a:rPr lang="zh-CN" altLang="en-US" sz="2800" dirty="0">
                <a:solidFill>
                  <a:srgbClr val="808080"/>
                </a:solidFill>
              </a:rPr>
              <a:t>，</a:t>
            </a:r>
            <a:r>
              <a:rPr lang="en-US" altLang="zh-CN" sz="2800" dirty="0">
                <a:solidFill>
                  <a:srgbClr val="808080"/>
                </a:solidFill>
              </a:rPr>
              <a:t>Android</a:t>
            </a:r>
            <a:r>
              <a:rPr lang="zh-CN" altLang="zh-CN" sz="2800" dirty="0">
                <a:solidFill>
                  <a:srgbClr val="808080"/>
                </a:solidFill>
              </a:rPr>
              <a:t>应用安全防护显得</a:t>
            </a:r>
            <a:r>
              <a:rPr lang="zh-CN" altLang="en-US" sz="2800" dirty="0">
                <a:solidFill>
                  <a:srgbClr val="808080"/>
                </a:solidFill>
              </a:rPr>
              <a:t>尤为</a:t>
            </a:r>
            <a:r>
              <a:rPr lang="zh-CN" altLang="zh-CN" sz="2800" dirty="0">
                <a:solidFill>
                  <a:srgbClr val="808080"/>
                </a:solidFill>
              </a:rPr>
              <a:t>重要。</a:t>
            </a:r>
            <a:endParaRPr lang="zh-CN" sz="28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Freeform: Shape 5"/>
          <p:cNvSpPr/>
          <p:nvPr/>
        </p:nvSpPr>
        <p:spPr>
          <a:xfrm>
            <a:off x="1115616" y="2295426"/>
            <a:ext cx="2002926" cy="1441880"/>
          </a:xfrm>
          <a:prstGeom prst="star8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48754" name="Rectangle 6"/>
          <p:cNvSpPr/>
          <p:nvPr/>
        </p:nvSpPr>
        <p:spPr>
          <a:xfrm>
            <a:off x="1574638" y="2829324"/>
            <a:ext cx="1124309" cy="374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anchor="ctr">
            <a:normAutofit fontScale="92778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防止逆向分析</a:t>
            </a:r>
          </a:p>
        </p:txBody>
      </p:sp>
      <p:sp>
        <p:nvSpPr>
          <p:cNvPr id="1048755" name="Freeform: Shape 9"/>
          <p:cNvSpPr/>
          <p:nvPr/>
        </p:nvSpPr>
        <p:spPr>
          <a:xfrm>
            <a:off x="3386860" y="2295426"/>
            <a:ext cx="2039749" cy="1441880"/>
          </a:xfrm>
          <a:prstGeom prst="star8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756" name="Rectangle 10"/>
          <p:cNvSpPr/>
          <p:nvPr/>
        </p:nvSpPr>
        <p:spPr>
          <a:xfrm>
            <a:off x="3886686" y="2823817"/>
            <a:ext cx="1124309" cy="374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anchor="ctr">
            <a:normAutofit fontScale="92778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防止二次打包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48759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前言</a:t>
            </a:r>
          </a:p>
        </p:txBody>
      </p:sp>
      <p:sp>
        <p:nvSpPr>
          <p:cNvPr id="1048760" name="Freeform: Shape 5"/>
          <p:cNvSpPr/>
          <p:nvPr/>
        </p:nvSpPr>
        <p:spPr>
          <a:xfrm>
            <a:off x="5771485" y="2343682"/>
            <a:ext cx="2142389" cy="1441880"/>
          </a:xfrm>
          <a:prstGeom prst="star8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761" name="Rectangle 6"/>
          <p:cNvSpPr/>
          <p:nvPr/>
        </p:nvSpPr>
        <p:spPr>
          <a:xfrm>
            <a:off x="6347549" y="2877580"/>
            <a:ext cx="1124309" cy="374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anchor="ctr">
            <a:normAutofit fontScale="93056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防止应用数据窃取</a:t>
            </a:r>
            <a:r>
              <a:rPr lang="zh-CN" altLang="en-US" dirty="0"/>
              <a:t>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764" name="文本框 128"/>
          <p:cNvSpPr txBox="1"/>
          <p:nvPr/>
        </p:nvSpPr>
        <p:spPr>
          <a:xfrm>
            <a:off x="922221" y="667531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Android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应用客户端的安全问题，涉及组件、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WebView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、存储、传输、日志、混淆、应用加固等安全漏洞及防护策略，我们需要运用合理的配置与防护措施来提高应用的安全级别。今天分享安全策略，主要是使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Android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应用一定程度上做到以下的防护。</a:t>
            </a:r>
            <a:endParaRPr lang="zh-CN" altLang="en-US" dirty="0"/>
          </a:p>
        </p:txBody>
      </p:sp>
    </p:spTree>
  </p:cSld>
  <p:clrMapOvr>
    <a:masterClrMapping/>
  </p:clrMapOvr>
  <p:transition spd="med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: Rounded Corners 21"/>
          <p:cNvSpPr/>
          <p:nvPr/>
        </p:nvSpPr>
        <p:spPr>
          <a:xfrm>
            <a:off x="251520" y="1698919"/>
            <a:ext cx="2294523" cy="1615715"/>
          </a:xfrm>
          <a:prstGeom prst="roundRect">
            <a:avLst>
              <a:gd name="adj" fmla="val 2867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48711" name="Freeform: Shape 22"/>
          <p:cNvSpPr/>
          <p:nvPr/>
        </p:nvSpPr>
        <p:spPr bwMode="auto">
          <a:xfrm>
            <a:off x="1230503" y="2001720"/>
            <a:ext cx="336557" cy="288149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grpSp>
        <p:nvGrpSpPr>
          <p:cNvPr id="89" name="Group 3"/>
          <p:cNvGrpSpPr/>
          <p:nvPr/>
        </p:nvGrpSpPr>
        <p:grpSpPr>
          <a:xfrm>
            <a:off x="251520" y="2293020"/>
            <a:ext cx="2294523" cy="1021613"/>
            <a:chOff x="1291754" y="2417911"/>
            <a:chExt cx="2358834" cy="1362151"/>
          </a:xfrm>
        </p:grpSpPr>
        <p:sp>
          <p:nvSpPr>
            <p:cNvPr id="1048712" name="TextBox 50"/>
            <p:cNvSpPr txBox="1"/>
            <p:nvPr/>
          </p:nvSpPr>
          <p:spPr>
            <a:xfrm>
              <a:off x="1291754" y="2417911"/>
              <a:ext cx="2358834" cy="497126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混淆</a:t>
              </a:r>
            </a:p>
          </p:txBody>
        </p:sp>
        <p:sp>
          <p:nvSpPr>
            <p:cNvPr id="1048713" name="TextBox 51"/>
            <p:cNvSpPr txBox="1"/>
            <p:nvPr/>
          </p:nvSpPr>
          <p:spPr>
            <a:xfrm>
              <a:off x="1291754" y="2915037"/>
              <a:ext cx="2358834" cy="865025"/>
            </a:xfrm>
            <a:prstGeom prst="rect">
              <a:avLst/>
            </a:prstGeom>
            <a:noFill/>
          </p:spPr>
          <p:txBody>
            <a:bodyPr wrap="square">
              <a:normAutofit fontScale="99167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/>
            </a:p>
          </p:txBody>
        </p:sp>
      </p:grpSp>
      <p:sp>
        <p:nvSpPr>
          <p:cNvPr id="1048714" name="Rectangle: Rounded Corners 32"/>
          <p:cNvSpPr/>
          <p:nvPr/>
        </p:nvSpPr>
        <p:spPr>
          <a:xfrm>
            <a:off x="3099258" y="1719285"/>
            <a:ext cx="2294523" cy="1615715"/>
          </a:xfrm>
          <a:prstGeom prst="roundRect">
            <a:avLst>
              <a:gd name="adj" fmla="val 28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90" name="Group 43"/>
          <p:cNvGrpSpPr/>
          <p:nvPr/>
        </p:nvGrpSpPr>
        <p:grpSpPr bwMode="auto">
          <a:xfrm>
            <a:off x="4158202" y="2021042"/>
            <a:ext cx="269" cy="432"/>
            <a:chOff x="0" y="0"/>
            <a:chExt cx="359" cy="576"/>
          </a:xfrm>
          <a:solidFill>
            <a:srgbClr val="FFFFFF"/>
          </a:solidFill>
          <a:effectLst/>
        </p:grpSpPr>
        <p:sp>
          <p:nvSpPr>
            <p:cNvPr id="1048715" name="Straight Connector 44"/>
            <p:cNvSpPr/>
            <p:nvPr/>
          </p:nvSpPr>
          <p:spPr bwMode="auto">
            <a:xfrm flipH="1">
              <a:off x="2" y="4"/>
              <a:ext cx="0" cy="0"/>
            </a:xfrm>
            <a:prstGeom prst="line">
              <a:avLst/>
            </a:prstGeom>
            <a:grpFill/>
            <a:ln w="12700">
              <a:solidFill>
                <a:srgbClr val="D42564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16" name="Freeform: Shape 45"/>
            <p:cNvSpPr/>
            <p:nvPr/>
          </p:nvSpPr>
          <p:spPr bwMode="auto">
            <a:xfrm>
              <a:off x="0" y="0"/>
              <a:ext cx="359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2248"/>
                  </a:move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0" y="18203"/>
                  </a:lnTo>
                  <a:lnTo>
                    <a:pt x="7495" y="15059"/>
                  </a:lnTo>
                  <a:lnTo>
                    <a:pt x="12126" y="21600"/>
                  </a:lnTo>
                  <a:lnTo>
                    <a:pt x="17460" y="20130"/>
                  </a:lnTo>
                  <a:lnTo>
                    <a:pt x="12828" y="13588"/>
                  </a:lnTo>
                  <a:lnTo>
                    <a:pt x="21600" y="12248"/>
                  </a:lnTo>
                  <a:close/>
                  <a:moveTo>
                    <a:pt x="21600" y="12248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1" name="Group 52"/>
          <p:cNvGrpSpPr/>
          <p:nvPr/>
        </p:nvGrpSpPr>
        <p:grpSpPr>
          <a:xfrm>
            <a:off x="3099258" y="2313386"/>
            <a:ext cx="2294523" cy="1021613"/>
            <a:chOff x="1291754" y="2417911"/>
            <a:chExt cx="2358834" cy="1362151"/>
          </a:xfrm>
        </p:grpSpPr>
        <p:sp>
          <p:nvSpPr>
            <p:cNvPr id="1048717" name="TextBox 53"/>
            <p:cNvSpPr txBox="1"/>
            <p:nvPr/>
          </p:nvSpPr>
          <p:spPr>
            <a:xfrm>
              <a:off x="1291754" y="2417911"/>
              <a:ext cx="2358834" cy="497126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签名保护</a:t>
              </a:r>
            </a:p>
          </p:txBody>
        </p:sp>
        <p:sp>
          <p:nvSpPr>
            <p:cNvPr id="1048718" name="TextBox 54"/>
            <p:cNvSpPr txBox="1"/>
            <p:nvPr/>
          </p:nvSpPr>
          <p:spPr>
            <a:xfrm>
              <a:off x="1291754" y="2915037"/>
              <a:ext cx="2358834" cy="86502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</a:rPr>
                <a:t>防止应用被二次打包</a:t>
              </a:r>
              <a:endParaRPr lang="zh-CN" altLang="en-US"/>
            </a:p>
          </p:txBody>
        </p:sp>
      </p:grpSp>
      <p:sp>
        <p:nvSpPr>
          <p:cNvPr id="1048719" name="Rectangle: Rounded Corners 42"/>
          <p:cNvSpPr/>
          <p:nvPr/>
        </p:nvSpPr>
        <p:spPr>
          <a:xfrm>
            <a:off x="6156176" y="1698919"/>
            <a:ext cx="2294523" cy="1615715"/>
          </a:xfrm>
          <a:prstGeom prst="roundRect">
            <a:avLst>
              <a:gd name="adj" fmla="val 28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92" name="Group 46"/>
          <p:cNvGrpSpPr/>
          <p:nvPr/>
        </p:nvGrpSpPr>
        <p:grpSpPr bwMode="auto">
          <a:xfrm>
            <a:off x="7142595" y="1947033"/>
            <a:ext cx="338863" cy="338863"/>
            <a:chOff x="0" y="0"/>
            <a:chExt cx="581" cy="578"/>
          </a:xfrm>
          <a:solidFill>
            <a:srgbClr val="FFFFFF"/>
          </a:solidFill>
          <a:effectLst/>
        </p:grpSpPr>
        <p:sp>
          <p:nvSpPr>
            <p:cNvPr id="1048720" name="Freeform: Shape 47"/>
            <p:cNvSpPr/>
            <p:nvPr/>
          </p:nvSpPr>
          <p:spPr bwMode="auto">
            <a:xfrm>
              <a:off x="344" y="336"/>
              <a:ext cx="237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7065"/>
                  </a:moveTo>
                  <a:lnTo>
                    <a:pt x="8317" y="15192"/>
                  </a:lnTo>
                  <a:lnTo>
                    <a:pt x="12736" y="20980"/>
                  </a:lnTo>
                  <a:lnTo>
                    <a:pt x="15082" y="21600"/>
                  </a:lnTo>
                  <a:lnTo>
                    <a:pt x="21600" y="15192"/>
                  </a:lnTo>
                  <a:lnTo>
                    <a:pt x="20968" y="12848"/>
                  </a:lnTo>
                  <a:lnTo>
                    <a:pt x="15089" y="8571"/>
                  </a:lnTo>
                  <a:lnTo>
                    <a:pt x="6319" y="0"/>
                  </a:lnTo>
                  <a:lnTo>
                    <a:pt x="111" y="6067"/>
                  </a:lnTo>
                  <a:cubicBezTo>
                    <a:pt x="103" y="6407"/>
                    <a:pt x="62" y="6739"/>
                    <a:pt x="0" y="7065"/>
                  </a:cubicBezTo>
                  <a:close/>
                  <a:moveTo>
                    <a:pt x="14454" y="11832"/>
                  </a:moveTo>
                  <a:cubicBezTo>
                    <a:pt x="15979" y="11832"/>
                    <a:pt x="17215" y="13039"/>
                    <a:pt x="17215" y="14528"/>
                  </a:cubicBezTo>
                  <a:cubicBezTo>
                    <a:pt x="17215" y="16018"/>
                    <a:pt x="15979" y="17224"/>
                    <a:pt x="14454" y="17224"/>
                  </a:cubicBezTo>
                  <a:cubicBezTo>
                    <a:pt x="12932" y="17224"/>
                    <a:pt x="11695" y="16018"/>
                    <a:pt x="11695" y="14528"/>
                  </a:cubicBezTo>
                  <a:cubicBezTo>
                    <a:pt x="11695" y="13039"/>
                    <a:pt x="12932" y="11832"/>
                    <a:pt x="14454" y="11832"/>
                  </a:cubicBezTo>
                  <a:close/>
                  <a:moveTo>
                    <a:pt x="14454" y="11832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1" name="Freeform: Shape 48"/>
            <p:cNvSpPr/>
            <p:nvPr/>
          </p:nvSpPr>
          <p:spPr bwMode="auto">
            <a:xfrm>
              <a:off x="0" y="0"/>
              <a:ext cx="301" cy="296"/>
            </a:xfrm>
            <a:custGeom>
              <a:avLst/>
              <a:gdLst>
                <a:gd name="T0" fmla="*/ 0 w 21600"/>
                <a:gd name="T1" fmla="*/ 0 h 21541"/>
                <a:gd name="T2" fmla="*/ 0 w 21600"/>
                <a:gd name="T3" fmla="*/ 0 h 21541"/>
                <a:gd name="T4" fmla="*/ 0 w 21600"/>
                <a:gd name="T5" fmla="*/ 0 h 21541"/>
                <a:gd name="T6" fmla="*/ 0 w 21600"/>
                <a:gd name="T7" fmla="*/ 0 h 21541"/>
                <a:gd name="T8" fmla="*/ 0 w 21600"/>
                <a:gd name="T9" fmla="*/ 0 h 21541"/>
                <a:gd name="T10" fmla="*/ 0 w 21600"/>
                <a:gd name="T11" fmla="*/ 0 h 21541"/>
                <a:gd name="T12" fmla="*/ 0 w 21600"/>
                <a:gd name="T13" fmla="*/ 0 h 21541"/>
                <a:gd name="T14" fmla="*/ 0 w 21600"/>
                <a:gd name="T15" fmla="*/ 0 h 21541"/>
                <a:gd name="T16" fmla="*/ 0 w 21600"/>
                <a:gd name="T17" fmla="*/ 0 h 21541"/>
                <a:gd name="T18" fmla="*/ 0 w 21600"/>
                <a:gd name="T19" fmla="*/ 0 h 21541"/>
                <a:gd name="T20" fmla="*/ 0 w 21600"/>
                <a:gd name="T21" fmla="*/ 0 h 21541"/>
                <a:gd name="T22" fmla="*/ 0 w 21600"/>
                <a:gd name="T23" fmla="*/ 0 h 21541"/>
                <a:gd name="T24" fmla="*/ 0 w 21600"/>
                <a:gd name="T25" fmla="*/ 0 h 21541"/>
                <a:gd name="T26" fmla="*/ 0 w 21600"/>
                <a:gd name="T27" fmla="*/ 0 h 21541"/>
                <a:gd name="T28" fmla="*/ 0 w 21600"/>
                <a:gd name="T29" fmla="*/ 0 h 21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541">
                  <a:moveTo>
                    <a:pt x="21600" y="16501"/>
                  </a:moveTo>
                  <a:lnTo>
                    <a:pt x="17762" y="12617"/>
                  </a:lnTo>
                  <a:cubicBezTo>
                    <a:pt x="18256" y="11638"/>
                    <a:pt x="18551" y="10655"/>
                    <a:pt x="18551" y="9752"/>
                  </a:cubicBezTo>
                  <a:cubicBezTo>
                    <a:pt x="18551" y="4765"/>
                    <a:pt x="13841" y="-59"/>
                    <a:pt x="8917" y="0"/>
                  </a:cubicBezTo>
                  <a:cubicBezTo>
                    <a:pt x="8899" y="0"/>
                    <a:pt x="8342" y="572"/>
                    <a:pt x="8039" y="878"/>
                  </a:cubicBezTo>
                  <a:cubicBezTo>
                    <a:pt x="11985" y="4873"/>
                    <a:pt x="11660" y="4225"/>
                    <a:pt x="11660" y="6674"/>
                  </a:cubicBezTo>
                  <a:cubicBezTo>
                    <a:pt x="11660" y="8662"/>
                    <a:pt x="8514" y="11801"/>
                    <a:pt x="6594" y="11801"/>
                  </a:cubicBezTo>
                  <a:cubicBezTo>
                    <a:pt x="4109" y="11801"/>
                    <a:pt x="4901" y="12218"/>
                    <a:pt x="869" y="8136"/>
                  </a:cubicBezTo>
                  <a:cubicBezTo>
                    <a:pt x="555" y="8453"/>
                    <a:pt x="1" y="9007"/>
                    <a:pt x="0" y="9026"/>
                  </a:cubicBezTo>
                  <a:cubicBezTo>
                    <a:pt x="60" y="14011"/>
                    <a:pt x="4710" y="18778"/>
                    <a:pt x="9634" y="18778"/>
                  </a:cubicBezTo>
                  <a:cubicBezTo>
                    <a:pt x="10526" y="18778"/>
                    <a:pt x="11479" y="18490"/>
                    <a:pt x="12420" y="18011"/>
                  </a:cubicBezTo>
                  <a:lnTo>
                    <a:pt x="15907" y="21541"/>
                  </a:lnTo>
                  <a:cubicBezTo>
                    <a:pt x="16169" y="21491"/>
                    <a:pt x="16436" y="21458"/>
                    <a:pt x="16708" y="21452"/>
                  </a:cubicBezTo>
                  <a:lnTo>
                    <a:pt x="21600" y="16501"/>
                  </a:lnTo>
                  <a:close/>
                  <a:moveTo>
                    <a:pt x="21600" y="16501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8722" name="Freeform: Shape 49"/>
            <p:cNvSpPr/>
            <p:nvPr/>
          </p:nvSpPr>
          <p:spPr bwMode="auto">
            <a:xfrm>
              <a:off x="64" y="0"/>
              <a:ext cx="517" cy="578"/>
            </a:xfrm>
            <a:custGeom>
              <a:avLst/>
              <a:gdLst>
                <a:gd name="T0" fmla="*/ 0 w 19649"/>
                <a:gd name="T1" fmla="*/ 0 h 21600"/>
                <a:gd name="T2" fmla="*/ 0 w 19649"/>
                <a:gd name="T3" fmla="*/ 0 h 21600"/>
                <a:gd name="T4" fmla="*/ 0 w 19649"/>
                <a:gd name="T5" fmla="*/ 0 h 21600"/>
                <a:gd name="T6" fmla="*/ 0 w 19649"/>
                <a:gd name="T7" fmla="*/ 0 h 21600"/>
                <a:gd name="T8" fmla="*/ 0 w 19649"/>
                <a:gd name="T9" fmla="*/ 0 h 21600"/>
                <a:gd name="T10" fmla="*/ 0 w 19649"/>
                <a:gd name="T11" fmla="*/ 0 h 21600"/>
                <a:gd name="T12" fmla="*/ 0 w 19649"/>
                <a:gd name="T13" fmla="*/ 0 h 21600"/>
                <a:gd name="T14" fmla="*/ 0 w 19649"/>
                <a:gd name="T15" fmla="*/ 0 h 21600"/>
                <a:gd name="T16" fmla="*/ 0 w 19649"/>
                <a:gd name="T17" fmla="*/ 0 h 21600"/>
                <a:gd name="T18" fmla="*/ 0 w 19649"/>
                <a:gd name="T19" fmla="*/ 0 h 21600"/>
                <a:gd name="T20" fmla="*/ 0 w 19649"/>
                <a:gd name="T21" fmla="*/ 0 h 21600"/>
                <a:gd name="T22" fmla="*/ 0 w 19649"/>
                <a:gd name="T23" fmla="*/ 0 h 21600"/>
                <a:gd name="T24" fmla="*/ 0 w 19649"/>
                <a:gd name="T25" fmla="*/ 0 h 21600"/>
                <a:gd name="T26" fmla="*/ 0 w 19649"/>
                <a:gd name="T27" fmla="*/ 0 h 21600"/>
                <a:gd name="T28" fmla="*/ 0 w 19649"/>
                <a:gd name="T29" fmla="*/ 0 h 21600"/>
                <a:gd name="T30" fmla="*/ 0 w 19649"/>
                <a:gd name="T31" fmla="*/ 0 h 21600"/>
                <a:gd name="T32" fmla="*/ 0 w 19649"/>
                <a:gd name="T33" fmla="*/ 0 h 21600"/>
                <a:gd name="T34" fmla="*/ 0 w 19649"/>
                <a:gd name="T35" fmla="*/ 0 h 21600"/>
                <a:gd name="T36" fmla="*/ 0 w 19649"/>
                <a:gd name="T37" fmla="*/ 0 h 21600"/>
                <a:gd name="T38" fmla="*/ 0 w 19649"/>
                <a:gd name="T39" fmla="*/ 0 h 21600"/>
                <a:gd name="T40" fmla="*/ 0 w 19649"/>
                <a:gd name="T41" fmla="*/ 0 h 21600"/>
                <a:gd name="T42" fmla="*/ 0 w 19649"/>
                <a:gd name="T43" fmla="*/ 0 h 21600"/>
                <a:gd name="T44" fmla="*/ 0 w 19649"/>
                <a:gd name="T45" fmla="*/ 0 h 21600"/>
                <a:gd name="T46" fmla="*/ 0 w 19649"/>
                <a:gd name="T47" fmla="*/ 0 h 21600"/>
                <a:gd name="T48" fmla="*/ 0 w 19649"/>
                <a:gd name="T49" fmla="*/ 0 h 21600"/>
                <a:gd name="T50" fmla="*/ 0 w 19649"/>
                <a:gd name="T51" fmla="*/ 0 h 21600"/>
                <a:gd name="T52" fmla="*/ 0 w 19649"/>
                <a:gd name="T53" fmla="*/ 0 h 21600"/>
                <a:gd name="T54" fmla="*/ 0 w 19649"/>
                <a:gd name="T55" fmla="*/ 0 h 21600"/>
                <a:gd name="T56" fmla="*/ 0 w 19649"/>
                <a:gd name="T57" fmla="*/ 0 h 21600"/>
                <a:gd name="T58" fmla="*/ 0 w 19649"/>
                <a:gd name="T59" fmla="*/ 0 h 21600"/>
                <a:gd name="T60" fmla="*/ 0 w 19649"/>
                <a:gd name="T61" fmla="*/ 0 h 21600"/>
                <a:gd name="T62" fmla="*/ 0 w 19649"/>
                <a:gd name="T63" fmla="*/ 0 h 21600"/>
                <a:gd name="T64" fmla="*/ 0 w 19649"/>
                <a:gd name="T65" fmla="*/ 0 h 21600"/>
                <a:gd name="T66" fmla="*/ 0 w 19649"/>
                <a:gd name="T67" fmla="*/ 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649" h="21600">
                  <a:moveTo>
                    <a:pt x="17472" y="12888"/>
                  </a:moveTo>
                  <a:lnTo>
                    <a:pt x="18861" y="14219"/>
                  </a:lnTo>
                  <a:cubicBezTo>
                    <a:pt x="18861" y="14219"/>
                    <a:pt x="20862" y="8759"/>
                    <a:pt x="18487" y="6419"/>
                  </a:cubicBezTo>
                  <a:cubicBezTo>
                    <a:pt x="17628" y="5574"/>
                    <a:pt x="16359" y="4325"/>
                    <a:pt x="15362" y="3342"/>
                  </a:cubicBezTo>
                  <a:cubicBezTo>
                    <a:pt x="15146" y="3130"/>
                    <a:pt x="14541" y="3322"/>
                    <a:pt x="14385" y="3118"/>
                  </a:cubicBezTo>
                  <a:cubicBezTo>
                    <a:pt x="13948" y="2546"/>
                    <a:pt x="13787" y="2058"/>
                    <a:pt x="13753" y="1939"/>
                  </a:cubicBezTo>
                  <a:cubicBezTo>
                    <a:pt x="13658" y="1489"/>
                    <a:pt x="13171" y="1049"/>
                    <a:pt x="12778" y="661"/>
                  </a:cubicBezTo>
                  <a:lnTo>
                    <a:pt x="12632" y="517"/>
                  </a:lnTo>
                  <a:cubicBezTo>
                    <a:pt x="12305" y="195"/>
                    <a:pt x="12135" y="0"/>
                    <a:pt x="11936" y="0"/>
                  </a:cubicBezTo>
                  <a:cubicBezTo>
                    <a:pt x="11770" y="0"/>
                    <a:pt x="11583" y="136"/>
                    <a:pt x="11265" y="449"/>
                  </a:cubicBezTo>
                  <a:lnTo>
                    <a:pt x="9364" y="2322"/>
                  </a:lnTo>
                  <a:cubicBezTo>
                    <a:pt x="8667" y="3008"/>
                    <a:pt x="8832" y="3076"/>
                    <a:pt x="9433" y="3667"/>
                  </a:cubicBezTo>
                  <a:lnTo>
                    <a:pt x="9580" y="3811"/>
                  </a:lnTo>
                  <a:cubicBezTo>
                    <a:pt x="10017" y="4242"/>
                    <a:pt x="10522" y="4788"/>
                    <a:pt x="11033" y="4788"/>
                  </a:cubicBezTo>
                  <a:cubicBezTo>
                    <a:pt x="11039" y="4788"/>
                    <a:pt x="11045" y="4788"/>
                    <a:pt x="11051" y="4788"/>
                  </a:cubicBezTo>
                  <a:cubicBezTo>
                    <a:pt x="11444" y="4860"/>
                    <a:pt x="12257" y="5087"/>
                    <a:pt x="12630" y="5763"/>
                  </a:cubicBezTo>
                  <a:cubicBezTo>
                    <a:pt x="13041" y="6658"/>
                    <a:pt x="12460" y="7273"/>
                    <a:pt x="12228" y="7616"/>
                  </a:cubicBezTo>
                  <a:lnTo>
                    <a:pt x="7130" y="12636"/>
                  </a:lnTo>
                  <a:cubicBezTo>
                    <a:pt x="6967" y="12585"/>
                    <a:pt x="6805" y="12557"/>
                    <a:pt x="6649" y="12557"/>
                  </a:cubicBezTo>
                  <a:cubicBezTo>
                    <a:pt x="6373" y="12557"/>
                    <a:pt x="6118" y="12645"/>
                    <a:pt x="5910" y="12849"/>
                  </a:cubicBezTo>
                  <a:cubicBezTo>
                    <a:pt x="5872" y="12887"/>
                    <a:pt x="5816" y="12942"/>
                    <a:pt x="5748" y="13009"/>
                  </a:cubicBezTo>
                  <a:cubicBezTo>
                    <a:pt x="5748" y="13009"/>
                    <a:pt x="1550" y="17143"/>
                    <a:pt x="461" y="18215"/>
                  </a:cubicBezTo>
                  <a:cubicBezTo>
                    <a:pt x="392" y="18283"/>
                    <a:pt x="337" y="18337"/>
                    <a:pt x="298" y="18375"/>
                  </a:cubicBezTo>
                  <a:cubicBezTo>
                    <a:pt x="-738" y="19396"/>
                    <a:pt x="1154" y="21600"/>
                    <a:pt x="2534" y="21600"/>
                  </a:cubicBezTo>
                  <a:cubicBezTo>
                    <a:pt x="2811" y="21600"/>
                    <a:pt x="3067" y="21511"/>
                    <a:pt x="3275" y="21307"/>
                  </a:cubicBezTo>
                  <a:cubicBezTo>
                    <a:pt x="3314" y="21269"/>
                    <a:pt x="3369" y="21214"/>
                    <a:pt x="3438" y="21147"/>
                  </a:cubicBezTo>
                  <a:cubicBezTo>
                    <a:pt x="4530" y="20071"/>
                    <a:pt x="8725" y="15940"/>
                    <a:pt x="8725" y="15940"/>
                  </a:cubicBezTo>
                  <a:cubicBezTo>
                    <a:pt x="8793" y="15873"/>
                    <a:pt x="8848" y="15819"/>
                    <a:pt x="8887" y="15780"/>
                  </a:cubicBezTo>
                  <a:cubicBezTo>
                    <a:pt x="9211" y="15461"/>
                    <a:pt x="9247" y="15026"/>
                    <a:pt x="9104" y="14578"/>
                  </a:cubicBezTo>
                  <a:lnTo>
                    <a:pt x="14816" y="8953"/>
                  </a:lnTo>
                  <a:cubicBezTo>
                    <a:pt x="15172" y="8659"/>
                    <a:pt x="15527" y="8388"/>
                    <a:pt x="15729" y="8388"/>
                  </a:cubicBezTo>
                  <a:cubicBezTo>
                    <a:pt x="15759" y="8388"/>
                    <a:pt x="15786" y="8395"/>
                    <a:pt x="15809" y="8408"/>
                  </a:cubicBezTo>
                  <a:cubicBezTo>
                    <a:pt x="17877" y="9576"/>
                    <a:pt x="17472" y="12888"/>
                    <a:pt x="17472" y="12888"/>
                  </a:cubicBezTo>
                  <a:close/>
                  <a:moveTo>
                    <a:pt x="17472" y="12888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93" name="Group 55"/>
          <p:cNvGrpSpPr/>
          <p:nvPr/>
        </p:nvGrpSpPr>
        <p:grpSpPr>
          <a:xfrm>
            <a:off x="6143348" y="2289869"/>
            <a:ext cx="2315941" cy="979685"/>
            <a:chOff x="1269736" y="2473815"/>
            <a:chExt cx="2380852" cy="1306247"/>
          </a:xfrm>
        </p:grpSpPr>
        <p:sp>
          <p:nvSpPr>
            <p:cNvPr id="1048723" name="TextBox 56"/>
            <p:cNvSpPr txBox="1"/>
            <p:nvPr/>
          </p:nvSpPr>
          <p:spPr>
            <a:xfrm>
              <a:off x="1269736" y="2473815"/>
              <a:ext cx="2358834" cy="497125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对抗反调试</a:t>
              </a:r>
            </a:p>
          </p:txBody>
        </p:sp>
        <p:sp>
          <p:nvSpPr>
            <p:cNvPr id="1048724" name="TextBox 57"/>
            <p:cNvSpPr txBox="1"/>
            <p:nvPr/>
          </p:nvSpPr>
          <p:spPr>
            <a:xfrm>
              <a:off x="1291754" y="2915037"/>
              <a:ext cx="2358834" cy="86502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sz="1300" dirty="0">
                  <a:solidFill>
                    <a:srgbClr val="FFFFFF"/>
                  </a:solidFill>
                </a:rPr>
                <a:t>防止</a:t>
              </a:r>
              <a:r>
                <a:rPr lang="zh-CN" altLang="en-US" sz="1300" dirty="0">
                  <a:solidFill>
                    <a:srgbClr val="FFFFFF"/>
                  </a:solidFill>
                </a:rPr>
                <a:t>逆向分析</a:t>
              </a:r>
            </a:p>
          </p:txBody>
        </p:sp>
      </p:grpSp>
      <p:sp>
        <p:nvSpPr>
          <p:cNvPr id="1048725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前言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F5FE66-9D83-4AF5-8503-D279C3D7A736}"/>
              </a:ext>
            </a:extLst>
          </p:cNvPr>
          <p:cNvSpPr txBox="1"/>
          <p:nvPr/>
        </p:nvSpPr>
        <p:spPr>
          <a:xfrm>
            <a:off x="2642549" y="40173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防止逆向分析</a:t>
            </a:r>
          </a:p>
        </p:txBody>
      </p:sp>
    </p:spTree>
  </p:cSld>
  <p:clrMapOvr>
    <a:masterClrMapping/>
  </p:clrMapOvr>
  <p:transition spd="med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extBox 48"/>
          <p:cNvSpPr txBox="1"/>
          <p:nvPr/>
        </p:nvSpPr>
        <p:spPr>
          <a:xfrm>
            <a:off x="3059832" y="1773858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混淆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8685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97152" name="图片 13"/>
          <p:cNvPicPr>
            <a:picLocks noChangeAspect="1"/>
          </p:cNvPicPr>
          <p:nvPr/>
        </p:nvPicPr>
        <p:blipFill rotWithShape="1">
          <a:blip r:embed="rId4" cstate="print"/>
          <a:srcRect b="10800"/>
          <a:stretch>
            <a:fillRect/>
          </a:stretch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/>
      <p:bldP spid="10486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40"/>
          <p:cNvGrpSpPr/>
          <p:nvPr/>
        </p:nvGrpSpPr>
        <p:grpSpPr>
          <a:xfrm>
            <a:off x="3418880" y="1167594"/>
            <a:ext cx="2306240" cy="3348038"/>
            <a:chOff x="1498600" y="1196975"/>
            <a:chExt cx="3074987" cy="4464050"/>
          </a:xfrm>
        </p:grpSpPr>
        <p:grpSp>
          <p:nvGrpSpPr>
            <p:cNvPr id="58" name="Group 41"/>
            <p:cNvGrpSpPr/>
            <p:nvPr/>
          </p:nvGrpSpPr>
          <p:grpSpPr>
            <a:xfrm>
              <a:off x="1498600" y="1196975"/>
              <a:ext cx="3074987" cy="4464050"/>
              <a:chOff x="1498600" y="1563688"/>
              <a:chExt cx="3074987" cy="4464050"/>
            </a:xfrm>
          </p:grpSpPr>
          <p:sp>
            <p:nvSpPr>
              <p:cNvPr id="1048630" name="Freeform: Shape 46"/>
              <p:cNvSpPr/>
              <p:nvPr/>
            </p:nvSpPr>
            <p:spPr bwMode="auto">
              <a:xfrm>
                <a:off x="1498600" y="1563688"/>
                <a:ext cx="3074987" cy="4464050"/>
              </a:xfrm>
              <a:custGeom>
                <a:avLst/>
                <a:gdLst>
                  <a:gd name="T0" fmla="*/ 2150 w 2253"/>
                  <a:gd name="T1" fmla="*/ 3072 h 3277"/>
                  <a:gd name="T2" fmla="*/ 1946 w 2253"/>
                  <a:gd name="T3" fmla="*/ 3072 h 3277"/>
                  <a:gd name="T4" fmla="*/ 1946 w 2253"/>
                  <a:gd name="T5" fmla="*/ 2355 h 3277"/>
                  <a:gd name="T6" fmla="*/ 1229 w 2253"/>
                  <a:gd name="T7" fmla="*/ 1638 h 3277"/>
                  <a:gd name="T8" fmla="*/ 1946 w 2253"/>
                  <a:gd name="T9" fmla="*/ 922 h 3277"/>
                  <a:gd name="T10" fmla="*/ 1946 w 2253"/>
                  <a:gd name="T11" fmla="*/ 205 h 3277"/>
                  <a:gd name="T12" fmla="*/ 2150 w 2253"/>
                  <a:gd name="T13" fmla="*/ 205 h 3277"/>
                  <a:gd name="T14" fmla="*/ 2253 w 2253"/>
                  <a:gd name="T15" fmla="*/ 102 h 3277"/>
                  <a:gd name="T16" fmla="*/ 2150 w 2253"/>
                  <a:gd name="T17" fmla="*/ 0 h 3277"/>
                  <a:gd name="T18" fmla="*/ 102 w 2253"/>
                  <a:gd name="T19" fmla="*/ 0 h 3277"/>
                  <a:gd name="T20" fmla="*/ 0 w 2253"/>
                  <a:gd name="T21" fmla="*/ 102 h 3277"/>
                  <a:gd name="T22" fmla="*/ 102 w 2253"/>
                  <a:gd name="T23" fmla="*/ 205 h 3277"/>
                  <a:gd name="T24" fmla="*/ 307 w 2253"/>
                  <a:gd name="T25" fmla="*/ 205 h 3277"/>
                  <a:gd name="T26" fmla="*/ 307 w 2253"/>
                  <a:gd name="T27" fmla="*/ 922 h 3277"/>
                  <a:gd name="T28" fmla="*/ 1024 w 2253"/>
                  <a:gd name="T29" fmla="*/ 1638 h 3277"/>
                  <a:gd name="T30" fmla="*/ 307 w 2253"/>
                  <a:gd name="T31" fmla="*/ 2355 h 3277"/>
                  <a:gd name="T32" fmla="*/ 307 w 2253"/>
                  <a:gd name="T33" fmla="*/ 3072 h 3277"/>
                  <a:gd name="T34" fmla="*/ 102 w 2253"/>
                  <a:gd name="T35" fmla="*/ 3072 h 3277"/>
                  <a:gd name="T36" fmla="*/ 0 w 2253"/>
                  <a:gd name="T37" fmla="*/ 3174 h 3277"/>
                  <a:gd name="T38" fmla="*/ 102 w 2253"/>
                  <a:gd name="T39" fmla="*/ 3277 h 3277"/>
                  <a:gd name="T40" fmla="*/ 2150 w 2253"/>
                  <a:gd name="T41" fmla="*/ 3277 h 3277"/>
                  <a:gd name="T42" fmla="*/ 2253 w 2253"/>
                  <a:gd name="T43" fmla="*/ 3174 h 3277"/>
                  <a:gd name="T44" fmla="*/ 2150 w 2253"/>
                  <a:gd name="T45" fmla="*/ 3072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3" h="3277">
                    <a:moveTo>
                      <a:pt x="2150" y="3072"/>
                    </a:moveTo>
                    <a:cubicBezTo>
                      <a:pt x="1946" y="3072"/>
                      <a:pt x="1946" y="3072"/>
                      <a:pt x="1946" y="3072"/>
                    </a:cubicBezTo>
                    <a:cubicBezTo>
                      <a:pt x="1946" y="2355"/>
                      <a:pt x="1946" y="2355"/>
                      <a:pt x="1946" y="2355"/>
                    </a:cubicBezTo>
                    <a:cubicBezTo>
                      <a:pt x="1946" y="1961"/>
                      <a:pt x="1623" y="1638"/>
                      <a:pt x="1229" y="1638"/>
                    </a:cubicBezTo>
                    <a:cubicBezTo>
                      <a:pt x="1623" y="1638"/>
                      <a:pt x="1946" y="1316"/>
                      <a:pt x="1946" y="922"/>
                    </a:cubicBezTo>
                    <a:cubicBezTo>
                      <a:pt x="1946" y="205"/>
                      <a:pt x="1946" y="205"/>
                      <a:pt x="1946" y="205"/>
                    </a:cubicBezTo>
                    <a:cubicBezTo>
                      <a:pt x="2150" y="205"/>
                      <a:pt x="2150" y="205"/>
                      <a:pt x="2150" y="205"/>
                    </a:cubicBezTo>
                    <a:cubicBezTo>
                      <a:pt x="2207" y="205"/>
                      <a:pt x="2253" y="159"/>
                      <a:pt x="2253" y="102"/>
                    </a:cubicBezTo>
                    <a:cubicBezTo>
                      <a:pt x="2253" y="46"/>
                      <a:pt x="2207" y="0"/>
                      <a:pt x="2150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307" y="205"/>
                      <a:pt x="307" y="205"/>
                      <a:pt x="307" y="205"/>
                    </a:cubicBezTo>
                    <a:cubicBezTo>
                      <a:pt x="307" y="922"/>
                      <a:pt x="307" y="922"/>
                      <a:pt x="307" y="922"/>
                    </a:cubicBezTo>
                    <a:cubicBezTo>
                      <a:pt x="307" y="1316"/>
                      <a:pt x="630" y="1638"/>
                      <a:pt x="1024" y="1638"/>
                    </a:cubicBezTo>
                    <a:cubicBezTo>
                      <a:pt x="630" y="1638"/>
                      <a:pt x="307" y="1961"/>
                      <a:pt x="307" y="2355"/>
                    </a:cubicBezTo>
                    <a:cubicBezTo>
                      <a:pt x="307" y="3072"/>
                      <a:pt x="307" y="3072"/>
                      <a:pt x="307" y="3072"/>
                    </a:cubicBezTo>
                    <a:cubicBezTo>
                      <a:pt x="102" y="3072"/>
                      <a:pt x="102" y="3072"/>
                      <a:pt x="102" y="3072"/>
                    </a:cubicBezTo>
                    <a:cubicBezTo>
                      <a:pt x="46" y="3072"/>
                      <a:pt x="0" y="3118"/>
                      <a:pt x="0" y="3174"/>
                    </a:cubicBezTo>
                    <a:cubicBezTo>
                      <a:pt x="0" y="3231"/>
                      <a:pt x="46" y="3277"/>
                      <a:pt x="102" y="3277"/>
                    </a:cubicBezTo>
                    <a:cubicBezTo>
                      <a:pt x="2150" y="3277"/>
                      <a:pt x="2150" y="3277"/>
                      <a:pt x="2150" y="3277"/>
                    </a:cubicBezTo>
                    <a:cubicBezTo>
                      <a:pt x="2207" y="3277"/>
                      <a:pt x="2253" y="3231"/>
                      <a:pt x="2253" y="3174"/>
                    </a:cubicBezTo>
                    <a:cubicBezTo>
                      <a:pt x="2253" y="3118"/>
                      <a:pt x="2207" y="3072"/>
                      <a:pt x="2150" y="307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9" name="Group 47"/>
              <p:cNvGrpSpPr/>
              <p:nvPr/>
            </p:nvGrpSpPr>
            <p:grpSpPr>
              <a:xfrm>
                <a:off x="2124072" y="3357562"/>
                <a:ext cx="1824042" cy="2381251"/>
                <a:chOff x="2124072" y="3357562"/>
                <a:chExt cx="1824042" cy="2381251"/>
              </a:xfrm>
            </p:grpSpPr>
            <p:sp>
              <p:nvSpPr>
                <p:cNvPr id="1048631" name="Freeform: Shape 51"/>
                <p:cNvSpPr/>
                <p:nvPr/>
              </p:nvSpPr>
              <p:spPr>
                <a:xfrm flipV="1">
                  <a:off x="2399935" y="3357562"/>
                  <a:ext cx="1272316" cy="247015"/>
                </a:xfrm>
                <a:custGeom>
                  <a:avLst/>
                  <a:gdLst>
                    <a:gd name="connsiteX0" fmla="*/ 0 w 1272316"/>
                    <a:gd name="connsiteY0" fmla="*/ 247015 h 247015"/>
                    <a:gd name="connsiteX1" fmla="*/ 1272316 w 1272316"/>
                    <a:gd name="connsiteY1" fmla="*/ 247015 h 247015"/>
                    <a:gd name="connsiteX2" fmla="*/ 1156717 w 1272316"/>
                    <a:gd name="connsiteY2" fmla="*/ 151637 h 247015"/>
                    <a:gd name="connsiteX3" fmla="*/ 660290 w 1272316"/>
                    <a:gd name="connsiteY3" fmla="*/ 0 h 247015"/>
                    <a:gd name="connsiteX4" fmla="*/ 612025 w 1272316"/>
                    <a:gd name="connsiteY4" fmla="*/ 0 h 247015"/>
                    <a:gd name="connsiteX5" fmla="*/ 115599 w 1272316"/>
                    <a:gd name="connsiteY5" fmla="*/ 151637 h 24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2316" h="247015">
                      <a:moveTo>
                        <a:pt x="0" y="247015"/>
                      </a:moveTo>
                      <a:lnTo>
                        <a:pt x="1272316" y="247015"/>
                      </a:lnTo>
                      <a:lnTo>
                        <a:pt x="1156717" y="151637"/>
                      </a:lnTo>
                      <a:cubicBezTo>
                        <a:pt x="1015009" y="55902"/>
                        <a:pt x="844178" y="0"/>
                        <a:pt x="660290" y="0"/>
                      </a:cubicBezTo>
                      <a:lnTo>
                        <a:pt x="612025" y="0"/>
                      </a:lnTo>
                      <a:cubicBezTo>
                        <a:pt x="428138" y="0"/>
                        <a:pt x="257306" y="55902"/>
                        <a:pt x="115599" y="1516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632" name="Rectangle 52"/>
                <p:cNvSpPr/>
                <p:nvPr/>
              </p:nvSpPr>
              <p:spPr>
                <a:xfrm>
                  <a:off x="2959893" y="3465513"/>
                  <a:ext cx="152400" cy="2008187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633" name="Freeform: Shape 53"/>
                <p:cNvSpPr/>
                <p:nvPr/>
              </p:nvSpPr>
              <p:spPr>
                <a:xfrm>
                  <a:off x="2124072" y="4883944"/>
                  <a:ext cx="1824042" cy="854869"/>
                </a:xfrm>
                <a:custGeom>
                  <a:avLst/>
                  <a:gdLst>
                    <a:gd name="connsiteX0" fmla="*/ 856377 w 1714341"/>
                    <a:gd name="connsiteY0" fmla="*/ 0 h 854869"/>
                    <a:gd name="connsiteX1" fmla="*/ 857964 w 1714341"/>
                    <a:gd name="connsiteY1" fmla="*/ 0 h 854869"/>
                    <a:gd name="connsiteX2" fmla="*/ 1709999 w 1714341"/>
                    <a:gd name="connsiteY2" fmla="*/ 768889 h 854869"/>
                    <a:gd name="connsiteX3" fmla="*/ 1714341 w 1714341"/>
                    <a:gd name="connsiteY3" fmla="*/ 854869 h 854869"/>
                    <a:gd name="connsiteX4" fmla="*/ 0 w 1714341"/>
                    <a:gd name="connsiteY4" fmla="*/ 854869 h 854869"/>
                    <a:gd name="connsiteX5" fmla="*/ 4342 w 1714341"/>
                    <a:gd name="connsiteY5" fmla="*/ 768889 h 854869"/>
                    <a:gd name="connsiteX6" fmla="*/ 856377 w 1714341"/>
                    <a:gd name="connsiteY6" fmla="*/ 0 h 854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4341" h="854869">
                      <a:moveTo>
                        <a:pt x="856377" y="0"/>
                      </a:moveTo>
                      <a:lnTo>
                        <a:pt x="857964" y="0"/>
                      </a:lnTo>
                      <a:cubicBezTo>
                        <a:pt x="1301409" y="0"/>
                        <a:pt x="1666140" y="337015"/>
                        <a:pt x="1709999" y="768889"/>
                      </a:cubicBezTo>
                      <a:lnTo>
                        <a:pt x="1714341" y="854869"/>
                      </a:lnTo>
                      <a:lnTo>
                        <a:pt x="0" y="854869"/>
                      </a:lnTo>
                      <a:lnTo>
                        <a:pt x="4342" y="768889"/>
                      </a:lnTo>
                      <a:cubicBezTo>
                        <a:pt x="48201" y="337015"/>
                        <a:pt x="412932" y="0"/>
                        <a:pt x="8563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8634" name="Freeform: Shape 48"/>
              <p:cNvSpPr/>
              <p:nvPr/>
            </p:nvSpPr>
            <p:spPr>
              <a:xfrm flipV="1">
                <a:off x="2134838" y="2847975"/>
                <a:ext cx="1802509" cy="509587"/>
              </a:xfrm>
              <a:custGeom>
                <a:avLst/>
                <a:gdLst>
                  <a:gd name="connsiteX0" fmla="*/ 0 w 1802509"/>
                  <a:gd name="connsiteY0" fmla="*/ 509587 h 509587"/>
                  <a:gd name="connsiteX1" fmla="*/ 1802509 w 1802509"/>
                  <a:gd name="connsiteY1" fmla="*/ 509587 h 509587"/>
                  <a:gd name="connsiteX2" fmla="*/ 1795237 w 1802509"/>
                  <a:gd name="connsiteY2" fmla="*/ 461933 h 509587"/>
                  <a:gd name="connsiteX3" fmla="*/ 1553219 w 1802509"/>
                  <a:gd name="connsiteY3" fmla="*/ 13042 h 509587"/>
                  <a:gd name="connsiteX4" fmla="*/ 1537413 w 1802509"/>
                  <a:gd name="connsiteY4" fmla="*/ 0 h 509587"/>
                  <a:gd name="connsiteX5" fmla="*/ 265097 w 1802509"/>
                  <a:gd name="connsiteY5" fmla="*/ 0 h 509587"/>
                  <a:gd name="connsiteX6" fmla="*/ 249291 w 1802509"/>
                  <a:gd name="connsiteY6" fmla="*/ 13042 h 509587"/>
                  <a:gd name="connsiteX7" fmla="*/ 7273 w 1802509"/>
                  <a:gd name="connsiteY7" fmla="*/ 461933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2509" h="509587">
                    <a:moveTo>
                      <a:pt x="0" y="509587"/>
                    </a:moveTo>
                    <a:lnTo>
                      <a:pt x="1802509" y="509587"/>
                    </a:lnTo>
                    <a:lnTo>
                      <a:pt x="1795237" y="461933"/>
                    </a:lnTo>
                    <a:cubicBezTo>
                      <a:pt x="1759754" y="288535"/>
                      <a:pt x="1673726" y="133549"/>
                      <a:pt x="1553219" y="13042"/>
                    </a:cubicBezTo>
                    <a:lnTo>
                      <a:pt x="1537413" y="0"/>
                    </a:lnTo>
                    <a:lnTo>
                      <a:pt x="265097" y="0"/>
                    </a:lnTo>
                    <a:lnTo>
                      <a:pt x="249291" y="13042"/>
                    </a:lnTo>
                    <a:cubicBezTo>
                      <a:pt x="128784" y="133549"/>
                      <a:pt x="42755" y="288535"/>
                      <a:pt x="7273" y="46193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635" name="Freeform: Shape 49"/>
              <p:cNvSpPr/>
              <p:nvPr/>
            </p:nvSpPr>
            <p:spPr>
              <a:xfrm>
                <a:off x="2124072" y="1828800"/>
                <a:ext cx="1824041" cy="509587"/>
              </a:xfrm>
              <a:custGeom>
                <a:avLst/>
                <a:gdLst>
                  <a:gd name="connsiteX0" fmla="*/ 0 w 1824041"/>
                  <a:gd name="connsiteY0" fmla="*/ 0 h 509587"/>
                  <a:gd name="connsiteX1" fmla="*/ 1824041 w 1824041"/>
                  <a:gd name="connsiteY1" fmla="*/ 0 h 509587"/>
                  <a:gd name="connsiteX2" fmla="*/ 1824041 w 1824041"/>
                  <a:gd name="connsiteY2" fmla="*/ 509587 h 509587"/>
                  <a:gd name="connsiteX3" fmla="*/ 0 w 1824041"/>
                  <a:gd name="connsiteY3" fmla="*/ 509587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4041" h="509587">
                    <a:moveTo>
                      <a:pt x="0" y="0"/>
                    </a:moveTo>
                    <a:lnTo>
                      <a:pt x="1824041" y="0"/>
                    </a:lnTo>
                    <a:lnTo>
                      <a:pt x="1824041" y="509587"/>
                    </a:lnTo>
                    <a:lnTo>
                      <a:pt x="0" y="509587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636" name="Freeform: Shape 50"/>
              <p:cNvSpPr/>
              <p:nvPr/>
            </p:nvSpPr>
            <p:spPr>
              <a:xfrm>
                <a:off x="2124072" y="2338387"/>
                <a:ext cx="1824041" cy="509587"/>
              </a:xfrm>
              <a:custGeom>
                <a:avLst/>
                <a:gdLst>
                  <a:gd name="connsiteX0" fmla="*/ 0 w 1824041"/>
                  <a:gd name="connsiteY0" fmla="*/ 0 h 509587"/>
                  <a:gd name="connsiteX1" fmla="*/ 1824041 w 1824041"/>
                  <a:gd name="connsiteY1" fmla="*/ 0 h 509587"/>
                  <a:gd name="connsiteX2" fmla="*/ 1824041 w 1824041"/>
                  <a:gd name="connsiteY2" fmla="*/ 378301 h 509587"/>
                  <a:gd name="connsiteX3" fmla="*/ 1819457 w 1824041"/>
                  <a:gd name="connsiteY3" fmla="*/ 469083 h 509587"/>
                  <a:gd name="connsiteX4" fmla="*/ 1813275 w 1824041"/>
                  <a:gd name="connsiteY4" fmla="*/ 509587 h 509587"/>
                  <a:gd name="connsiteX5" fmla="*/ 10766 w 1824041"/>
                  <a:gd name="connsiteY5" fmla="*/ 509587 h 509587"/>
                  <a:gd name="connsiteX6" fmla="*/ 4584 w 1824041"/>
                  <a:gd name="connsiteY6" fmla="*/ 469083 h 509587"/>
                  <a:gd name="connsiteX7" fmla="*/ 0 w 1824041"/>
                  <a:gd name="connsiteY7" fmla="*/ 378301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4041" h="509587">
                    <a:moveTo>
                      <a:pt x="0" y="0"/>
                    </a:moveTo>
                    <a:lnTo>
                      <a:pt x="1824041" y="0"/>
                    </a:lnTo>
                    <a:lnTo>
                      <a:pt x="1824041" y="378301"/>
                    </a:lnTo>
                    <a:cubicBezTo>
                      <a:pt x="1824041" y="408949"/>
                      <a:pt x="1822488" y="439234"/>
                      <a:pt x="1819457" y="469083"/>
                    </a:cubicBezTo>
                    <a:lnTo>
                      <a:pt x="1813275" y="509587"/>
                    </a:lnTo>
                    <a:lnTo>
                      <a:pt x="10766" y="509587"/>
                    </a:lnTo>
                    <a:lnTo>
                      <a:pt x="4584" y="469083"/>
                    </a:lnTo>
                    <a:cubicBezTo>
                      <a:pt x="1553" y="439234"/>
                      <a:pt x="0" y="408949"/>
                      <a:pt x="0" y="3783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8637" name="Freeform: Shape 42"/>
            <p:cNvSpPr/>
            <p:nvPr/>
          </p:nvSpPr>
          <p:spPr bwMode="auto">
            <a:xfrm>
              <a:off x="2834154" y="2085704"/>
              <a:ext cx="351552" cy="29708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38" name="Freeform: Shape 43"/>
            <p:cNvSpPr>
              <a:spLocks noChangeAspect="1"/>
            </p:cNvSpPr>
            <p:nvPr/>
          </p:nvSpPr>
          <p:spPr bwMode="auto">
            <a:xfrm>
              <a:off x="2805485" y="1559075"/>
              <a:ext cx="408890" cy="34554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39" name="Freeform: Shape 44"/>
            <p:cNvSpPr/>
            <p:nvPr/>
          </p:nvSpPr>
          <p:spPr bwMode="auto">
            <a:xfrm>
              <a:off x="2814477" y="4780793"/>
              <a:ext cx="390906" cy="33034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40" name="Freeform: Shape 45"/>
            <p:cNvSpPr/>
            <p:nvPr/>
          </p:nvSpPr>
          <p:spPr bwMode="auto">
            <a:xfrm>
              <a:off x="2801557" y="2543938"/>
              <a:ext cx="416747" cy="35218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0" name="Group 54"/>
          <p:cNvGrpSpPr/>
          <p:nvPr/>
        </p:nvGrpSpPr>
        <p:grpSpPr>
          <a:xfrm>
            <a:off x="6128108" y="1544327"/>
            <a:ext cx="2062295" cy="1763681"/>
            <a:chOff x="8170810" y="1912116"/>
            <a:chExt cx="2749726" cy="2351575"/>
          </a:xfrm>
        </p:grpSpPr>
        <p:grpSp>
          <p:nvGrpSpPr>
            <p:cNvPr id="61" name="Group 55"/>
            <p:cNvGrpSpPr/>
            <p:nvPr/>
          </p:nvGrpSpPr>
          <p:grpSpPr>
            <a:xfrm>
              <a:off x="8170810" y="1912116"/>
              <a:ext cx="2611180" cy="1936118"/>
              <a:chOff x="1193495" y="1491637"/>
              <a:chExt cx="3761200" cy="1936118"/>
            </a:xfrm>
          </p:grpSpPr>
          <p:grpSp>
            <p:nvGrpSpPr>
              <p:cNvPr id="62" name="Group 58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048641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/>
                    <a:t>保护资源，减少</a:t>
                  </a:r>
                  <a:r>
                    <a:rPr lang="en-US" altLang="zh-CN" sz="1000"/>
                    <a:t>apk</a:t>
                  </a:r>
                  <a:r>
                    <a:rPr lang="zh-CN" altLang="zh-CN" sz="1000"/>
                    <a:t>包的大小，增加破解查找资源的难度。</a:t>
                  </a:r>
                  <a:endParaRPr lang="zh-CN" altLang="en-US"/>
                </a:p>
              </p:txBody>
            </p:sp>
            <p:sp>
              <p:nvSpPr>
                <p:cNvPr id="1048642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1"/>
                      </a:solidFill>
                    </a:rPr>
                    <a:t>资源混淆</a:t>
                  </a:r>
                  <a:endParaRPr lang="zh-CN" altLang="en-US"/>
                </a:p>
              </p:txBody>
            </p:sp>
          </p:grpSp>
          <p:sp>
            <p:nvSpPr>
              <p:cNvPr id="1048643" name="TextBox 63"/>
              <p:cNvSpPr txBox="1"/>
              <p:nvPr/>
            </p:nvSpPr>
            <p:spPr>
              <a:xfrm>
                <a:off x="1193495" y="2919924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/>
                  <a:t>可以用微信团队开源的</a:t>
                </a:r>
                <a:r>
                  <a:rPr lang="en-US" altLang="zh-CN" sz="1000" dirty="0" err="1">
                    <a:hlinkClick r:id="rId3"/>
                  </a:rPr>
                  <a:t>AndResGuard</a:t>
                </a:r>
                <a:r>
                  <a:rPr lang="zh-CN" altLang="en-US" sz="1000" dirty="0"/>
                  <a:t>。</a:t>
                </a:r>
                <a:endParaRPr lang="zh-CN" altLang="en-US" dirty="0"/>
              </a:p>
            </p:txBody>
          </p:sp>
        </p:grpSp>
        <p:cxnSp>
          <p:nvCxnSpPr>
            <p:cNvPr id="3145729" name="Straight Connector 56"/>
            <p:cNvCxnSpPr>
              <a:cxnSpLocks/>
            </p:cNvCxnSpPr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57"/>
            <p:cNvCxnSpPr>
              <a:cxnSpLocks/>
            </p:cNvCxnSpPr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7"/>
          <p:cNvGrpSpPr/>
          <p:nvPr/>
        </p:nvGrpSpPr>
        <p:grpSpPr>
          <a:xfrm>
            <a:off x="980601" y="1544327"/>
            <a:ext cx="2035288" cy="1763680"/>
            <a:chOff x="1307468" y="1697288"/>
            <a:chExt cx="2713718" cy="2351575"/>
          </a:xfrm>
        </p:grpSpPr>
        <p:grpSp>
          <p:nvGrpSpPr>
            <p:cNvPr id="64" name="Group 68"/>
            <p:cNvGrpSpPr/>
            <p:nvPr/>
          </p:nvGrpSpPr>
          <p:grpSpPr>
            <a:xfrm>
              <a:off x="1410006" y="1697288"/>
              <a:ext cx="2611180" cy="1985624"/>
              <a:chOff x="1193495" y="1491637"/>
              <a:chExt cx="3761200" cy="1985624"/>
            </a:xfrm>
          </p:grpSpPr>
          <p:grpSp>
            <p:nvGrpSpPr>
              <p:cNvPr id="65" name="Group 7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048645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825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/>
                    <a:t>将代码类名，方法名以及代码格式看起来不像正常的</a:t>
                  </a:r>
                  <a:r>
                    <a:rPr lang="en-US" altLang="zh-CN" sz="1000"/>
                    <a:t>Android</a:t>
                  </a:r>
                  <a:r>
                    <a:rPr lang="zh-CN" altLang="zh-CN" sz="1000"/>
                    <a:t>项目代码，增加破解难度。</a:t>
                  </a:r>
                  <a:endParaRPr lang="zh-CN" altLang="en-US"/>
                </a:p>
              </p:txBody>
            </p:sp>
            <p:sp>
              <p:nvSpPr>
                <p:cNvPr id="1048646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</a:rPr>
                    <a:t>代码混淆</a:t>
                  </a:r>
                  <a:endParaRPr lang="zh-CN" altLang="en-US"/>
                </a:p>
              </p:txBody>
            </p:sp>
          </p:grpSp>
          <p:grpSp>
            <p:nvGrpSpPr>
              <p:cNvPr id="66" name="Group 73"/>
              <p:cNvGrpSpPr/>
              <p:nvPr/>
            </p:nvGrpSpPr>
            <p:grpSpPr>
              <a:xfrm>
                <a:off x="1193495" y="2815545"/>
                <a:ext cx="3761200" cy="661716"/>
                <a:chOff x="1317252" y="1824875"/>
                <a:chExt cx="3761200" cy="661716"/>
              </a:xfrm>
            </p:grpSpPr>
            <p:sp>
              <p:nvSpPr>
                <p:cNvPr id="1048647" name="TextBox 77"/>
                <p:cNvSpPr txBox="1"/>
                <p:nvPr/>
              </p:nvSpPr>
              <p:spPr>
                <a:xfrm>
                  <a:off x="1317252" y="1978760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SDK</a:t>
                  </a:r>
                  <a:r>
                    <a:rPr lang="zh-CN" altLang="en-US" sz="1000" dirty="0"/>
                    <a:t>自带工具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ProGuard</a:t>
                  </a:r>
                  <a:endParaRPr lang="zh-CN" altLang="en-US" dirty="0"/>
                </a:p>
              </p:txBody>
            </p:sp>
            <p:sp>
              <p:nvSpPr>
                <p:cNvPr id="1048648" name="Rectangle 7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86944" lnSpcReduction="10000"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7" name="Group 69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3145731" name="Straight Connector 70"/>
              <p:cNvCxnSpPr>
                <a:cxnSpLocks/>
              </p:cNvCxnSpPr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2" name="Straight Connector 71"/>
              <p:cNvCxnSpPr>
                <a:cxnSpLocks/>
              </p:cNvCxnSpPr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650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混淆</a:t>
            </a:r>
            <a:endParaRPr lang="zh-CN" altLang="en-US"/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"/>
          <p:cNvGrpSpPr/>
          <p:nvPr/>
        </p:nvGrpSpPr>
        <p:grpSpPr>
          <a:xfrm>
            <a:off x="3754874" y="-92612"/>
            <a:ext cx="1415123" cy="2664362"/>
            <a:chOff x="7785346" y="-336252"/>
            <a:chExt cx="2935287" cy="6223000"/>
          </a:xfrm>
        </p:grpSpPr>
        <p:sp>
          <p:nvSpPr>
            <p:cNvPr id="1048582" name="Freeform: Shape 2"/>
            <p:cNvSpPr/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3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048584" name="Freeform: Shape 4"/>
            <p:cNvSpPr/>
            <p:nvPr/>
          </p:nvSpPr>
          <p:spPr bwMode="auto">
            <a:xfrm rot="10800000">
              <a:off x="9269658" y="2781599"/>
              <a:ext cx="1012825" cy="1511300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5" name="TextBox 5"/>
            <p:cNvSpPr txBox="1"/>
            <p:nvPr/>
          </p:nvSpPr>
          <p:spPr>
            <a:xfrm>
              <a:off x="9481017" y="3406427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48586" name="Freeform: Shape 6"/>
            <p:cNvSpPr/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7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048588" name="Freeform: Shape 8"/>
            <p:cNvSpPr/>
            <p:nvPr/>
          </p:nvSpPr>
          <p:spPr bwMode="auto">
            <a:xfrm rot="10800000">
              <a:off x="9095033" y="4165897"/>
              <a:ext cx="1260475" cy="1354139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589" name="TextBox 9"/>
            <p:cNvSpPr txBox="1"/>
            <p:nvPr/>
          </p:nvSpPr>
          <p:spPr>
            <a:xfrm>
              <a:off x="9632880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2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23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24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1048590" name="Freeform: Shape 13"/>
                <p:cNvSpPr/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8591" name="Freeform: Shape 14"/>
                <p:cNvSpPr/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3145728" name="Straight Connector 12"/>
              <p:cNvCxnSpPr>
                <a:cxnSpLocks/>
              </p:cNvCxnSpPr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604" name="文本框 173"/>
          <p:cNvSpPr txBox="1"/>
          <p:nvPr/>
        </p:nvSpPr>
        <p:spPr>
          <a:xfrm>
            <a:off x="323528" y="234140"/>
            <a:ext cx="1890210" cy="276999"/>
          </a:xfrm>
          <a:prstGeom prst="rect">
            <a:avLst/>
          </a:prstGeom>
          <a:noFill/>
        </p:spPr>
        <p:txBody>
          <a:bodyPr wrap="none">
            <a:normAutofit fontScale="77778" lnSpcReduction="20000"/>
          </a:bodyPr>
          <a:lstStyle/>
          <a:p>
            <a:r>
              <a:rPr lang="zh-CN" altLang="en-US" b="1" dirty="0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049404" name="文本框 1049403"/>
          <p:cNvSpPr txBox="1"/>
          <p:nvPr/>
        </p:nvSpPr>
        <p:spPr>
          <a:xfrm>
            <a:off x="902756" y="2851824"/>
            <a:ext cx="71193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2">
                    <a:lumMod val="50000"/>
                  </a:schemeClr>
                </a:solidFill>
              </a:rPr>
              <a:t>混淆对于破解没有什么太大的阻碍，只能算是一种障眼法。但是由于混淆能够减少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apk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</a:rPr>
              <a:t>包的大小，每个应用都添加混淆。</a:t>
            </a:r>
            <a:endParaRPr lang="zh-CN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885</Words>
  <Application>Microsoft Office PowerPoint</Application>
  <PresentationFormat>全屏显示(16:9)</PresentationFormat>
  <Paragraphs>93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&amp;quot</vt:lpstr>
      <vt:lpstr>black Verdana</vt:lpstr>
      <vt:lpstr>microsoft yahei</vt:lpstr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 </cp:lastModifiedBy>
  <cp:revision>34</cp:revision>
  <dcterms:created xsi:type="dcterms:W3CDTF">2015-12-09T01:46:17Z</dcterms:created>
  <dcterms:modified xsi:type="dcterms:W3CDTF">2019-03-10T11:34:20Z</dcterms:modified>
</cp:coreProperties>
</file>