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Nuni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Nuni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Nunito-bold.fntdata"/><Relationship Id="rId6" Type="http://schemas.openxmlformats.org/officeDocument/2006/relationships/slide" Target="slides/slide2.xml"/><Relationship Id="rId18" Type="http://schemas.openxmlformats.org/officeDocument/2006/relationships/font" Target="fonts/Nuni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9646abe407_1_15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9646abe407_1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9646abe407_1_15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9646abe407_1_1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9646abe407_1_15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9646abe407_1_1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9646abe407_1_21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9646abe407_1_2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9646abe407_1_2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9646abe407_1_2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9646abe407_1_15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9646abe407_1_1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646abe407_0_1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646abe407_0_1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9646abe407_1_15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9646abe407_1_1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9646abe407_1_15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9646abe407_1_1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9646abe407_1_15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9646abe407_1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646abe407_1_15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9646abe407_1_1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9646abe407_1_15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9646abe407_1_1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9646abe407_1_15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9646abe407_1_1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41" y="3766000"/>
            <a:ext cx="9827100" cy="30921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 name="Google Shape;11;p2"/>
          <p:cNvSpPr/>
          <p:nvPr/>
        </p:nvSpPr>
        <p:spPr>
          <a:xfrm flipH="1">
            <a:off x="4776900" y="2067600"/>
            <a:ext cx="7415100" cy="47904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p2"/>
          <p:cNvSpPr/>
          <p:nvPr/>
        </p:nvSpPr>
        <p:spPr>
          <a:xfrm rot="10800000">
            <a:off x="6745206" y="-100"/>
            <a:ext cx="5446800" cy="27369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a:off x="271033"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4" name="Google Shape;14;p2"/>
          <p:cNvGrpSpPr/>
          <p:nvPr/>
        </p:nvGrpSpPr>
        <p:grpSpPr>
          <a:xfrm>
            <a:off x="340259" y="790"/>
            <a:ext cx="3000409" cy="1392365"/>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1207163" y="790"/>
            <a:ext cx="3000409" cy="1392365"/>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9409957" y="6784"/>
            <a:ext cx="2468376" cy="1002839"/>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8737606" y="5623802"/>
            <a:ext cx="3185498" cy="123431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265762" y="5407536"/>
            <a:ext cx="3727293" cy="1444382"/>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2478271" y="2430444"/>
            <a:ext cx="7148400" cy="1930800"/>
          </a:xfrm>
          <a:prstGeom prst="rect">
            <a:avLst/>
          </a:prstGeom>
        </p:spPr>
        <p:txBody>
          <a:bodyPr anchorCtr="0" anchor="ctr" bIns="121900" lIns="121900" spcFirstLastPara="1" rIns="121900" wrap="square" tIns="121900">
            <a:normAutofit/>
          </a:bodyPr>
          <a:lstStyle>
            <a:lvl1pPr lvl="0" rtl="0" algn="ctr">
              <a:spcBef>
                <a:spcPts val="0"/>
              </a:spcBef>
              <a:spcAft>
                <a:spcPts val="0"/>
              </a:spcAft>
              <a:buSzPts val="5100"/>
              <a:buNone/>
              <a:defRPr sz="5100"/>
            </a:lvl1pPr>
            <a:lvl2pPr lvl="1" rtl="0" algn="ctr">
              <a:spcBef>
                <a:spcPts val="0"/>
              </a:spcBef>
              <a:spcAft>
                <a:spcPts val="0"/>
              </a:spcAft>
              <a:buSzPts val="5100"/>
              <a:buNone/>
              <a:defRPr sz="5100"/>
            </a:lvl2pPr>
            <a:lvl3pPr lvl="2" rtl="0" algn="ctr">
              <a:spcBef>
                <a:spcPts val="0"/>
              </a:spcBef>
              <a:spcAft>
                <a:spcPts val="0"/>
              </a:spcAft>
              <a:buSzPts val="5100"/>
              <a:buNone/>
              <a:defRPr sz="5100"/>
            </a:lvl3pPr>
            <a:lvl4pPr lvl="3" rtl="0" algn="ctr">
              <a:spcBef>
                <a:spcPts val="0"/>
              </a:spcBef>
              <a:spcAft>
                <a:spcPts val="0"/>
              </a:spcAft>
              <a:buSzPts val="5100"/>
              <a:buNone/>
              <a:defRPr sz="5100"/>
            </a:lvl4pPr>
            <a:lvl5pPr lvl="4" rtl="0" algn="ctr">
              <a:spcBef>
                <a:spcPts val="0"/>
              </a:spcBef>
              <a:spcAft>
                <a:spcPts val="0"/>
              </a:spcAft>
              <a:buSzPts val="5100"/>
              <a:buNone/>
              <a:defRPr sz="5100"/>
            </a:lvl5pPr>
            <a:lvl6pPr lvl="5" rtl="0" algn="ctr">
              <a:spcBef>
                <a:spcPts val="0"/>
              </a:spcBef>
              <a:spcAft>
                <a:spcPts val="0"/>
              </a:spcAft>
              <a:buSzPts val="5100"/>
              <a:buNone/>
              <a:defRPr sz="5100"/>
            </a:lvl6pPr>
            <a:lvl7pPr lvl="6" rtl="0" algn="ctr">
              <a:spcBef>
                <a:spcPts val="0"/>
              </a:spcBef>
              <a:spcAft>
                <a:spcPts val="0"/>
              </a:spcAft>
              <a:buSzPts val="5100"/>
              <a:buNone/>
              <a:defRPr sz="5100"/>
            </a:lvl7pPr>
            <a:lvl8pPr lvl="7" rtl="0" algn="ctr">
              <a:spcBef>
                <a:spcPts val="0"/>
              </a:spcBef>
              <a:spcAft>
                <a:spcPts val="0"/>
              </a:spcAft>
              <a:buSzPts val="5100"/>
              <a:buNone/>
              <a:defRPr sz="5100"/>
            </a:lvl8pPr>
            <a:lvl9pPr lvl="8" rtl="0" algn="ctr">
              <a:spcBef>
                <a:spcPts val="0"/>
              </a:spcBef>
              <a:spcAft>
                <a:spcPts val="0"/>
              </a:spcAft>
              <a:buSzPts val="5100"/>
              <a:buNone/>
              <a:defRPr sz="5100"/>
            </a:lvl9pPr>
          </a:lstStyle>
          <a:p/>
        </p:txBody>
      </p:sp>
      <p:sp>
        <p:nvSpPr>
          <p:cNvPr id="35" name="Google Shape;35;p2"/>
          <p:cNvSpPr txBox="1"/>
          <p:nvPr>
            <p:ph idx="1" type="subTitle"/>
          </p:nvPr>
        </p:nvSpPr>
        <p:spPr>
          <a:xfrm>
            <a:off x="2478267" y="4550878"/>
            <a:ext cx="7148400" cy="6969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Clr>
                <a:schemeClr val="lt1"/>
              </a:buClr>
              <a:buSzPts val="2100"/>
              <a:buNone/>
              <a:defRPr sz="21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36" name="Google Shape;36;p2"/>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7425600" y="3778767"/>
            <a:ext cx="4766400" cy="3079200"/>
          </a:xfrm>
          <a:prstGeom prst="rtTriangl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1" name="Google Shape;111;p11"/>
          <p:cNvGrpSpPr/>
          <p:nvPr/>
        </p:nvGrpSpPr>
        <p:grpSpPr>
          <a:xfrm>
            <a:off x="7945629" y="5492768"/>
            <a:ext cx="3361269" cy="1365553"/>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265762" y="3"/>
            <a:ext cx="3727293" cy="1444382"/>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847800" y="1845133"/>
            <a:ext cx="8496300" cy="1839600"/>
          </a:xfrm>
          <a:prstGeom prst="rect">
            <a:avLst/>
          </a:prstGeom>
        </p:spPr>
        <p:txBody>
          <a:bodyPr anchorCtr="0" anchor="ctr" bIns="121900" lIns="121900" spcFirstLastPara="1" rIns="121900" wrap="square" tIns="121900">
            <a:normAutofit/>
          </a:bodyPr>
          <a:lstStyle>
            <a:lvl1pPr lvl="0" rtl="0" algn="ctr">
              <a:spcBef>
                <a:spcPts val="0"/>
              </a:spcBef>
              <a:spcAft>
                <a:spcPts val="0"/>
              </a:spcAft>
              <a:buClr>
                <a:schemeClr val="dk2"/>
              </a:buClr>
              <a:buSzPts val="11500"/>
              <a:buNone/>
              <a:defRPr sz="11500">
                <a:solidFill>
                  <a:schemeClr val="dk2"/>
                </a:solidFill>
              </a:defRPr>
            </a:lvl1pPr>
            <a:lvl2pPr lvl="1" rtl="0" algn="ctr">
              <a:spcBef>
                <a:spcPts val="0"/>
              </a:spcBef>
              <a:spcAft>
                <a:spcPts val="0"/>
              </a:spcAft>
              <a:buClr>
                <a:schemeClr val="dk2"/>
              </a:buClr>
              <a:buSzPts val="11500"/>
              <a:buNone/>
              <a:defRPr sz="11500">
                <a:solidFill>
                  <a:schemeClr val="dk2"/>
                </a:solidFill>
              </a:defRPr>
            </a:lvl2pPr>
            <a:lvl3pPr lvl="2" rtl="0" algn="ctr">
              <a:spcBef>
                <a:spcPts val="0"/>
              </a:spcBef>
              <a:spcAft>
                <a:spcPts val="0"/>
              </a:spcAft>
              <a:buClr>
                <a:schemeClr val="dk2"/>
              </a:buClr>
              <a:buSzPts val="11500"/>
              <a:buNone/>
              <a:defRPr sz="11500">
                <a:solidFill>
                  <a:schemeClr val="dk2"/>
                </a:solidFill>
              </a:defRPr>
            </a:lvl3pPr>
            <a:lvl4pPr lvl="3" rtl="0" algn="ctr">
              <a:spcBef>
                <a:spcPts val="0"/>
              </a:spcBef>
              <a:spcAft>
                <a:spcPts val="0"/>
              </a:spcAft>
              <a:buClr>
                <a:schemeClr val="dk2"/>
              </a:buClr>
              <a:buSzPts val="11500"/>
              <a:buNone/>
              <a:defRPr sz="11500">
                <a:solidFill>
                  <a:schemeClr val="dk2"/>
                </a:solidFill>
              </a:defRPr>
            </a:lvl4pPr>
            <a:lvl5pPr lvl="4" rtl="0" algn="ctr">
              <a:spcBef>
                <a:spcPts val="0"/>
              </a:spcBef>
              <a:spcAft>
                <a:spcPts val="0"/>
              </a:spcAft>
              <a:buClr>
                <a:schemeClr val="dk2"/>
              </a:buClr>
              <a:buSzPts val="11500"/>
              <a:buNone/>
              <a:defRPr sz="11500">
                <a:solidFill>
                  <a:schemeClr val="dk2"/>
                </a:solidFill>
              </a:defRPr>
            </a:lvl5pPr>
            <a:lvl6pPr lvl="5" rtl="0" algn="ctr">
              <a:spcBef>
                <a:spcPts val="0"/>
              </a:spcBef>
              <a:spcAft>
                <a:spcPts val="0"/>
              </a:spcAft>
              <a:buClr>
                <a:schemeClr val="dk2"/>
              </a:buClr>
              <a:buSzPts val="11500"/>
              <a:buNone/>
              <a:defRPr sz="11500">
                <a:solidFill>
                  <a:schemeClr val="dk2"/>
                </a:solidFill>
              </a:defRPr>
            </a:lvl6pPr>
            <a:lvl7pPr lvl="6" rtl="0" algn="ctr">
              <a:spcBef>
                <a:spcPts val="0"/>
              </a:spcBef>
              <a:spcAft>
                <a:spcPts val="0"/>
              </a:spcAft>
              <a:buClr>
                <a:schemeClr val="dk2"/>
              </a:buClr>
              <a:buSzPts val="11500"/>
              <a:buNone/>
              <a:defRPr sz="11500">
                <a:solidFill>
                  <a:schemeClr val="dk2"/>
                </a:solidFill>
              </a:defRPr>
            </a:lvl7pPr>
            <a:lvl8pPr lvl="7" rtl="0" algn="ctr">
              <a:spcBef>
                <a:spcPts val="0"/>
              </a:spcBef>
              <a:spcAft>
                <a:spcPts val="0"/>
              </a:spcAft>
              <a:buClr>
                <a:schemeClr val="dk2"/>
              </a:buClr>
              <a:buSzPts val="11500"/>
              <a:buNone/>
              <a:defRPr sz="11500">
                <a:solidFill>
                  <a:schemeClr val="dk2"/>
                </a:solidFill>
              </a:defRPr>
            </a:lvl8pPr>
            <a:lvl9pPr lvl="8" rtl="0" algn="ctr">
              <a:spcBef>
                <a:spcPts val="0"/>
              </a:spcBef>
              <a:spcAft>
                <a:spcPts val="0"/>
              </a:spcAft>
              <a:buClr>
                <a:schemeClr val="dk2"/>
              </a:buClr>
              <a:buSzPts val="11500"/>
              <a:buNone/>
              <a:defRPr sz="11500">
                <a:solidFill>
                  <a:schemeClr val="dk2"/>
                </a:solidFill>
              </a:defRPr>
            </a:lvl9pPr>
          </a:lstStyle>
          <a:p>
            <a:r>
              <a:t>xx%</a:t>
            </a:r>
          </a:p>
        </p:txBody>
      </p:sp>
      <p:sp>
        <p:nvSpPr>
          <p:cNvPr id="120" name="Google Shape;120;p11"/>
          <p:cNvSpPr txBox="1"/>
          <p:nvPr>
            <p:ph idx="1" type="body"/>
          </p:nvPr>
        </p:nvSpPr>
        <p:spPr>
          <a:xfrm>
            <a:off x="1847800" y="3818467"/>
            <a:ext cx="8496300" cy="854700"/>
          </a:xfrm>
          <a:prstGeom prst="rect">
            <a:avLst/>
          </a:prstGeom>
        </p:spPr>
        <p:txBody>
          <a:bodyPr anchorCtr="0" anchor="t" bIns="121900" lIns="121900" spcFirstLastPara="1" rIns="121900" wrap="square" tIns="121900">
            <a:normAutofit/>
          </a:bodyPr>
          <a:lstStyle>
            <a:lvl1pPr indent="-336550" lvl="0" marL="457200" rtl="0" algn="ctr">
              <a:spcBef>
                <a:spcPts val="0"/>
              </a:spcBef>
              <a:spcAft>
                <a:spcPts val="0"/>
              </a:spcAft>
              <a:buSzPts val="1700"/>
              <a:buChar char="●"/>
              <a:defRPr/>
            </a:lvl1pPr>
            <a:lvl2pPr indent="-323850" lvl="1" marL="914400" rtl="0" algn="ctr">
              <a:spcBef>
                <a:spcPts val="0"/>
              </a:spcBef>
              <a:spcAft>
                <a:spcPts val="0"/>
              </a:spcAft>
              <a:buSzPts val="1500"/>
              <a:buChar char="○"/>
              <a:defRPr/>
            </a:lvl2pPr>
            <a:lvl3pPr indent="-323850" lvl="2" marL="1371600" rtl="0" algn="ctr">
              <a:spcBef>
                <a:spcPts val="0"/>
              </a:spcBef>
              <a:spcAft>
                <a:spcPts val="0"/>
              </a:spcAft>
              <a:buSzPts val="1500"/>
              <a:buChar char="■"/>
              <a:defRPr/>
            </a:lvl3pPr>
            <a:lvl4pPr indent="-323850" lvl="3" marL="1828800" rtl="0" algn="ctr">
              <a:spcBef>
                <a:spcPts val="0"/>
              </a:spcBef>
              <a:spcAft>
                <a:spcPts val="0"/>
              </a:spcAft>
              <a:buSzPts val="1500"/>
              <a:buChar char="●"/>
              <a:defRPr/>
            </a:lvl4pPr>
            <a:lvl5pPr indent="-323850" lvl="4" marL="2286000" rtl="0" algn="ctr">
              <a:spcBef>
                <a:spcPts val="0"/>
              </a:spcBef>
              <a:spcAft>
                <a:spcPts val="0"/>
              </a:spcAft>
              <a:buSzPts val="1500"/>
              <a:buChar char="○"/>
              <a:defRPr/>
            </a:lvl5pPr>
            <a:lvl6pPr indent="-323850" lvl="5" marL="2743200" rtl="0" algn="ctr">
              <a:spcBef>
                <a:spcPts val="0"/>
              </a:spcBef>
              <a:spcAft>
                <a:spcPts val="0"/>
              </a:spcAft>
              <a:buSzPts val="1500"/>
              <a:buChar char="■"/>
              <a:defRPr/>
            </a:lvl6pPr>
            <a:lvl7pPr indent="-323850" lvl="6" marL="3200400" rtl="0" algn="ctr">
              <a:spcBef>
                <a:spcPts val="0"/>
              </a:spcBef>
              <a:spcAft>
                <a:spcPts val="0"/>
              </a:spcAft>
              <a:buSzPts val="1500"/>
              <a:buChar char="●"/>
              <a:defRPr/>
            </a:lvl7pPr>
            <a:lvl8pPr indent="-323850" lvl="7" marL="3657600" rtl="0" algn="ctr">
              <a:spcBef>
                <a:spcPts val="0"/>
              </a:spcBef>
              <a:spcAft>
                <a:spcPts val="0"/>
              </a:spcAft>
              <a:buSzPts val="1500"/>
              <a:buChar char="○"/>
              <a:defRPr/>
            </a:lvl8pPr>
            <a:lvl9pPr indent="-323850" lvl="8" marL="4114800" rtl="0" algn="ctr">
              <a:spcBef>
                <a:spcPts val="0"/>
              </a:spcBef>
              <a:spcAft>
                <a:spcPts val="0"/>
              </a:spcAft>
              <a:buSzPts val="1500"/>
              <a:buChar char="■"/>
              <a:defRPr/>
            </a:lvl9pPr>
          </a:lstStyle>
          <a:p/>
        </p:txBody>
      </p:sp>
      <p:sp>
        <p:nvSpPr>
          <p:cNvPr id="121" name="Google Shape;121;p11"/>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6342900" y="3079200"/>
            <a:ext cx="5849100" cy="3778800"/>
          </a:xfrm>
          <a:prstGeom prst="rtTriangl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9" name="Google Shape;39;p3"/>
          <p:cNvGrpSpPr/>
          <p:nvPr/>
        </p:nvGrpSpPr>
        <p:grpSpPr>
          <a:xfrm>
            <a:off x="7458691" y="5281486"/>
            <a:ext cx="3880118" cy="1576482"/>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265762" y="3"/>
            <a:ext cx="3727293" cy="1444382"/>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2518245" y="2328133"/>
            <a:ext cx="7170000" cy="2194800"/>
          </a:xfrm>
          <a:prstGeom prst="rect">
            <a:avLst/>
          </a:prstGeom>
        </p:spPr>
        <p:txBody>
          <a:bodyPr anchorCtr="0" anchor="ctr" bIns="121900" lIns="121900" spcFirstLastPara="1" rIns="121900" wrap="square" tIns="121900">
            <a:normAutofit/>
          </a:bodyPr>
          <a:lstStyle>
            <a:lvl1pPr lvl="0" rtl="0" algn="ctr">
              <a:spcBef>
                <a:spcPts val="0"/>
              </a:spcBef>
              <a:spcAft>
                <a:spcPts val="0"/>
              </a:spcAft>
              <a:buClr>
                <a:schemeClr val="dk2"/>
              </a:buClr>
              <a:buSzPts val="4300"/>
              <a:buNone/>
              <a:defRPr sz="4300">
                <a:solidFill>
                  <a:schemeClr val="dk2"/>
                </a:solidFill>
              </a:defRPr>
            </a:lvl1pPr>
            <a:lvl2pPr lvl="1" rtl="0" algn="ctr">
              <a:spcBef>
                <a:spcPts val="0"/>
              </a:spcBef>
              <a:spcAft>
                <a:spcPts val="0"/>
              </a:spcAft>
              <a:buClr>
                <a:schemeClr val="dk2"/>
              </a:buClr>
              <a:buSzPts val="4300"/>
              <a:buNone/>
              <a:defRPr sz="4300">
                <a:solidFill>
                  <a:schemeClr val="dk2"/>
                </a:solidFill>
              </a:defRPr>
            </a:lvl2pPr>
            <a:lvl3pPr lvl="2" rtl="0" algn="ctr">
              <a:spcBef>
                <a:spcPts val="0"/>
              </a:spcBef>
              <a:spcAft>
                <a:spcPts val="0"/>
              </a:spcAft>
              <a:buClr>
                <a:schemeClr val="dk2"/>
              </a:buClr>
              <a:buSzPts val="4300"/>
              <a:buNone/>
              <a:defRPr sz="4300">
                <a:solidFill>
                  <a:schemeClr val="dk2"/>
                </a:solidFill>
              </a:defRPr>
            </a:lvl3pPr>
            <a:lvl4pPr lvl="3" rtl="0" algn="ctr">
              <a:spcBef>
                <a:spcPts val="0"/>
              </a:spcBef>
              <a:spcAft>
                <a:spcPts val="0"/>
              </a:spcAft>
              <a:buClr>
                <a:schemeClr val="dk2"/>
              </a:buClr>
              <a:buSzPts val="4300"/>
              <a:buNone/>
              <a:defRPr sz="4300">
                <a:solidFill>
                  <a:schemeClr val="dk2"/>
                </a:solidFill>
              </a:defRPr>
            </a:lvl4pPr>
            <a:lvl5pPr lvl="4" rtl="0" algn="ctr">
              <a:spcBef>
                <a:spcPts val="0"/>
              </a:spcBef>
              <a:spcAft>
                <a:spcPts val="0"/>
              </a:spcAft>
              <a:buClr>
                <a:schemeClr val="dk2"/>
              </a:buClr>
              <a:buSzPts val="4300"/>
              <a:buNone/>
              <a:defRPr sz="4300">
                <a:solidFill>
                  <a:schemeClr val="dk2"/>
                </a:solidFill>
              </a:defRPr>
            </a:lvl5pPr>
            <a:lvl6pPr lvl="5" rtl="0" algn="ctr">
              <a:spcBef>
                <a:spcPts val="0"/>
              </a:spcBef>
              <a:spcAft>
                <a:spcPts val="0"/>
              </a:spcAft>
              <a:buClr>
                <a:schemeClr val="dk2"/>
              </a:buClr>
              <a:buSzPts val="4300"/>
              <a:buNone/>
              <a:defRPr sz="4300">
                <a:solidFill>
                  <a:schemeClr val="dk2"/>
                </a:solidFill>
              </a:defRPr>
            </a:lvl6pPr>
            <a:lvl7pPr lvl="6" rtl="0" algn="ctr">
              <a:spcBef>
                <a:spcPts val="0"/>
              </a:spcBef>
              <a:spcAft>
                <a:spcPts val="0"/>
              </a:spcAft>
              <a:buClr>
                <a:schemeClr val="dk2"/>
              </a:buClr>
              <a:buSzPts val="4300"/>
              <a:buNone/>
              <a:defRPr sz="4300">
                <a:solidFill>
                  <a:schemeClr val="dk2"/>
                </a:solidFill>
              </a:defRPr>
            </a:lvl7pPr>
            <a:lvl8pPr lvl="7" rtl="0" algn="ctr">
              <a:spcBef>
                <a:spcPts val="0"/>
              </a:spcBef>
              <a:spcAft>
                <a:spcPts val="0"/>
              </a:spcAft>
              <a:buClr>
                <a:schemeClr val="dk2"/>
              </a:buClr>
              <a:buSzPts val="4300"/>
              <a:buNone/>
              <a:defRPr sz="4300">
                <a:solidFill>
                  <a:schemeClr val="dk2"/>
                </a:solidFill>
              </a:defRPr>
            </a:lvl8pPr>
            <a:lvl9pPr lvl="8" rtl="0" algn="ctr">
              <a:spcBef>
                <a:spcPts val="0"/>
              </a:spcBef>
              <a:spcAft>
                <a:spcPts val="0"/>
              </a:spcAft>
              <a:buClr>
                <a:schemeClr val="dk2"/>
              </a:buClr>
              <a:buSzPts val="4300"/>
              <a:buNone/>
              <a:defRPr sz="4300">
                <a:solidFill>
                  <a:schemeClr val="dk2"/>
                </a:solidFill>
              </a:defRPr>
            </a:lvl9pPr>
          </a:lstStyle>
          <a:p/>
        </p:txBody>
      </p:sp>
      <p:sp>
        <p:nvSpPr>
          <p:cNvPr id="48" name="Google Shape;48;p3"/>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p4"/>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 name="Google Shape;52;p4"/>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54" name="Google Shape;54;p4"/>
          <p:cNvSpPr txBox="1"/>
          <p:nvPr>
            <p:ph idx="1" type="body"/>
          </p:nvPr>
        </p:nvSpPr>
        <p:spPr>
          <a:xfrm>
            <a:off x="1092200" y="2654300"/>
            <a:ext cx="10007700" cy="32640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55" name="Google Shape;55;p4"/>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p5"/>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p5"/>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61" name="Google Shape;61;p5"/>
          <p:cNvSpPr txBox="1"/>
          <p:nvPr>
            <p:ph idx="1" type="body"/>
          </p:nvPr>
        </p:nvSpPr>
        <p:spPr>
          <a:xfrm>
            <a:off x="1092200" y="2654300"/>
            <a:ext cx="4914900" cy="32640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62" name="Google Shape;62;p5"/>
          <p:cNvSpPr txBox="1"/>
          <p:nvPr>
            <p:ph idx="2" type="body"/>
          </p:nvPr>
        </p:nvSpPr>
        <p:spPr>
          <a:xfrm>
            <a:off x="6184900" y="2654300"/>
            <a:ext cx="4914900" cy="32640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63" name="Google Shape;63;p5"/>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 name="Google Shape;66;p6"/>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7" name="Google Shape;67;p6"/>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69" name="Google Shape;69;p6"/>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p7"/>
          <p:cNvSpPr/>
          <p:nvPr/>
        </p:nvSpPr>
        <p:spPr>
          <a:xfrm>
            <a:off x="41" y="3766000"/>
            <a:ext cx="9827100" cy="30921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p7"/>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1092200" y="1127467"/>
            <a:ext cx="4945500" cy="18441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75" name="Google Shape;75;p7"/>
          <p:cNvSpPr txBox="1"/>
          <p:nvPr>
            <p:ph idx="1" type="body"/>
          </p:nvPr>
        </p:nvSpPr>
        <p:spPr>
          <a:xfrm>
            <a:off x="1107600" y="3092067"/>
            <a:ext cx="4945500" cy="28263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76" name="Google Shape;76;p7"/>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3764192"/>
            <a:ext cx="9825600" cy="30891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p8"/>
          <p:cNvSpPr/>
          <p:nvPr/>
        </p:nvSpPr>
        <p:spPr>
          <a:xfrm flipH="1">
            <a:off x="4777714" y="2072150"/>
            <a:ext cx="7413900" cy="47859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0" name="Google Shape;80;p8"/>
          <p:cNvGrpSpPr/>
          <p:nvPr/>
        </p:nvGrpSpPr>
        <p:grpSpPr>
          <a:xfrm>
            <a:off x="341189" y="-11"/>
            <a:ext cx="3001758" cy="1391229"/>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4" name="Google Shape;84;p8"/>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5" name="Google Shape;85;p8"/>
          <p:cNvGrpSpPr/>
          <p:nvPr/>
        </p:nvGrpSpPr>
        <p:grpSpPr>
          <a:xfrm>
            <a:off x="46579" y="6029501"/>
            <a:ext cx="2124408" cy="822734"/>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7848470" y="1657"/>
            <a:ext cx="4343273" cy="1681990"/>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858572" y="1734861"/>
            <a:ext cx="8489100" cy="3385500"/>
          </a:xfrm>
          <a:prstGeom prst="rect">
            <a:avLst/>
          </a:prstGeom>
        </p:spPr>
        <p:txBody>
          <a:bodyPr anchorCtr="0" anchor="ctr" bIns="121900" lIns="121900" spcFirstLastPara="1" rIns="121900" wrap="square" tIns="121900">
            <a:normAutofit/>
          </a:bodyPr>
          <a:lstStyle>
            <a:lvl1pPr lvl="0" rtl="0" algn="ctr">
              <a:spcBef>
                <a:spcPts val="0"/>
              </a:spcBef>
              <a:spcAft>
                <a:spcPts val="0"/>
              </a:spcAft>
              <a:buSzPts val="4300"/>
              <a:buNone/>
              <a:defRPr sz="4300"/>
            </a:lvl1pPr>
            <a:lvl2pPr lvl="1" rtl="0" algn="ctr">
              <a:spcBef>
                <a:spcPts val="0"/>
              </a:spcBef>
              <a:spcAft>
                <a:spcPts val="0"/>
              </a:spcAft>
              <a:buSzPts val="4300"/>
              <a:buNone/>
              <a:defRPr sz="4300"/>
            </a:lvl2pPr>
            <a:lvl3pPr lvl="2" rtl="0" algn="ctr">
              <a:spcBef>
                <a:spcPts val="0"/>
              </a:spcBef>
              <a:spcAft>
                <a:spcPts val="0"/>
              </a:spcAft>
              <a:buSzPts val="4300"/>
              <a:buNone/>
              <a:defRPr sz="4300"/>
            </a:lvl3pPr>
            <a:lvl4pPr lvl="3" rtl="0" algn="ctr">
              <a:spcBef>
                <a:spcPts val="0"/>
              </a:spcBef>
              <a:spcAft>
                <a:spcPts val="0"/>
              </a:spcAft>
              <a:buSzPts val="4300"/>
              <a:buNone/>
              <a:defRPr sz="4300"/>
            </a:lvl4pPr>
            <a:lvl5pPr lvl="4" rtl="0" algn="ctr">
              <a:spcBef>
                <a:spcPts val="0"/>
              </a:spcBef>
              <a:spcAft>
                <a:spcPts val="0"/>
              </a:spcAft>
              <a:buSzPts val="4300"/>
              <a:buNone/>
              <a:defRPr sz="4300"/>
            </a:lvl5pPr>
            <a:lvl6pPr lvl="5" rtl="0" algn="ctr">
              <a:spcBef>
                <a:spcPts val="0"/>
              </a:spcBef>
              <a:spcAft>
                <a:spcPts val="0"/>
              </a:spcAft>
              <a:buSzPts val="4300"/>
              <a:buNone/>
              <a:defRPr sz="4300"/>
            </a:lvl6pPr>
            <a:lvl7pPr lvl="6" rtl="0" algn="ctr">
              <a:spcBef>
                <a:spcPts val="0"/>
              </a:spcBef>
              <a:spcAft>
                <a:spcPts val="0"/>
              </a:spcAft>
              <a:buSzPts val="4300"/>
              <a:buNone/>
              <a:defRPr sz="4300"/>
            </a:lvl7pPr>
            <a:lvl8pPr lvl="7" rtl="0" algn="ctr">
              <a:spcBef>
                <a:spcPts val="0"/>
              </a:spcBef>
              <a:spcAft>
                <a:spcPts val="0"/>
              </a:spcAft>
              <a:buSzPts val="4300"/>
              <a:buNone/>
              <a:defRPr sz="4300"/>
            </a:lvl8pPr>
            <a:lvl9pPr lvl="8" rtl="0" algn="ctr">
              <a:spcBef>
                <a:spcPts val="0"/>
              </a:spcBef>
              <a:spcAft>
                <a:spcPts val="0"/>
              </a:spcAft>
              <a:buSzPts val="4300"/>
              <a:buNone/>
              <a:defRPr sz="4300"/>
            </a:lvl9pPr>
          </a:lstStyle>
          <a:p/>
        </p:txBody>
      </p:sp>
      <p:sp>
        <p:nvSpPr>
          <p:cNvPr id="94" name="Google Shape;94;p8"/>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4776900" y="2067600"/>
            <a:ext cx="7415100" cy="47904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7" name="Google Shape;97;p9"/>
          <p:cNvSpPr/>
          <p:nvPr/>
        </p:nvSpPr>
        <p:spPr>
          <a:xfrm>
            <a:off x="41" y="3766000"/>
            <a:ext cx="9827100" cy="30921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 name="Google Shape;98;p9"/>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1092200" y="1127467"/>
            <a:ext cx="8565600" cy="9399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00" name="Google Shape;100;p9"/>
          <p:cNvSpPr txBox="1"/>
          <p:nvPr>
            <p:ph idx="1" type="subTitle"/>
          </p:nvPr>
        </p:nvSpPr>
        <p:spPr>
          <a:xfrm>
            <a:off x="1092200" y="2067600"/>
            <a:ext cx="7813200" cy="524700"/>
          </a:xfrm>
          <a:prstGeom prst="rect">
            <a:avLst/>
          </a:prstGeom>
        </p:spPr>
        <p:txBody>
          <a:bodyPr anchorCtr="0" anchor="t" bIns="121900" lIns="121900" spcFirstLastPara="1" rIns="121900" wrap="square" tIns="12190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01" name="Google Shape;101;p9"/>
          <p:cNvSpPr txBox="1"/>
          <p:nvPr>
            <p:ph idx="2" type="body"/>
          </p:nvPr>
        </p:nvSpPr>
        <p:spPr>
          <a:xfrm>
            <a:off x="1092200" y="3289400"/>
            <a:ext cx="7813200" cy="27939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102" name="Google Shape;102;p9"/>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41" y="3766000"/>
            <a:ext cx="9827100" cy="3092100"/>
          </a:xfrm>
          <a:prstGeom prst="rtTriangle">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 name="Google Shape;105;p10"/>
          <p:cNvSpPr/>
          <p:nvPr/>
        </p:nvSpPr>
        <p:spPr>
          <a:xfrm flipH="1">
            <a:off x="4776900" y="2067600"/>
            <a:ext cx="7415100" cy="4790400"/>
          </a:xfrm>
          <a:prstGeom prst="rtTriangl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 name="Google Shape;106;p10"/>
          <p:cNvSpPr/>
          <p:nvPr/>
        </p:nvSpPr>
        <p:spPr>
          <a:xfrm>
            <a:off x="270967" y="275000"/>
            <a:ext cx="116499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437367" y="5551333"/>
            <a:ext cx="9886800" cy="806700"/>
          </a:xfrm>
          <a:prstGeom prst="rect">
            <a:avLst/>
          </a:prstGeom>
        </p:spPr>
        <p:txBody>
          <a:bodyPr anchorCtr="0" anchor="b" bIns="121900" lIns="121900" spcFirstLastPara="1" rIns="121900" wrap="square" tIns="121900">
            <a:normAutofit/>
          </a:bodyPr>
          <a:lstStyle>
            <a:lvl1pPr indent="-228600" lvl="0" marL="457200" rtl="0">
              <a:lnSpc>
                <a:spcPct val="100000"/>
              </a:lnSpc>
              <a:spcBef>
                <a:spcPts val="0"/>
              </a:spcBef>
              <a:spcAft>
                <a:spcPts val="0"/>
              </a:spcAft>
              <a:buSzPts val="1700"/>
              <a:buNone/>
              <a:defRPr/>
            </a:lvl1pPr>
          </a:lstStyle>
          <a:p/>
        </p:txBody>
      </p:sp>
      <p:sp>
        <p:nvSpPr>
          <p:cNvPr id="108" name="Google Shape;108;p10"/>
          <p:cNvSpPr txBox="1"/>
          <p:nvPr>
            <p:ph idx="12" type="sldNum"/>
          </p:nvPr>
        </p:nvSpPr>
        <p:spPr>
          <a:xfrm>
            <a:off x="11187645" y="605822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1pPr>
            <a:lvl2pPr lvl="1"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2pPr>
            <a:lvl3pPr lvl="2"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3pPr>
            <a:lvl4pPr lvl="3"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4pPr>
            <a:lvl5pPr lvl="4"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5pPr>
            <a:lvl6pPr lvl="5"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6pPr>
            <a:lvl7pPr lvl="6"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7pPr>
            <a:lvl8pPr lvl="7"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8pPr>
            <a:lvl9pPr lvl="8" rtl="0">
              <a:spcBef>
                <a:spcPts val="0"/>
              </a:spcBef>
              <a:spcAft>
                <a:spcPts val="0"/>
              </a:spcAft>
              <a:buClr>
                <a:schemeClr val="lt1"/>
              </a:buClr>
              <a:buSzPts val="3700"/>
              <a:buFont typeface="Nunito"/>
              <a:buNone/>
              <a:defRPr sz="37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415600" y="1536633"/>
            <a:ext cx="11360700" cy="4521600"/>
          </a:xfrm>
          <a:prstGeom prst="rect">
            <a:avLst/>
          </a:prstGeom>
          <a:noFill/>
          <a:ln>
            <a:noFill/>
          </a:ln>
        </p:spPr>
        <p:txBody>
          <a:bodyPr anchorCtr="0" anchor="t" bIns="121900" lIns="121900" spcFirstLastPara="1" rIns="121900" wrap="square" tIns="121900">
            <a:normAutofit/>
          </a:bodyPr>
          <a:lstStyle>
            <a:lvl1pPr indent="-336550" lvl="0" marL="457200" rtl="0">
              <a:lnSpc>
                <a:spcPct val="115000"/>
              </a:lnSpc>
              <a:spcBef>
                <a:spcPts val="0"/>
              </a:spcBef>
              <a:spcAft>
                <a:spcPts val="0"/>
              </a:spcAft>
              <a:buClr>
                <a:schemeClr val="dk2"/>
              </a:buClr>
              <a:buSzPts val="1700"/>
              <a:buFont typeface="Calibri"/>
              <a:buChar char="●"/>
              <a:defRPr sz="1700">
                <a:solidFill>
                  <a:schemeClr val="dk2"/>
                </a:solidFill>
                <a:latin typeface="Calibri"/>
                <a:ea typeface="Calibri"/>
                <a:cs typeface="Calibri"/>
                <a:sym typeface="Calibri"/>
              </a:defRPr>
            </a:lvl1pPr>
            <a:lvl2pPr indent="-323850" lvl="1" marL="914400" rtl="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2pPr>
            <a:lvl3pPr indent="-323850" lvl="2" marL="1371600" rtl="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3pPr>
            <a:lvl4pPr indent="-323850" lvl="3" marL="1828800" rtl="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4pPr>
            <a:lvl5pPr indent="-323850" lvl="4" marL="2286000" rtl="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5pPr>
            <a:lvl6pPr indent="-323850" lvl="5" marL="2743200" rtl="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6pPr>
            <a:lvl7pPr indent="-323850" lvl="6" marL="3200400" rtl="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7pPr>
            <a:lvl8pPr indent="-323850" lvl="7" marL="3657600" rtl="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8pPr>
            <a:lvl9pPr indent="-323850" lvl="8" marL="4114800" rtl="0">
              <a:lnSpc>
                <a:spcPct val="115000"/>
              </a:lnSpc>
              <a:spcBef>
                <a:spcPts val="0"/>
              </a:spcBef>
              <a:spcAft>
                <a:spcPts val="0"/>
              </a:spcAft>
              <a:buClr>
                <a:schemeClr val="dk2"/>
              </a:buClr>
              <a:buSzPts val="1500"/>
              <a:buFont typeface="Calibri"/>
              <a:buChar char="■"/>
              <a:defRPr sz="15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lvl="0" rtl="0" algn="r">
              <a:buNone/>
              <a:defRPr sz="1300">
                <a:solidFill>
                  <a:schemeClr val="dk2"/>
                </a:solidFill>
                <a:latin typeface="Nunito"/>
                <a:ea typeface="Nunito"/>
                <a:cs typeface="Nunito"/>
                <a:sym typeface="Nunito"/>
              </a:defRPr>
            </a:lvl1pPr>
            <a:lvl2pPr lvl="1" rtl="0" algn="r">
              <a:buNone/>
              <a:defRPr sz="1300">
                <a:solidFill>
                  <a:schemeClr val="dk2"/>
                </a:solidFill>
                <a:latin typeface="Nunito"/>
                <a:ea typeface="Nunito"/>
                <a:cs typeface="Nunito"/>
                <a:sym typeface="Nunito"/>
              </a:defRPr>
            </a:lvl2pPr>
            <a:lvl3pPr lvl="2" rtl="0" algn="r">
              <a:buNone/>
              <a:defRPr sz="1300">
                <a:solidFill>
                  <a:schemeClr val="dk2"/>
                </a:solidFill>
                <a:latin typeface="Nunito"/>
                <a:ea typeface="Nunito"/>
                <a:cs typeface="Nunito"/>
                <a:sym typeface="Nunito"/>
              </a:defRPr>
            </a:lvl3pPr>
            <a:lvl4pPr lvl="3" rtl="0" algn="r">
              <a:buNone/>
              <a:defRPr sz="1300">
                <a:solidFill>
                  <a:schemeClr val="dk2"/>
                </a:solidFill>
                <a:latin typeface="Nunito"/>
                <a:ea typeface="Nunito"/>
                <a:cs typeface="Nunito"/>
                <a:sym typeface="Nunito"/>
              </a:defRPr>
            </a:lvl4pPr>
            <a:lvl5pPr lvl="4" rtl="0" algn="r">
              <a:buNone/>
              <a:defRPr sz="1300">
                <a:solidFill>
                  <a:schemeClr val="dk2"/>
                </a:solidFill>
                <a:latin typeface="Nunito"/>
                <a:ea typeface="Nunito"/>
                <a:cs typeface="Nunito"/>
                <a:sym typeface="Nunito"/>
              </a:defRPr>
            </a:lvl5pPr>
            <a:lvl6pPr lvl="5" rtl="0" algn="r">
              <a:buNone/>
              <a:defRPr sz="1300">
                <a:solidFill>
                  <a:schemeClr val="dk2"/>
                </a:solidFill>
                <a:latin typeface="Nunito"/>
                <a:ea typeface="Nunito"/>
                <a:cs typeface="Nunito"/>
                <a:sym typeface="Nunito"/>
              </a:defRPr>
            </a:lvl6pPr>
            <a:lvl7pPr lvl="6" rtl="0" algn="r">
              <a:buNone/>
              <a:defRPr sz="1300">
                <a:solidFill>
                  <a:schemeClr val="dk2"/>
                </a:solidFill>
                <a:latin typeface="Nunito"/>
                <a:ea typeface="Nunito"/>
                <a:cs typeface="Nunito"/>
                <a:sym typeface="Nunito"/>
              </a:defRPr>
            </a:lvl7pPr>
            <a:lvl8pPr lvl="7" rtl="0" algn="r">
              <a:buNone/>
              <a:defRPr sz="1300">
                <a:solidFill>
                  <a:schemeClr val="dk2"/>
                </a:solidFill>
                <a:latin typeface="Nunito"/>
                <a:ea typeface="Nunito"/>
                <a:cs typeface="Nunito"/>
                <a:sym typeface="Nunito"/>
              </a:defRPr>
            </a:lvl8pPr>
            <a:lvl9pPr lvl="8" rtl="0" algn="r">
              <a:buNone/>
              <a:defRPr sz="13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478275" y="1571675"/>
            <a:ext cx="7148400" cy="2385000"/>
          </a:xfrm>
          <a:prstGeom prst="rect">
            <a:avLst/>
          </a:prstGeom>
        </p:spPr>
        <p:txBody>
          <a:bodyPr anchorCtr="0" anchor="ctr" bIns="121900" lIns="121900" spcFirstLastPara="1" rIns="121900" wrap="square" tIns="121900">
            <a:normAutofit/>
          </a:bodyPr>
          <a:lstStyle/>
          <a:p>
            <a:pPr indent="0" lvl="0" marL="0" rtl="0" algn="ctr">
              <a:spcBef>
                <a:spcPts val="0"/>
              </a:spcBef>
              <a:spcAft>
                <a:spcPts val="0"/>
              </a:spcAft>
              <a:buNone/>
            </a:pPr>
            <a:r>
              <a:rPr lang="en-IN"/>
              <a:t>Vaidhya4u</a:t>
            </a:r>
            <a:endParaRPr/>
          </a:p>
          <a:p>
            <a:pPr indent="0" lvl="0" marL="0" rtl="0" algn="ctr">
              <a:spcBef>
                <a:spcPts val="0"/>
              </a:spcBef>
              <a:spcAft>
                <a:spcPts val="0"/>
              </a:spcAft>
              <a:buNone/>
            </a:pPr>
            <a:r>
              <a:rPr lang="en-IN" sz="3933">
                <a:solidFill>
                  <a:srgbClr val="3D85C6"/>
                </a:solidFill>
              </a:rPr>
              <a:t>DOCTOR</a:t>
            </a:r>
            <a:r>
              <a:rPr lang="en-IN" sz="3933">
                <a:solidFill>
                  <a:srgbClr val="3D85C6"/>
                </a:solidFill>
              </a:rPr>
              <a:t> APPOINTMENT BOOKING SYSTEM</a:t>
            </a:r>
            <a:endParaRPr sz="3933">
              <a:solidFill>
                <a:srgbClr val="3D85C6"/>
              </a:solidFill>
            </a:endParaRPr>
          </a:p>
        </p:txBody>
      </p:sp>
      <p:sp>
        <p:nvSpPr>
          <p:cNvPr id="129" name="Google Shape;129;p13"/>
          <p:cNvSpPr txBox="1"/>
          <p:nvPr>
            <p:ph idx="1" type="subTitle"/>
          </p:nvPr>
        </p:nvSpPr>
        <p:spPr>
          <a:xfrm>
            <a:off x="2302417" y="3859828"/>
            <a:ext cx="7148400" cy="696900"/>
          </a:xfrm>
          <a:prstGeom prst="rect">
            <a:avLst/>
          </a:prstGeom>
        </p:spPr>
        <p:txBody>
          <a:bodyPr anchorCtr="0" anchor="t" bIns="121900" lIns="121900" spcFirstLastPara="1" rIns="121900" wrap="square" tIns="121900">
            <a:normAutofit/>
          </a:bodyPr>
          <a:lstStyle/>
          <a:p>
            <a:pPr indent="0" lvl="0" marL="0" rtl="0" algn="ctr">
              <a:spcBef>
                <a:spcPts val="0"/>
              </a:spcBef>
              <a:spcAft>
                <a:spcPts val="0"/>
              </a:spcAft>
              <a:buNone/>
            </a:pPr>
            <a:r>
              <a:rPr lang="en-IN" sz="2800">
                <a:solidFill>
                  <a:srgbClr val="6FA8DC"/>
                </a:solidFill>
              </a:rPr>
              <a:t>NLP Project</a:t>
            </a:r>
            <a:endParaRPr sz="2800">
              <a:solidFill>
                <a:srgbClr val="6FA8DC"/>
              </a:solidFill>
            </a:endParaRPr>
          </a:p>
        </p:txBody>
      </p:sp>
      <p:sp>
        <p:nvSpPr>
          <p:cNvPr id="130" name="Google Shape;130;p13"/>
          <p:cNvSpPr txBox="1"/>
          <p:nvPr/>
        </p:nvSpPr>
        <p:spPr>
          <a:xfrm>
            <a:off x="3003825" y="5873075"/>
            <a:ext cx="9004500" cy="6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500">
                <a:latin typeface="Calibri"/>
                <a:ea typeface="Calibri"/>
                <a:cs typeface="Calibri"/>
                <a:sym typeface="Calibri"/>
              </a:rPr>
              <a:t>By -</a:t>
            </a:r>
            <a:r>
              <a:rPr lang="en-IN" sz="2100">
                <a:latin typeface="Calibri"/>
                <a:ea typeface="Calibri"/>
                <a:cs typeface="Calibri"/>
                <a:sym typeface="Calibri"/>
              </a:rPr>
              <a:t> Vishwak Sena Reddy (BTECH/10166/21) &amp; Gaurang Dixit (BTECH/10432/21)</a:t>
            </a:r>
            <a:endParaRPr sz="21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1092200" y="693872"/>
            <a:ext cx="10007700" cy="85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990"/>
              <a:buNone/>
            </a:pPr>
            <a:r>
              <a:rPr lang="en-IN" sz="4000"/>
              <a:t>Challenges Faced</a:t>
            </a:r>
            <a:endParaRPr sz="4000"/>
          </a:p>
        </p:txBody>
      </p:sp>
      <p:sp>
        <p:nvSpPr>
          <p:cNvPr id="186" name="Google Shape;186;p22"/>
          <p:cNvSpPr txBox="1"/>
          <p:nvPr>
            <p:ph idx="1" type="body"/>
          </p:nvPr>
        </p:nvSpPr>
        <p:spPr>
          <a:xfrm>
            <a:off x="1092200" y="1692775"/>
            <a:ext cx="10007700" cy="4601700"/>
          </a:xfrm>
          <a:prstGeom prst="rect">
            <a:avLst/>
          </a:prstGeom>
        </p:spPr>
        <p:txBody>
          <a:bodyPr anchorCtr="0" anchor="t" bIns="121900" lIns="121900" spcFirstLastPara="1" rIns="121900" wrap="square" tIns="121900">
            <a:noAutofit/>
          </a:bodyPr>
          <a:lstStyle/>
          <a:p>
            <a:pPr indent="-355600" lvl="0" marL="457200" rtl="0" algn="l">
              <a:spcBef>
                <a:spcPts val="0"/>
              </a:spcBef>
              <a:spcAft>
                <a:spcPts val="0"/>
              </a:spcAft>
              <a:buSzPts val="2000"/>
              <a:buChar char="●"/>
            </a:pPr>
            <a:r>
              <a:rPr lang="en-IN" sz="2000"/>
              <a:t>First and foremost challenge we faced was finding the right dataset. We searched about 1000+ datasets and then found a </a:t>
            </a:r>
            <a:r>
              <a:rPr lang="en-IN" sz="2000"/>
              <a:t>relevant</a:t>
            </a:r>
            <a:r>
              <a:rPr lang="en-IN" sz="2000"/>
              <a:t> dataset. </a:t>
            </a:r>
            <a:endParaRPr sz="2000"/>
          </a:p>
          <a:p>
            <a:pPr indent="-355600" lvl="0" marL="457200" rtl="0" algn="l">
              <a:spcBef>
                <a:spcPts val="0"/>
              </a:spcBef>
              <a:spcAft>
                <a:spcPts val="0"/>
              </a:spcAft>
              <a:buSzPts val="2000"/>
              <a:buChar char="●"/>
            </a:pPr>
            <a:r>
              <a:rPr lang="en-IN" sz="2000"/>
              <a:t>While performing spelling correction in preprocessing of user input, the name of the person was getting altered, and even using entities of Spacy could not solve this because we were sending one word at a time for spelling correction but our name can be of multiple words. So we replaced the name entity with a single character and modified our code to make it </a:t>
            </a:r>
            <a:r>
              <a:rPr lang="en-IN" sz="2000"/>
              <a:t>function properly.</a:t>
            </a:r>
            <a:endParaRPr sz="2000"/>
          </a:p>
          <a:p>
            <a:pPr indent="-355600" lvl="0" marL="457200" rtl="0" algn="l">
              <a:spcBef>
                <a:spcPts val="0"/>
              </a:spcBef>
              <a:spcAft>
                <a:spcPts val="0"/>
              </a:spcAft>
              <a:buSzPts val="2000"/>
              <a:buChar char="●"/>
            </a:pPr>
            <a:r>
              <a:rPr lang="en-IN" sz="2000"/>
              <a:t>We also faced issue while correcting the spelling, preprocessing the text. We initially used ‘autocorrect’ library but it turned out to be very poor in performance, so we replaced it with ‘pyspellchecker’.</a:t>
            </a:r>
            <a:endParaRPr sz="2000"/>
          </a:p>
          <a:p>
            <a:pPr indent="-355600" lvl="0" marL="457200" rtl="0" algn="l">
              <a:spcBef>
                <a:spcPts val="0"/>
              </a:spcBef>
              <a:spcAft>
                <a:spcPts val="0"/>
              </a:spcAft>
              <a:buSzPts val="2000"/>
              <a:buChar char="●"/>
            </a:pPr>
            <a:r>
              <a:rPr lang="en-IN" sz="2000"/>
              <a:t>We were also getting wrong output sometimes but preprocessing the dataset text properly made the output accurate. </a:t>
            </a:r>
            <a:endParaRPr sz="2000"/>
          </a:p>
          <a:p>
            <a:pPr indent="-355600" lvl="0" marL="457200" rtl="0" algn="l">
              <a:spcBef>
                <a:spcPts val="0"/>
              </a:spcBef>
              <a:spcAft>
                <a:spcPts val="0"/>
              </a:spcAft>
              <a:buSzPts val="2000"/>
              <a:buChar char="●"/>
            </a:pPr>
            <a:r>
              <a:rPr lang="en-IN" sz="2000"/>
              <a:t>Making UI and integrating it with the classification output was also a very </a:t>
            </a:r>
            <a:r>
              <a:rPr lang="en-IN" sz="2000"/>
              <a:t>tedious</a:t>
            </a:r>
            <a:r>
              <a:rPr lang="en-IN" sz="2000"/>
              <a:t> task.</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892950" y="432975"/>
            <a:ext cx="10530000" cy="746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990"/>
              <a:buNone/>
            </a:pPr>
            <a:r>
              <a:rPr lang="en-IN"/>
              <a:t>Future Scope</a:t>
            </a:r>
            <a:endParaRPr/>
          </a:p>
        </p:txBody>
      </p:sp>
      <p:sp>
        <p:nvSpPr>
          <p:cNvPr id="192" name="Google Shape;192;p23"/>
          <p:cNvSpPr txBox="1"/>
          <p:nvPr>
            <p:ph idx="1" type="body"/>
          </p:nvPr>
        </p:nvSpPr>
        <p:spPr>
          <a:xfrm>
            <a:off x="1092150" y="1179675"/>
            <a:ext cx="10131600" cy="2279100"/>
          </a:xfrm>
          <a:prstGeom prst="rect">
            <a:avLst/>
          </a:prstGeom>
        </p:spPr>
        <p:txBody>
          <a:bodyPr anchorCtr="0" anchor="t" bIns="121900" lIns="121900" spcFirstLastPara="1" rIns="121900" wrap="square" tIns="121900">
            <a:noAutofit/>
          </a:bodyPr>
          <a:lstStyle/>
          <a:p>
            <a:pPr indent="-342900" lvl="0" marL="457200" rtl="0" algn="l">
              <a:spcBef>
                <a:spcPts val="0"/>
              </a:spcBef>
              <a:spcAft>
                <a:spcPts val="0"/>
              </a:spcAft>
              <a:buSzPts val="1800"/>
              <a:buChar char="●"/>
            </a:pPr>
            <a:r>
              <a:rPr lang="en-IN" sz="1800"/>
              <a:t>Integration of voice as an input.</a:t>
            </a:r>
            <a:endParaRPr sz="1800"/>
          </a:p>
          <a:p>
            <a:pPr indent="-342900" lvl="0" marL="457200" rtl="0" algn="l">
              <a:spcBef>
                <a:spcPts val="0"/>
              </a:spcBef>
              <a:spcAft>
                <a:spcPts val="0"/>
              </a:spcAft>
              <a:buSzPts val="1800"/>
              <a:buChar char="●"/>
            </a:pPr>
            <a:r>
              <a:rPr lang="en-IN" sz="1800"/>
              <a:t>Another major feature would be classifying text/voice as emergency or not. (Subject to </a:t>
            </a:r>
            <a:r>
              <a:rPr lang="en-IN" sz="1800"/>
              <a:t>further research)</a:t>
            </a:r>
            <a:endParaRPr sz="1800"/>
          </a:p>
          <a:p>
            <a:pPr indent="-342900" lvl="0" marL="457200" rtl="0" algn="l">
              <a:spcBef>
                <a:spcPts val="0"/>
              </a:spcBef>
              <a:spcAft>
                <a:spcPts val="0"/>
              </a:spcAft>
              <a:buSzPts val="1800"/>
              <a:buChar char="●"/>
            </a:pPr>
            <a:r>
              <a:rPr lang="en-IN" sz="1800"/>
              <a:t>One such improvement can be done in the time </a:t>
            </a:r>
            <a:r>
              <a:rPr lang="en-IN" sz="1800"/>
              <a:t>function</a:t>
            </a:r>
            <a:r>
              <a:rPr lang="en-IN" sz="1800"/>
              <a:t> which can handle multiple input time formats.</a:t>
            </a:r>
            <a:endParaRPr sz="1800"/>
          </a:p>
          <a:p>
            <a:pPr indent="-342900" lvl="0" marL="457200" rtl="0" algn="l">
              <a:spcBef>
                <a:spcPts val="0"/>
              </a:spcBef>
              <a:spcAft>
                <a:spcPts val="0"/>
              </a:spcAft>
              <a:buSzPts val="1800"/>
              <a:buChar char="●"/>
            </a:pPr>
            <a:r>
              <a:rPr lang="en-IN" sz="1800"/>
              <a:t>We can also add one more section while booking which gives basic medications to a particular disease which will improve one’s condition if they are unable to get an appointment.</a:t>
            </a:r>
            <a:endParaRPr sz="1800"/>
          </a:p>
        </p:txBody>
      </p:sp>
      <p:sp>
        <p:nvSpPr>
          <p:cNvPr id="193" name="Google Shape;193;p23"/>
          <p:cNvSpPr txBox="1"/>
          <p:nvPr/>
        </p:nvSpPr>
        <p:spPr>
          <a:xfrm>
            <a:off x="1136850" y="4324075"/>
            <a:ext cx="10007700" cy="1983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Calibri"/>
              <a:buChar char="●"/>
            </a:pPr>
            <a:r>
              <a:rPr lang="en-IN" sz="1800">
                <a:solidFill>
                  <a:schemeClr val="dk2"/>
                </a:solidFill>
                <a:latin typeface="Calibri"/>
                <a:ea typeface="Calibri"/>
                <a:cs typeface="Calibri"/>
                <a:sym typeface="Calibri"/>
              </a:rPr>
              <a:t>This project can become base for many online doctor appointment booking systems where a particular doctor is appointed based on the class or label of the symptoms mentioned by the user.</a:t>
            </a:r>
            <a:endParaRPr sz="1800">
              <a:solidFill>
                <a:schemeClr val="dk2"/>
              </a:solidFill>
              <a:latin typeface="Calibri"/>
              <a:ea typeface="Calibri"/>
              <a:cs typeface="Calibri"/>
              <a:sym typeface="Calibri"/>
            </a:endParaRPr>
          </a:p>
          <a:p>
            <a:pPr indent="-342900" lvl="0" marL="457200" rtl="0" algn="l">
              <a:lnSpc>
                <a:spcPct val="115000"/>
              </a:lnSpc>
              <a:spcBef>
                <a:spcPts val="0"/>
              </a:spcBef>
              <a:spcAft>
                <a:spcPts val="0"/>
              </a:spcAft>
              <a:buClr>
                <a:schemeClr val="dk2"/>
              </a:buClr>
              <a:buSzPts val="1800"/>
              <a:buFont typeface="Calibri"/>
              <a:buChar char="●"/>
            </a:pPr>
            <a:r>
              <a:rPr lang="en-IN" sz="1800">
                <a:solidFill>
                  <a:schemeClr val="dk2"/>
                </a:solidFill>
                <a:latin typeface="Calibri"/>
                <a:ea typeface="Calibri"/>
                <a:cs typeface="Calibri"/>
                <a:sym typeface="Calibri"/>
              </a:rPr>
              <a:t>This will also help many people who are unable to take appointment of a particular doctor who can cure their disease.</a:t>
            </a:r>
            <a:endParaRPr sz="1800">
              <a:solidFill>
                <a:schemeClr val="dk2"/>
              </a:solidFill>
              <a:latin typeface="Calibri"/>
              <a:ea typeface="Calibri"/>
              <a:cs typeface="Calibri"/>
              <a:sym typeface="Calibri"/>
            </a:endParaRPr>
          </a:p>
          <a:p>
            <a:pPr indent="-342900" lvl="0" marL="457200" rtl="0" algn="l">
              <a:lnSpc>
                <a:spcPct val="115000"/>
              </a:lnSpc>
              <a:spcBef>
                <a:spcPts val="0"/>
              </a:spcBef>
              <a:spcAft>
                <a:spcPts val="0"/>
              </a:spcAft>
              <a:buClr>
                <a:schemeClr val="dk2"/>
              </a:buClr>
              <a:buSzPts val="1800"/>
              <a:buFont typeface="Calibri"/>
              <a:buChar char="●"/>
            </a:pPr>
            <a:r>
              <a:rPr lang="en-IN" sz="1800">
                <a:solidFill>
                  <a:schemeClr val="dk2"/>
                </a:solidFill>
                <a:latin typeface="Calibri"/>
                <a:ea typeface="Calibri"/>
                <a:cs typeface="Calibri"/>
                <a:sym typeface="Calibri"/>
              </a:rPr>
              <a:t>By simply mentioning one’s symptoms he/she can book their appointment to a particular doctor, at a particular time.</a:t>
            </a:r>
            <a:endParaRPr sz="1800">
              <a:latin typeface="Calibri"/>
              <a:ea typeface="Calibri"/>
              <a:cs typeface="Calibri"/>
              <a:sym typeface="Calibri"/>
            </a:endParaRPr>
          </a:p>
        </p:txBody>
      </p:sp>
      <p:sp>
        <p:nvSpPr>
          <p:cNvPr id="194" name="Google Shape;194;p23"/>
          <p:cNvSpPr txBox="1"/>
          <p:nvPr/>
        </p:nvSpPr>
        <p:spPr>
          <a:xfrm>
            <a:off x="875700" y="3495500"/>
            <a:ext cx="9446700" cy="6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4000">
                <a:solidFill>
                  <a:schemeClr val="lt1"/>
                </a:solidFill>
                <a:latin typeface="Nunito"/>
                <a:ea typeface="Nunito"/>
                <a:cs typeface="Nunito"/>
                <a:sym typeface="Nunito"/>
              </a:rPr>
              <a:t>Applications</a:t>
            </a:r>
            <a:r>
              <a:rPr lang="en-IN" sz="4000">
                <a:solidFill>
                  <a:schemeClr val="lt1"/>
                </a:solidFill>
                <a:latin typeface="Nunito"/>
                <a:ea typeface="Nunito"/>
                <a:cs typeface="Nunito"/>
                <a:sym typeface="Nunito"/>
              </a:rPr>
              <a:t> of this project</a:t>
            </a:r>
            <a:endParaRPr sz="40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IN"/>
              <a:t>Acknowledgement</a:t>
            </a:r>
            <a:endParaRPr/>
          </a:p>
        </p:txBody>
      </p:sp>
      <p:sp>
        <p:nvSpPr>
          <p:cNvPr id="200" name="Google Shape;200;p24"/>
          <p:cNvSpPr txBox="1"/>
          <p:nvPr>
            <p:ph idx="1" type="body"/>
          </p:nvPr>
        </p:nvSpPr>
        <p:spPr>
          <a:xfrm>
            <a:off x="1092200" y="2654300"/>
            <a:ext cx="10007700" cy="3264000"/>
          </a:xfrm>
          <a:prstGeom prst="rect">
            <a:avLst/>
          </a:prstGeom>
        </p:spPr>
        <p:txBody>
          <a:bodyPr anchorCtr="0" anchor="t" bIns="121900" lIns="121900" spcFirstLastPara="1" rIns="121900" wrap="square" tIns="121900">
            <a:normAutofit/>
          </a:bodyPr>
          <a:lstStyle/>
          <a:p>
            <a:pPr indent="-355600" lvl="0" marL="457200" rtl="0" algn="l">
              <a:spcBef>
                <a:spcPts val="0"/>
              </a:spcBef>
              <a:spcAft>
                <a:spcPts val="0"/>
              </a:spcAft>
              <a:buSzPts val="2000"/>
              <a:buChar char="●"/>
            </a:pPr>
            <a:r>
              <a:rPr lang="en-IN" sz="2000"/>
              <a:t>Firstly, Shruti ma’am for helping in understanding the core concepts of NLP.</a:t>
            </a:r>
            <a:endParaRPr sz="2000"/>
          </a:p>
          <a:p>
            <a:pPr indent="-355600" lvl="0" marL="457200" rtl="0" algn="l">
              <a:spcBef>
                <a:spcPts val="0"/>
              </a:spcBef>
              <a:spcAft>
                <a:spcPts val="0"/>
              </a:spcAft>
              <a:buSzPts val="2000"/>
              <a:buChar char="●"/>
            </a:pPr>
            <a:r>
              <a:rPr lang="en-IN" sz="2000"/>
              <a:t>Secondly,  Kaggle for helping us find the right dataset for our project.</a:t>
            </a:r>
            <a:endParaRPr sz="2000"/>
          </a:p>
          <a:p>
            <a:pPr indent="-355600" lvl="0" marL="457200" rtl="0" algn="l">
              <a:spcBef>
                <a:spcPts val="0"/>
              </a:spcBef>
              <a:spcAft>
                <a:spcPts val="0"/>
              </a:spcAft>
              <a:buSzPts val="2000"/>
              <a:buChar char="●"/>
            </a:pPr>
            <a:r>
              <a:rPr lang="en-IN" sz="2000"/>
              <a:t>Last but not least chatGPT for helping us prepare a proper plan, helping us understand functions and libraries such as Spacy, sklearn,Tk and for helping us in GUI and for solving some bugs.</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2518245" y="2328133"/>
            <a:ext cx="7170000" cy="2194800"/>
          </a:xfrm>
          <a:prstGeom prst="rect">
            <a:avLst/>
          </a:prstGeom>
          <a:ln cap="flat" cmpd="sng" w="38100">
            <a:solidFill>
              <a:srgbClr val="006DAD"/>
            </a:solidFill>
            <a:prstDash val="solid"/>
            <a:round/>
            <a:headEnd len="sm" w="sm" type="none"/>
            <a:tailEnd len="sm" w="sm" type="none"/>
          </a:ln>
        </p:spPr>
        <p:txBody>
          <a:bodyPr anchorCtr="0" anchor="ctr" bIns="121900" lIns="121900" spcFirstLastPara="1" rIns="121900" wrap="square" tIns="121900">
            <a:normAutofit/>
          </a:bodyPr>
          <a:lstStyle/>
          <a:p>
            <a:pPr indent="0" lvl="0" marL="0" rtl="0" algn="ctr">
              <a:spcBef>
                <a:spcPts val="0"/>
              </a:spcBef>
              <a:spcAft>
                <a:spcPts val="0"/>
              </a:spcAft>
              <a:buNone/>
            </a:pPr>
            <a:r>
              <a:rPr lang="en-IN" sz="4800"/>
              <a:t>THANK YOU</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1092200" y="1127467"/>
            <a:ext cx="10007700" cy="12729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IN"/>
              <a:t>Introduction of the Project</a:t>
            </a:r>
            <a:endParaRPr/>
          </a:p>
        </p:txBody>
      </p:sp>
      <p:sp>
        <p:nvSpPr>
          <p:cNvPr id="136" name="Google Shape;136;p14"/>
          <p:cNvSpPr txBox="1"/>
          <p:nvPr>
            <p:ph idx="1" type="body"/>
          </p:nvPr>
        </p:nvSpPr>
        <p:spPr>
          <a:xfrm>
            <a:off x="1092200" y="2106275"/>
            <a:ext cx="10007700" cy="3264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IN" sz="2200"/>
              <a:t>Objective:</a:t>
            </a:r>
            <a:r>
              <a:rPr lang="en-IN" sz="2200"/>
              <a:t> </a:t>
            </a:r>
            <a:r>
              <a:rPr lang="en-IN" sz="2200"/>
              <a:t>Create a user-friendly system for patients to book doctor appointments based on symptoms.</a:t>
            </a:r>
            <a:endParaRPr sz="2200"/>
          </a:p>
          <a:p>
            <a:pPr indent="0" lvl="0" marL="0" rtl="0" algn="l">
              <a:spcBef>
                <a:spcPts val="1600"/>
              </a:spcBef>
              <a:spcAft>
                <a:spcPts val="0"/>
              </a:spcAft>
              <a:buNone/>
            </a:pPr>
            <a:r>
              <a:rPr b="1" lang="en-IN" sz="2200"/>
              <a:t>Overview:</a:t>
            </a:r>
            <a:endParaRPr b="1" sz="2200"/>
          </a:p>
          <a:p>
            <a:pPr indent="-368300" lvl="0" marL="457200" rtl="0" algn="l">
              <a:spcBef>
                <a:spcPts val="1600"/>
              </a:spcBef>
              <a:spcAft>
                <a:spcPts val="0"/>
              </a:spcAft>
              <a:buSzPts val="2200"/>
              <a:buChar char="●"/>
            </a:pPr>
            <a:r>
              <a:rPr lang="en-IN" sz="2200"/>
              <a:t>Utilized NLP techniques to classify patient symptoms and book appropriate appointments.</a:t>
            </a:r>
            <a:endParaRPr sz="2200"/>
          </a:p>
          <a:p>
            <a:pPr indent="-368300" lvl="0" marL="457200" rtl="0" algn="l">
              <a:spcBef>
                <a:spcPts val="0"/>
              </a:spcBef>
              <a:spcAft>
                <a:spcPts val="0"/>
              </a:spcAft>
              <a:buSzPts val="2200"/>
              <a:buChar char="●"/>
            </a:pPr>
            <a:r>
              <a:rPr lang="en-IN" sz="2200"/>
              <a:t>Built extensive pre-processing techniques.</a:t>
            </a:r>
            <a:endParaRPr sz="2200"/>
          </a:p>
          <a:p>
            <a:pPr indent="-368300" lvl="0" marL="457200" rtl="0" algn="l">
              <a:spcBef>
                <a:spcPts val="0"/>
              </a:spcBef>
              <a:spcAft>
                <a:spcPts val="0"/>
              </a:spcAft>
              <a:buSzPts val="2200"/>
              <a:buChar char="●"/>
            </a:pPr>
            <a:r>
              <a:rPr lang="en-IN" sz="2200"/>
              <a:t>Leveraged Spacy for text processing and Scikit-learn for text classification.</a:t>
            </a:r>
            <a:endParaRPr sz="2200"/>
          </a:p>
          <a:p>
            <a:pPr indent="-368300" lvl="0" marL="457200" rtl="0" algn="l">
              <a:spcBef>
                <a:spcPts val="0"/>
              </a:spcBef>
              <a:spcAft>
                <a:spcPts val="0"/>
              </a:spcAft>
              <a:buSzPts val="2200"/>
              <a:buChar char="●"/>
            </a:pPr>
            <a:r>
              <a:rPr lang="en-IN" sz="2200"/>
              <a:t>Included a user-friendly GUI using Tkinter to facilitate user interaction.</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1092150" y="574572"/>
            <a:ext cx="10007700" cy="812700"/>
          </a:xfrm>
          <a:prstGeom prst="rect">
            <a:avLst/>
          </a:prstGeom>
        </p:spPr>
        <p:txBody>
          <a:bodyPr anchorCtr="0" anchor="t" bIns="121900" lIns="121900" spcFirstLastPara="1" rIns="121900" wrap="square" tIns="121900">
            <a:normAutofit/>
          </a:bodyPr>
          <a:lstStyle/>
          <a:p>
            <a:pPr indent="0" lvl="0" marL="0" rtl="0" algn="l">
              <a:lnSpc>
                <a:spcPct val="90000"/>
              </a:lnSpc>
              <a:spcBef>
                <a:spcPts val="0"/>
              </a:spcBef>
              <a:spcAft>
                <a:spcPts val="0"/>
              </a:spcAft>
              <a:buNone/>
            </a:pPr>
            <a:r>
              <a:rPr lang="en-IN"/>
              <a:t>What is Text Classification?</a:t>
            </a:r>
            <a:endParaRPr sz="6200"/>
          </a:p>
        </p:txBody>
      </p:sp>
      <p:sp>
        <p:nvSpPr>
          <p:cNvPr id="142" name="Google Shape;142;p15"/>
          <p:cNvSpPr txBox="1"/>
          <p:nvPr>
            <p:ph idx="1" type="body"/>
          </p:nvPr>
        </p:nvSpPr>
        <p:spPr>
          <a:xfrm>
            <a:off x="1092150" y="1452550"/>
            <a:ext cx="10007700" cy="1188300"/>
          </a:xfrm>
          <a:prstGeom prst="rect">
            <a:avLst/>
          </a:prstGeom>
        </p:spPr>
        <p:txBody>
          <a:bodyPr anchorCtr="0" anchor="t" bIns="121900" lIns="121900" spcFirstLastPara="1" rIns="121900" wrap="square" tIns="121900">
            <a:normAutofit/>
          </a:bodyPr>
          <a:lstStyle/>
          <a:p>
            <a:pPr indent="0" lvl="0" marL="0" marR="0" rtl="0" algn="l">
              <a:lnSpc>
                <a:spcPct val="115000"/>
              </a:lnSpc>
              <a:spcBef>
                <a:spcPts val="0"/>
              </a:spcBef>
              <a:spcAft>
                <a:spcPts val="1600"/>
              </a:spcAft>
              <a:buNone/>
            </a:pPr>
            <a:r>
              <a:rPr lang="en-IN" sz="1900"/>
              <a:t>Text Classification is the task of assigning a label or class to a given text. The goal of text classification is to automatically classify the text documents into one or more defined categories.</a:t>
            </a:r>
            <a:endParaRPr sz="1900"/>
          </a:p>
        </p:txBody>
      </p:sp>
      <p:sp>
        <p:nvSpPr>
          <p:cNvPr id="143" name="Google Shape;143;p15"/>
          <p:cNvSpPr txBox="1"/>
          <p:nvPr/>
        </p:nvSpPr>
        <p:spPr>
          <a:xfrm>
            <a:off x="1092150" y="2862700"/>
            <a:ext cx="9642300" cy="96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IN" sz="4000">
                <a:solidFill>
                  <a:schemeClr val="lt1"/>
                </a:solidFill>
                <a:latin typeface="Nunito"/>
                <a:ea typeface="Nunito"/>
                <a:cs typeface="Nunito"/>
                <a:sym typeface="Nunito"/>
              </a:rPr>
              <a:t>Types of Text Classification:</a:t>
            </a:r>
            <a:endParaRPr sz="4000">
              <a:solidFill>
                <a:schemeClr val="lt1"/>
              </a:solidFill>
              <a:latin typeface="Nunito"/>
              <a:ea typeface="Nunito"/>
              <a:cs typeface="Nunito"/>
              <a:sym typeface="Nunito"/>
            </a:endParaRPr>
          </a:p>
          <a:p>
            <a:pPr indent="0" lvl="0" marL="0" rtl="0" algn="l">
              <a:spcBef>
                <a:spcPts val="1600"/>
              </a:spcBef>
              <a:spcAft>
                <a:spcPts val="0"/>
              </a:spcAft>
              <a:buNone/>
            </a:pPr>
            <a:r>
              <a:t/>
            </a:r>
            <a:endParaRPr>
              <a:latin typeface="Calibri"/>
              <a:ea typeface="Calibri"/>
              <a:cs typeface="Calibri"/>
              <a:sym typeface="Calibri"/>
            </a:endParaRPr>
          </a:p>
        </p:txBody>
      </p:sp>
      <p:sp>
        <p:nvSpPr>
          <p:cNvPr id="144" name="Google Shape;144;p15"/>
          <p:cNvSpPr txBox="1"/>
          <p:nvPr/>
        </p:nvSpPr>
        <p:spPr>
          <a:xfrm>
            <a:off x="1092150" y="4010925"/>
            <a:ext cx="9159600" cy="23226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chemeClr val="dk2"/>
              </a:buClr>
              <a:buSzPts val="1900"/>
              <a:buFont typeface="Calibri"/>
              <a:buAutoNum type="arabicPeriod"/>
            </a:pPr>
            <a:r>
              <a:rPr b="1" lang="en-IN" sz="1900">
                <a:solidFill>
                  <a:schemeClr val="dk2"/>
                </a:solidFill>
                <a:latin typeface="Calibri"/>
                <a:ea typeface="Calibri"/>
                <a:cs typeface="Calibri"/>
                <a:sym typeface="Calibri"/>
              </a:rPr>
              <a:t>Binary Class Text Classification:</a:t>
            </a:r>
            <a:r>
              <a:rPr lang="en-IN" sz="1900">
                <a:solidFill>
                  <a:schemeClr val="dk2"/>
                </a:solidFill>
                <a:latin typeface="Calibri"/>
                <a:ea typeface="Calibri"/>
                <a:cs typeface="Calibri"/>
                <a:sym typeface="Calibri"/>
              </a:rPr>
              <a:t> Here we have only two classes (ture or false, positive or    negative etc..) , this type of classification is mostly used in Sentiment Analysis, Spam Detection etc..</a:t>
            </a:r>
            <a:endParaRPr sz="1900">
              <a:solidFill>
                <a:schemeClr val="dk2"/>
              </a:solidFill>
              <a:latin typeface="Calibri"/>
              <a:ea typeface="Calibri"/>
              <a:cs typeface="Calibri"/>
              <a:sym typeface="Calibri"/>
            </a:endParaRPr>
          </a:p>
          <a:p>
            <a:pPr indent="-349250" lvl="0" marL="457200" rtl="0" algn="l">
              <a:lnSpc>
                <a:spcPct val="115000"/>
              </a:lnSpc>
              <a:spcBef>
                <a:spcPts val="0"/>
              </a:spcBef>
              <a:spcAft>
                <a:spcPts val="0"/>
              </a:spcAft>
              <a:buClr>
                <a:schemeClr val="dk2"/>
              </a:buClr>
              <a:buSzPts val="1900"/>
              <a:buFont typeface="Calibri"/>
              <a:buAutoNum type="arabicPeriod"/>
            </a:pPr>
            <a:r>
              <a:rPr b="1" lang="en-IN" sz="1900">
                <a:solidFill>
                  <a:schemeClr val="dk2"/>
                </a:solidFill>
                <a:latin typeface="Calibri"/>
                <a:ea typeface="Calibri"/>
                <a:cs typeface="Calibri"/>
                <a:sym typeface="Calibri"/>
              </a:rPr>
              <a:t>Multiclass Text Classification:</a:t>
            </a:r>
            <a:r>
              <a:rPr lang="en-IN" sz="1900">
                <a:solidFill>
                  <a:schemeClr val="dk2"/>
                </a:solidFill>
                <a:latin typeface="Calibri"/>
                <a:ea typeface="Calibri"/>
                <a:cs typeface="Calibri"/>
                <a:sym typeface="Calibri"/>
              </a:rPr>
              <a:t> Here we have multiple labels or classes(positive, negative, or neutral, Sports,entertainment, or educational etc..) , this type of classification is used in News Paper article classification, customer review analysis etc..</a:t>
            </a:r>
            <a:endParaRPr sz="19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idx="1" type="body"/>
          </p:nvPr>
        </p:nvSpPr>
        <p:spPr>
          <a:xfrm>
            <a:off x="1092200" y="465975"/>
            <a:ext cx="10007700" cy="5452200"/>
          </a:xfrm>
          <a:prstGeom prst="rect">
            <a:avLst/>
          </a:prstGeom>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None/>
            </a:pPr>
            <a:r>
              <a:rPr lang="en-IN" sz="2000"/>
              <a:t>Text Classification is an example of supervised machine learning task since a labelled dataset containing text documents and their labels is used for train a classifier. </a:t>
            </a:r>
            <a:endParaRPr sz="2000"/>
          </a:p>
          <a:p>
            <a:pPr indent="0" lvl="0" marL="0" marR="0" rtl="0" algn="l">
              <a:lnSpc>
                <a:spcPct val="115000"/>
              </a:lnSpc>
              <a:spcBef>
                <a:spcPts val="1600"/>
              </a:spcBef>
              <a:spcAft>
                <a:spcPts val="0"/>
              </a:spcAft>
              <a:buNone/>
            </a:pPr>
            <a:r>
              <a:rPr b="1" lang="en-IN" sz="2000" u="sng">
                <a:solidFill>
                  <a:srgbClr val="000000"/>
                </a:solidFill>
              </a:rPr>
              <a:t>An end-to-end text classification pipeline is composed of three main  components:</a:t>
            </a:r>
            <a:endParaRPr b="1" sz="2000" u="sng">
              <a:solidFill>
                <a:srgbClr val="000000"/>
              </a:solidFill>
            </a:endParaRPr>
          </a:p>
          <a:p>
            <a:pPr indent="-355600" lvl="0" marL="457200" marR="0" rtl="0" algn="l">
              <a:lnSpc>
                <a:spcPct val="115000"/>
              </a:lnSpc>
              <a:spcBef>
                <a:spcPts val="1600"/>
              </a:spcBef>
              <a:spcAft>
                <a:spcPts val="0"/>
              </a:spcAft>
              <a:buSzPts val="2000"/>
              <a:buAutoNum type="arabicPeriod"/>
            </a:pPr>
            <a:r>
              <a:rPr b="1" lang="en-IN" sz="2000"/>
              <a:t>Dataset Preparation:</a:t>
            </a:r>
            <a:r>
              <a:rPr lang="en-IN" sz="2000"/>
              <a:t> The first step is the Dataset Preparation step which includes the process of loading a dataset and performing basic pre-processing. The dataset is then splitted into train and validation sets.</a:t>
            </a:r>
            <a:endParaRPr sz="2000"/>
          </a:p>
          <a:p>
            <a:pPr indent="-355600" lvl="0" marL="457200" marR="0" rtl="0" algn="l">
              <a:lnSpc>
                <a:spcPct val="115000"/>
              </a:lnSpc>
              <a:spcBef>
                <a:spcPts val="0"/>
              </a:spcBef>
              <a:spcAft>
                <a:spcPts val="0"/>
              </a:spcAft>
              <a:buSzPts val="2000"/>
              <a:buAutoNum type="arabicPeriod"/>
            </a:pPr>
            <a:r>
              <a:rPr b="1" lang="en-IN" sz="2000"/>
              <a:t>Feature Engineering:</a:t>
            </a:r>
            <a:r>
              <a:rPr lang="en-IN" sz="2000"/>
              <a:t> The next step is the Feature Engineering in which the raw dataset is transformed into flat features which can be used in a machine learning model. This step also includes the process of creating new features from the existing data.</a:t>
            </a:r>
            <a:endParaRPr sz="2000"/>
          </a:p>
          <a:p>
            <a:pPr indent="-355600" lvl="0" marL="457200" marR="0" rtl="0" algn="l">
              <a:lnSpc>
                <a:spcPct val="115000"/>
              </a:lnSpc>
              <a:spcBef>
                <a:spcPts val="0"/>
              </a:spcBef>
              <a:spcAft>
                <a:spcPts val="0"/>
              </a:spcAft>
              <a:buSzPts val="2000"/>
              <a:buAutoNum type="arabicPeriod"/>
            </a:pPr>
            <a:r>
              <a:rPr b="1" lang="en-IN" sz="2000"/>
              <a:t>Model Training:</a:t>
            </a:r>
            <a:r>
              <a:rPr lang="en-IN" sz="2000"/>
              <a:t> The final step is the Model Building step in which a machine learning model is trained on a labelled dataset.</a:t>
            </a:r>
            <a:endParaRPr sz="2000"/>
          </a:p>
          <a:p>
            <a:pPr indent="-355600" lvl="0" marL="457200" marR="0" rtl="0" algn="l">
              <a:lnSpc>
                <a:spcPct val="115000"/>
              </a:lnSpc>
              <a:spcBef>
                <a:spcPts val="0"/>
              </a:spcBef>
              <a:spcAft>
                <a:spcPts val="0"/>
              </a:spcAft>
              <a:buSzPts val="2000"/>
              <a:buAutoNum type="arabicPeriod"/>
            </a:pPr>
            <a:r>
              <a:rPr b="1" lang="en-IN" sz="2000"/>
              <a:t>Performance evaluation of the model &amp; improvements:</a:t>
            </a:r>
            <a:r>
              <a:rPr lang="en-IN" sz="2000"/>
              <a:t> This includes metrics such as accuracy, recall, F1 score and precision. Improvements include using different models or changing model parameters. </a:t>
            </a:r>
            <a:endParaRPr sz="2000"/>
          </a:p>
          <a:p>
            <a:pPr indent="0" lvl="0" marL="0" rtl="0" algn="l">
              <a:spcBef>
                <a:spcPts val="1600"/>
              </a:spcBef>
              <a:spcAft>
                <a:spcPts val="160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1092200" y="1127467"/>
            <a:ext cx="10007700" cy="1272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990"/>
              <a:buNone/>
            </a:pPr>
            <a:r>
              <a:rPr lang="en-IN" sz="4000"/>
              <a:t>How Text classification is helping our project:</a:t>
            </a:r>
            <a:endParaRPr sz="4000"/>
          </a:p>
        </p:txBody>
      </p:sp>
      <p:sp>
        <p:nvSpPr>
          <p:cNvPr id="155" name="Google Shape;155;p17"/>
          <p:cNvSpPr txBox="1"/>
          <p:nvPr>
            <p:ph idx="1" type="body"/>
          </p:nvPr>
        </p:nvSpPr>
        <p:spPr>
          <a:xfrm>
            <a:off x="1092200" y="2654300"/>
            <a:ext cx="10007700" cy="32640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rPr lang="en-IN" sz="2200"/>
              <a:t>In our project we have a dataset consisting of user text containing symptoms and disease label related to that symptom .We want to find out disease related to the symptoms given by the user so that we can use that disease and further proceed through booking an appointment of a doctor who has specialization in that disease field.Here Text classification serves it’s best purpose, it helps in identifying the label or class of set of symptoms given by the user which can be used in appointment booking.</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1092200" y="442992"/>
            <a:ext cx="10007700" cy="1272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990"/>
              <a:buNone/>
            </a:pPr>
            <a:r>
              <a:rPr lang="en-IN" sz="4000"/>
              <a:t>Different Libraries and </a:t>
            </a:r>
            <a:r>
              <a:rPr lang="en-IN" sz="4000"/>
              <a:t>technologies</a:t>
            </a:r>
            <a:r>
              <a:rPr lang="en-IN" sz="4000"/>
              <a:t> used in our project</a:t>
            </a:r>
            <a:endParaRPr sz="4000"/>
          </a:p>
          <a:p>
            <a:pPr indent="0" lvl="0" marL="0" rtl="0" algn="l">
              <a:spcBef>
                <a:spcPts val="0"/>
              </a:spcBef>
              <a:spcAft>
                <a:spcPts val="0"/>
              </a:spcAft>
              <a:buSzPts val="990"/>
              <a:buNone/>
            </a:pPr>
            <a:r>
              <a:t/>
            </a:r>
            <a:endParaRPr sz="4000"/>
          </a:p>
          <a:p>
            <a:pPr indent="0" lvl="0" marL="0" rtl="0" algn="l">
              <a:spcBef>
                <a:spcPts val="0"/>
              </a:spcBef>
              <a:spcAft>
                <a:spcPts val="0"/>
              </a:spcAft>
              <a:buSzPts val="990"/>
              <a:buNone/>
            </a:pPr>
            <a:r>
              <a:t/>
            </a:r>
            <a:endParaRPr sz="4000"/>
          </a:p>
        </p:txBody>
      </p:sp>
      <p:sp>
        <p:nvSpPr>
          <p:cNvPr id="161" name="Google Shape;161;p18"/>
          <p:cNvSpPr txBox="1"/>
          <p:nvPr>
            <p:ph idx="1" type="body"/>
          </p:nvPr>
        </p:nvSpPr>
        <p:spPr>
          <a:xfrm>
            <a:off x="1092200" y="1715900"/>
            <a:ext cx="10007700" cy="4708800"/>
          </a:xfrm>
          <a:prstGeom prst="rect">
            <a:avLst/>
          </a:prstGeom>
        </p:spPr>
        <p:txBody>
          <a:bodyPr anchorCtr="0" anchor="t" bIns="121900" lIns="121900" spcFirstLastPara="1" rIns="121900" wrap="square" tIns="121900">
            <a:noAutofit/>
          </a:bodyPr>
          <a:lstStyle/>
          <a:p>
            <a:pPr indent="-361950" lvl="0" marL="457200" rtl="0" algn="l">
              <a:spcBef>
                <a:spcPts val="0"/>
              </a:spcBef>
              <a:spcAft>
                <a:spcPts val="0"/>
              </a:spcAft>
              <a:buSzPts val="2100"/>
              <a:buAutoNum type="romanUcPeriod"/>
            </a:pPr>
            <a:r>
              <a:rPr b="1" lang="en-IN" sz="2100" u="sng"/>
              <a:t>CLASSIFICATION MODULE:</a:t>
            </a:r>
            <a:endParaRPr b="1" sz="2100" u="sng"/>
          </a:p>
          <a:p>
            <a:pPr indent="-342900" lvl="1" marL="914400" rtl="0" algn="l">
              <a:spcBef>
                <a:spcPts val="0"/>
              </a:spcBef>
              <a:spcAft>
                <a:spcPts val="0"/>
              </a:spcAft>
              <a:buSzPts val="1800"/>
              <a:buAutoNum type="alphaUcPeriod"/>
            </a:pPr>
            <a:r>
              <a:rPr b="1" lang="en-IN" sz="1800"/>
              <a:t>SPACY LIBRARY - </a:t>
            </a:r>
            <a:r>
              <a:rPr lang="en-IN" sz="1800"/>
              <a:t>SpaCy is an open-source library designed for advanced Natural Language Processing (NLP). It provides an easy-to-use interface for efficient text processing, featuring pre-trained models, linguistic annotations, tokenization, and a range of powerful features for text analysis and information extraction.	</a:t>
            </a:r>
            <a:endParaRPr sz="1800"/>
          </a:p>
          <a:p>
            <a:pPr indent="-342900" lvl="1" marL="914400" rtl="0" algn="l">
              <a:spcBef>
                <a:spcPts val="0"/>
              </a:spcBef>
              <a:spcAft>
                <a:spcPts val="0"/>
              </a:spcAft>
              <a:buSzPts val="1800"/>
              <a:buAutoNum type="alphaUcPeriod"/>
            </a:pPr>
            <a:r>
              <a:rPr b="1" lang="en-IN" sz="1800"/>
              <a:t>SKLEARN - </a:t>
            </a:r>
            <a:r>
              <a:rPr lang="en-IN" sz="1800"/>
              <a:t>for feature extraction,classification and evaluation</a:t>
            </a:r>
            <a:endParaRPr sz="1800"/>
          </a:p>
          <a:p>
            <a:pPr indent="-342900" lvl="1" marL="914400" rtl="0" algn="l">
              <a:spcBef>
                <a:spcPts val="0"/>
              </a:spcBef>
              <a:spcAft>
                <a:spcPts val="0"/>
              </a:spcAft>
              <a:buSzPts val="1800"/>
              <a:buAutoNum type="alphaUcPeriod"/>
            </a:pPr>
            <a:r>
              <a:rPr b="1" lang="en-IN" sz="1800"/>
              <a:t>NUMPY and PANDAS LIBRARY -</a:t>
            </a:r>
            <a:r>
              <a:rPr lang="en-IN" sz="1800"/>
              <a:t> for data manipulation and in feature extraction representation</a:t>
            </a:r>
            <a:endParaRPr sz="1800"/>
          </a:p>
          <a:p>
            <a:pPr indent="-342900" lvl="1" marL="914400" rtl="0" algn="l">
              <a:spcBef>
                <a:spcPts val="0"/>
              </a:spcBef>
              <a:spcAft>
                <a:spcPts val="0"/>
              </a:spcAft>
              <a:buSzPts val="1800"/>
              <a:buAutoNum type="alphaUcPeriod"/>
            </a:pPr>
            <a:r>
              <a:rPr b="1" lang="en-IN" sz="1800"/>
              <a:t>P</a:t>
            </a:r>
            <a:r>
              <a:rPr b="1" lang="en-IN" sz="1800"/>
              <a:t>yspellchecker -</a:t>
            </a:r>
            <a:r>
              <a:rPr lang="en-IN" sz="1800"/>
              <a:t> for spelling correction </a:t>
            </a:r>
            <a:endParaRPr sz="1800"/>
          </a:p>
          <a:p>
            <a:pPr indent="-342900" lvl="1" marL="914400" rtl="0" algn="l">
              <a:spcBef>
                <a:spcPts val="0"/>
              </a:spcBef>
              <a:spcAft>
                <a:spcPts val="0"/>
              </a:spcAft>
              <a:buSzPts val="1800"/>
              <a:buAutoNum type="alphaUcPeriod"/>
            </a:pPr>
            <a:r>
              <a:rPr b="1" lang="en-IN" sz="1800"/>
              <a:t>PICKLE -</a:t>
            </a:r>
            <a:r>
              <a:rPr lang="en-IN" sz="1800"/>
              <a:t> python module for reading and writing to binary files called .pkl files (used for storing our data)</a:t>
            </a:r>
            <a:endParaRPr sz="1800"/>
          </a:p>
          <a:p>
            <a:pPr indent="-361950" lvl="0" marL="457200" rtl="0" algn="l">
              <a:spcBef>
                <a:spcPts val="0"/>
              </a:spcBef>
              <a:spcAft>
                <a:spcPts val="0"/>
              </a:spcAft>
              <a:buSzPts val="2100"/>
              <a:buAutoNum type="romanUcPeriod"/>
            </a:pPr>
            <a:r>
              <a:rPr b="1" lang="en-IN" sz="2100" u="sng"/>
              <a:t>Main_UI Module:</a:t>
            </a:r>
            <a:endParaRPr b="1" sz="2100" u="sng"/>
          </a:p>
          <a:p>
            <a:pPr indent="-342900" lvl="1" marL="914400" rtl="0" algn="l">
              <a:spcBef>
                <a:spcPts val="0"/>
              </a:spcBef>
              <a:spcAft>
                <a:spcPts val="0"/>
              </a:spcAft>
              <a:buSzPts val="1800"/>
              <a:buAutoNum type="alphaUcPeriod"/>
            </a:pPr>
            <a:r>
              <a:rPr b="1" lang="en-IN" sz="1800"/>
              <a:t>Tkinter -</a:t>
            </a:r>
            <a:r>
              <a:rPr lang="en-IN" sz="1800"/>
              <a:t> GUI module of python</a:t>
            </a:r>
            <a:endParaRPr sz="1800"/>
          </a:p>
          <a:p>
            <a:pPr indent="-342900" lvl="1" marL="914400" rtl="0" algn="l">
              <a:spcBef>
                <a:spcPts val="0"/>
              </a:spcBef>
              <a:spcAft>
                <a:spcPts val="0"/>
              </a:spcAft>
              <a:buSzPts val="1800"/>
              <a:buAutoNum type="alphaUcPeriod"/>
            </a:pPr>
            <a:r>
              <a:rPr b="1" lang="en-IN" sz="1800"/>
              <a:t>Random &amp; Pickle -</a:t>
            </a:r>
            <a:r>
              <a:rPr lang="en-IN" sz="1800"/>
              <a:t> Misc python module</a:t>
            </a:r>
            <a:endParaRPr sz="1800"/>
          </a:p>
          <a:p>
            <a:pPr indent="0" lvl="0" marL="0" rtl="0" algn="l">
              <a:spcBef>
                <a:spcPts val="1600"/>
              </a:spcBef>
              <a:spcAft>
                <a:spcPts val="160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1092150" y="352421"/>
            <a:ext cx="10007700" cy="715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990"/>
              <a:buNone/>
            </a:pPr>
            <a:r>
              <a:rPr lang="en-IN" sz="4000"/>
              <a:t>Different functions used in this project</a:t>
            </a:r>
            <a:endParaRPr sz="4000"/>
          </a:p>
          <a:p>
            <a:pPr indent="0" lvl="0" marL="0" rtl="0" algn="l">
              <a:spcBef>
                <a:spcPts val="0"/>
              </a:spcBef>
              <a:spcAft>
                <a:spcPts val="0"/>
              </a:spcAft>
              <a:buSzPts val="990"/>
              <a:buNone/>
            </a:pPr>
            <a:r>
              <a:t/>
            </a:r>
            <a:endParaRPr sz="4000"/>
          </a:p>
          <a:p>
            <a:pPr indent="0" lvl="0" marL="0" rtl="0" algn="l">
              <a:spcBef>
                <a:spcPts val="0"/>
              </a:spcBef>
              <a:spcAft>
                <a:spcPts val="0"/>
              </a:spcAft>
              <a:buSzPts val="990"/>
              <a:buNone/>
            </a:pPr>
            <a:r>
              <a:t/>
            </a:r>
            <a:endParaRPr sz="4000"/>
          </a:p>
        </p:txBody>
      </p:sp>
      <p:sp>
        <p:nvSpPr>
          <p:cNvPr id="167" name="Google Shape;167;p19"/>
          <p:cNvSpPr txBox="1"/>
          <p:nvPr>
            <p:ph idx="1" type="body"/>
          </p:nvPr>
        </p:nvSpPr>
        <p:spPr>
          <a:xfrm>
            <a:off x="1092150" y="989950"/>
            <a:ext cx="10007700" cy="5604600"/>
          </a:xfrm>
          <a:prstGeom prst="rect">
            <a:avLst/>
          </a:prstGeom>
        </p:spPr>
        <p:txBody>
          <a:bodyPr anchorCtr="0" anchor="t" bIns="121900" lIns="121900" spcFirstLastPara="1" rIns="121900" wrap="square" tIns="121900">
            <a:noAutofit/>
          </a:bodyPr>
          <a:lstStyle/>
          <a:p>
            <a:pPr indent="-323850" lvl="0" marL="457200" rtl="0" algn="l">
              <a:spcBef>
                <a:spcPts val="0"/>
              </a:spcBef>
              <a:spcAft>
                <a:spcPts val="0"/>
              </a:spcAft>
              <a:buSzPts val="1500"/>
              <a:buAutoNum type="romanUcPeriod"/>
            </a:pPr>
            <a:r>
              <a:rPr b="1" lang="en-IN" sz="2000" u="sng"/>
              <a:t>Classification Module:</a:t>
            </a:r>
            <a:endParaRPr b="1" sz="1500" u="sng"/>
          </a:p>
          <a:p>
            <a:pPr indent="-330200" lvl="1" marL="914400" rtl="0" algn="l">
              <a:spcBef>
                <a:spcPts val="0"/>
              </a:spcBef>
              <a:spcAft>
                <a:spcPts val="0"/>
              </a:spcAft>
              <a:buSzPts val="1600"/>
              <a:buAutoNum type="alphaUcPeriod"/>
            </a:pPr>
            <a:r>
              <a:rPr b="1" lang="en-IN" sz="1700"/>
              <a:t>socialmediacheck(word) - </a:t>
            </a:r>
            <a:r>
              <a:rPr lang="en-IN"/>
              <a:t>Used to find and replace popular short forms with the expanded form</a:t>
            </a:r>
            <a:endParaRPr/>
          </a:p>
          <a:p>
            <a:pPr indent="-330200" lvl="1" marL="914400" rtl="0" algn="l">
              <a:spcBef>
                <a:spcPts val="0"/>
              </a:spcBef>
              <a:spcAft>
                <a:spcPts val="0"/>
              </a:spcAft>
              <a:buSzPts val="1600"/>
              <a:buAutoNum type="alphaUcPeriod"/>
            </a:pPr>
            <a:r>
              <a:rPr b="1" lang="en-IN" sz="1700"/>
              <a:t>spellchecker(word) -</a:t>
            </a:r>
            <a:r>
              <a:rPr lang="en-IN"/>
              <a:t> Used to find and correct incorrect words in the user text (except for names, short forms, time, etc.)</a:t>
            </a:r>
            <a:endParaRPr/>
          </a:p>
          <a:p>
            <a:pPr indent="-330200" lvl="1" marL="914400" rtl="0" algn="l">
              <a:spcBef>
                <a:spcPts val="0"/>
              </a:spcBef>
              <a:spcAft>
                <a:spcPts val="0"/>
              </a:spcAft>
              <a:buSzPts val="1600"/>
              <a:buAutoNum type="alphaUcPeriod"/>
            </a:pPr>
            <a:r>
              <a:rPr b="1" lang="en-IN" sz="1700"/>
              <a:t>preprocess(text) -</a:t>
            </a:r>
            <a:r>
              <a:rPr lang="en-IN"/>
              <a:t> The function which is called to preprocess the user text and it performs tokenization, short forms substitution and spelling correction and returns the final user text</a:t>
            </a:r>
            <a:endParaRPr/>
          </a:p>
          <a:p>
            <a:pPr indent="-330200" lvl="1" marL="914400" rtl="0" algn="l">
              <a:spcBef>
                <a:spcPts val="0"/>
              </a:spcBef>
              <a:spcAft>
                <a:spcPts val="0"/>
              </a:spcAft>
              <a:buSzPts val="1600"/>
              <a:buAutoNum type="alphaUcPeriod"/>
            </a:pPr>
            <a:r>
              <a:rPr b="1" lang="en-IN" sz="1700"/>
              <a:t>modelTrain() -</a:t>
            </a:r>
            <a:r>
              <a:rPr lang="en-IN"/>
              <a:t> Used for preprocessing the dataset, performing word embedding and training the model </a:t>
            </a:r>
            <a:endParaRPr/>
          </a:p>
          <a:p>
            <a:pPr indent="-330200" lvl="1" marL="914400" rtl="0" algn="l">
              <a:spcBef>
                <a:spcPts val="0"/>
              </a:spcBef>
              <a:spcAft>
                <a:spcPts val="0"/>
              </a:spcAft>
              <a:buSzPts val="1600"/>
              <a:buAutoNum type="alphaUcPeriod"/>
            </a:pPr>
            <a:r>
              <a:rPr b="1" lang="en-IN" sz="1700"/>
              <a:t>classification(user_text) -</a:t>
            </a:r>
            <a:r>
              <a:rPr lang="en-IN"/>
              <a:t> Used to find the class of the final user text.</a:t>
            </a:r>
            <a:endParaRPr/>
          </a:p>
          <a:p>
            <a:pPr indent="-330200" lvl="1" marL="914400" rtl="0" algn="l">
              <a:spcBef>
                <a:spcPts val="0"/>
              </a:spcBef>
              <a:spcAft>
                <a:spcPts val="0"/>
              </a:spcAft>
              <a:buSzPts val="1600"/>
              <a:buAutoNum type="alphaUcPeriod"/>
            </a:pPr>
            <a:r>
              <a:rPr b="1" lang="en-IN" sz="1700"/>
              <a:t>convert_time(time_str) -</a:t>
            </a:r>
            <a:r>
              <a:rPr lang="en-IN"/>
              <a:t> converts time in different formats to HHMM hours format</a:t>
            </a:r>
            <a:endParaRPr/>
          </a:p>
          <a:p>
            <a:pPr indent="-330200" lvl="1" marL="914400" rtl="0" algn="l">
              <a:spcBef>
                <a:spcPts val="0"/>
              </a:spcBef>
              <a:spcAft>
                <a:spcPts val="0"/>
              </a:spcAft>
              <a:buSzPts val="1600"/>
              <a:buAutoNum type="alphaUcPeriod"/>
            </a:pPr>
            <a:r>
              <a:rPr b="1" lang="en-IN" sz="1700"/>
              <a:t>time_finder(user_text_final) -</a:t>
            </a:r>
            <a:r>
              <a:rPr lang="en-IN"/>
              <a:t> finds if any time exists or not in the user text and if exists and is in correct format , then it return the time in the correct format</a:t>
            </a:r>
            <a:endParaRPr/>
          </a:p>
          <a:p>
            <a:pPr indent="-323850" lvl="0" marL="457200" rtl="0" algn="l">
              <a:spcBef>
                <a:spcPts val="0"/>
              </a:spcBef>
              <a:spcAft>
                <a:spcPts val="0"/>
              </a:spcAft>
              <a:buSzPts val="1500"/>
              <a:buAutoNum type="romanUcPeriod"/>
            </a:pPr>
            <a:r>
              <a:rPr b="1" lang="en-IN" sz="2000" u="sng"/>
              <a:t>Main_UI Module:</a:t>
            </a:r>
            <a:endParaRPr b="1" sz="2000" u="sng"/>
          </a:p>
          <a:p>
            <a:pPr indent="-330200" lvl="1" marL="914400" rtl="0" algn="l">
              <a:spcBef>
                <a:spcPts val="0"/>
              </a:spcBef>
              <a:spcAft>
                <a:spcPts val="0"/>
              </a:spcAft>
              <a:buSzPts val="1600"/>
              <a:buAutoNum type="alphaUcPeriod"/>
            </a:pPr>
            <a:r>
              <a:rPr b="1" lang="en-IN" sz="1700"/>
              <a:t>classify_text(model,no_to_label,vectorizer) -</a:t>
            </a:r>
            <a:r>
              <a:rPr lang="en-IN"/>
              <a:t> classifies text</a:t>
            </a:r>
            <a:endParaRPr/>
          </a:p>
          <a:p>
            <a:pPr indent="-330200" lvl="1" marL="914400" rtl="0" algn="l">
              <a:spcBef>
                <a:spcPts val="0"/>
              </a:spcBef>
              <a:spcAft>
                <a:spcPts val="0"/>
              </a:spcAft>
              <a:buSzPts val="1600"/>
              <a:buAutoNum type="alphaUcPeriod"/>
            </a:pPr>
            <a:r>
              <a:rPr b="1" lang="en-IN" sz="1700"/>
              <a:t>confirmation_window(time,spec,name='Anonymous') </a:t>
            </a:r>
            <a:r>
              <a:rPr lang="en-IN"/>
              <a:t>- menu for user confirmation</a:t>
            </a:r>
            <a:endParaRPr/>
          </a:p>
          <a:p>
            <a:pPr indent="-330200" lvl="1" marL="914400" rtl="0" algn="l">
              <a:spcBef>
                <a:spcPts val="0"/>
              </a:spcBef>
              <a:spcAft>
                <a:spcPts val="0"/>
              </a:spcAft>
              <a:buSzPts val="1600"/>
              <a:buAutoNum type="alphaUcPeriod"/>
            </a:pPr>
            <a:r>
              <a:rPr b="1" lang="en-IN" sz="1700"/>
              <a:t>appointment_booking(time,spec,name) -</a:t>
            </a:r>
            <a:r>
              <a:rPr lang="en-IN"/>
              <a:t> caller function for booking appointment (calls booking function)</a:t>
            </a:r>
            <a:endParaRPr/>
          </a:p>
          <a:p>
            <a:pPr indent="-330200" lvl="1" marL="914400" rtl="0" algn="l">
              <a:spcBef>
                <a:spcPts val="0"/>
              </a:spcBef>
              <a:spcAft>
                <a:spcPts val="0"/>
              </a:spcAft>
              <a:buSzPts val="1600"/>
              <a:buAutoNum type="alphaUcPeriod"/>
            </a:pPr>
            <a:r>
              <a:rPr b="1" lang="en-IN" sz="1700"/>
              <a:t>booking(time,spec) -</a:t>
            </a:r>
            <a:r>
              <a:rPr lang="en-IN"/>
              <a:t> used to book an appointment using the data stored in files and if slot is available then appending the files or else returning that booking is not possible at the specified time</a:t>
            </a:r>
            <a:endParaRPr/>
          </a:p>
          <a:p>
            <a:pPr indent="-323850" lvl="1" marL="914400" rtl="0" algn="l">
              <a:spcBef>
                <a:spcPts val="0"/>
              </a:spcBef>
              <a:spcAft>
                <a:spcPts val="0"/>
              </a:spcAft>
              <a:buSzPts val="1500"/>
              <a:buAutoNum type="alphaUcPeriod"/>
            </a:pPr>
            <a:r>
              <a:rPr b="1" lang="en-IN" sz="1700"/>
              <a:t>display_receipt(time,name,spec,doc_id,doc_name) -</a:t>
            </a:r>
            <a:r>
              <a:rPr lang="en-IN"/>
              <a:t> displays receipt for the booked appointment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1017175" y="519167"/>
            <a:ext cx="10007700" cy="12729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IN"/>
              <a:t>Dataset used in this project</a:t>
            </a:r>
            <a:endParaRPr/>
          </a:p>
        </p:txBody>
      </p:sp>
      <p:sp>
        <p:nvSpPr>
          <p:cNvPr id="173" name="Google Shape;173;p20"/>
          <p:cNvSpPr txBox="1"/>
          <p:nvPr>
            <p:ph idx="1" type="body"/>
          </p:nvPr>
        </p:nvSpPr>
        <p:spPr>
          <a:xfrm>
            <a:off x="749850" y="1324850"/>
            <a:ext cx="10692300" cy="1858500"/>
          </a:xfrm>
          <a:prstGeom prst="rect">
            <a:avLst/>
          </a:prstGeom>
        </p:spPr>
        <p:txBody>
          <a:bodyPr anchorCtr="0" anchor="t" bIns="121900" lIns="121900" spcFirstLastPara="1" rIns="121900" wrap="square" tIns="121900">
            <a:noAutofit/>
          </a:bodyPr>
          <a:lstStyle/>
          <a:p>
            <a:pPr indent="-355600" lvl="0" marL="457200" rtl="0" algn="l">
              <a:spcBef>
                <a:spcPts val="0"/>
              </a:spcBef>
              <a:spcAft>
                <a:spcPts val="0"/>
              </a:spcAft>
              <a:buSzPts val="2000"/>
              <a:buAutoNum type="arabicPeriod"/>
            </a:pPr>
            <a:r>
              <a:rPr lang="en-IN" sz="2000"/>
              <a:t>Dataset used is in .csv format and contains 2 columns , one for disease label of the text and the other the text for which the label is given.</a:t>
            </a:r>
            <a:endParaRPr sz="2000"/>
          </a:p>
          <a:p>
            <a:pPr indent="-355600" lvl="0" marL="457200" rtl="0" algn="l">
              <a:spcBef>
                <a:spcPts val="0"/>
              </a:spcBef>
              <a:spcAft>
                <a:spcPts val="0"/>
              </a:spcAft>
              <a:buSzPts val="2000"/>
              <a:buAutoNum type="arabicPeriod"/>
            </a:pPr>
            <a:r>
              <a:rPr lang="en-IN" sz="2000"/>
              <a:t>No of unique labels in the dataset : 24</a:t>
            </a:r>
            <a:endParaRPr sz="2000"/>
          </a:p>
          <a:p>
            <a:pPr indent="-355600" lvl="0" marL="457200" rtl="0" algn="l">
              <a:spcBef>
                <a:spcPts val="0"/>
              </a:spcBef>
              <a:spcAft>
                <a:spcPts val="0"/>
              </a:spcAft>
              <a:buSzPts val="2000"/>
              <a:buAutoNum type="arabicPeriod"/>
            </a:pPr>
            <a:r>
              <a:rPr lang="en-IN" sz="2000"/>
              <a:t>No of unique text sentences : 1200</a:t>
            </a:r>
            <a:endParaRPr sz="2000"/>
          </a:p>
          <a:p>
            <a:pPr indent="-355600" lvl="0" marL="457200" rtl="0" algn="l">
              <a:spcBef>
                <a:spcPts val="0"/>
              </a:spcBef>
              <a:spcAft>
                <a:spcPts val="0"/>
              </a:spcAft>
              <a:buSzPts val="2000"/>
              <a:buAutoNum type="arabicPeriod"/>
            </a:pPr>
            <a:r>
              <a:rPr lang="en-IN" sz="2000"/>
              <a:t>No of sentences for each label : 50</a:t>
            </a:r>
            <a:endParaRPr sz="2000"/>
          </a:p>
        </p:txBody>
      </p:sp>
      <p:pic>
        <p:nvPicPr>
          <p:cNvPr id="174" name="Google Shape;174;p20"/>
          <p:cNvPicPr preferRelativeResize="0"/>
          <p:nvPr/>
        </p:nvPicPr>
        <p:blipFill>
          <a:blip r:embed="rId3">
            <a:alphaModFix/>
          </a:blip>
          <a:stretch>
            <a:fillRect/>
          </a:stretch>
        </p:blipFill>
        <p:spPr>
          <a:xfrm>
            <a:off x="353325" y="3617150"/>
            <a:ext cx="11485351" cy="2649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434050" y="337675"/>
            <a:ext cx="4500600" cy="476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990"/>
              <a:buNone/>
            </a:pPr>
            <a:r>
              <a:rPr lang="en-IN" sz="4400"/>
              <a:t>Working of Our project</a:t>
            </a:r>
            <a:endParaRPr sz="4400"/>
          </a:p>
        </p:txBody>
      </p:sp>
      <p:pic>
        <p:nvPicPr>
          <p:cNvPr id="180" name="Google Shape;180;p21"/>
          <p:cNvPicPr preferRelativeResize="0"/>
          <p:nvPr/>
        </p:nvPicPr>
        <p:blipFill>
          <a:blip r:embed="rId3">
            <a:alphaModFix/>
          </a:blip>
          <a:stretch>
            <a:fillRect/>
          </a:stretch>
        </p:blipFill>
        <p:spPr>
          <a:xfrm>
            <a:off x="1985900" y="335075"/>
            <a:ext cx="8902651" cy="61878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