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9" r:id="rId3"/>
    <p:sldId id="258" r:id="rId4"/>
    <p:sldId id="261" r:id="rId5"/>
    <p:sldId id="262" r:id="rId6"/>
    <p:sldId id="264" r:id="rId7"/>
    <p:sldId id="265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873D-5C5F-4D25-A3D9-4AC840D68B4A}" type="datetimeFigureOut">
              <a:rPr lang="th-TH" smtClean="0"/>
              <a:t>31/07/61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0B79-2BA3-49F9-8507-0B403F6AB9BE}" type="slidenum">
              <a:rPr lang="th-TH" smtClean="0"/>
              <a:t>‹#›</a:t>
            </a:fld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52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873D-5C5F-4D25-A3D9-4AC840D68B4A}" type="datetimeFigureOut">
              <a:rPr lang="th-TH" smtClean="0"/>
              <a:t>31/07/61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0B79-2BA3-49F9-8507-0B403F6AB9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149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873D-5C5F-4D25-A3D9-4AC840D68B4A}" type="datetimeFigureOut">
              <a:rPr lang="th-TH" smtClean="0"/>
              <a:t>31/07/61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0B79-2BA3-49F9-8507-0B403F6AB9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7480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ชื่อเรื่องและตาร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ตาราง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 rtlCol="0">
            <a:normAutofit/>
          </a:bodyPr>
          <a:lstStyle/>
          <a:p>
            <a:pPr lvl="0"/>
            <a:endParaRPr lang="th-TH" noProof="0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C0A3B-177E-4076-A973-CB438F200CB8}" type="slidenum">
              <a:rPr lang="en-US"/>
              <a:pPr>
                <a:defRPr/>
              </a:pPr>
              <a:t>‹#›</a:t>
            </a:fld>
            <a:endParaRPr lang="th-TH">
              <a:cs typeface="Lily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6643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873D-5C5F-4D25-A3D9-4AC840D68B4A}" type="datetimeFigureOut">
              <a:rPr lang="th-TH" smtClean="0"/>
              <a:t>31/07/61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0B79-2BA3-49F9-8507-0B403F6AB9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565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873D-5C5F-4D25-A3D9-4AC840D68B4A}" type="datetimeFigureOut">
              <a:rPr lang="th-TH" smtClean="0"/>
              <a:t>31/07/61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0B79-2BA3-49F9-8507-0B403F6AB9BE}" type="slidenum">
              <a:rPr lang="th-TH" smtClean="0"/>
              <a:t>‹#›</a:t>
            </a:fld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4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873D-5C5F-4D25-A3D9-4AC840D68B4A}" type="datetimeFigureOut">
              <a:rPr lang="th-TH" smtClean="0"/>
              <a:t>31/07/61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0B79-2BA3-49F9-8507-0B403F6AB9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3810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873D-5C5F-4D25-A3D9-4AC840D68B4A}" type="datetimeFigureOut">
              <a:rPr lang="th-TH" smtClean="0"/>
              <a:t>31/07/61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0B79-2BA3-49F9-8507-0B403F6AB9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972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873D-5C5F-4D25-A3D9-4AC840D68B4A}" type="datetimeFigureOut">
              <a:rPr lang="th-TH" smtClean="0"/>
              <a:t>31/07/61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0B79-2BA3-49F9-8507-0B403F6AB9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224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873D-5C5F-4D25-A3D9-4AC840D68B4A}" type="datetimeFigureOut">
              <a:rPr lang="th-TH" smtClean="0"/>
              <a:t>31/07/61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0B79-2BA3-49F9-8507-0B403F6AB9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589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9F873D-5C5F-4D25-A3D9-4AC840D68B4A}" type="datetimeFigureOut">
              <a:rPr lang="th-TH" smtClean="0"/>
              <a:t>31/07/61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890B79-2BA3-49F9-8507-0B403F6AB9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9409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873D-5C5F-4D25-A3D9-4AC840D68B4A}" type="datetimeFigureOut">
              <a:rPr lang="th-TH" smtClean="0"/>
              <a:t>31/07/61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0B79-2BA3-49F9-8507-0B403F6AB9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017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9F873D-5C5F-4D25-A3D9-4AC840D68B4A}" type="datetimeFigureOut">
              <a:rPr lang="th-TH" smtClean="0"/>
              <a:t>31/07/61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890B79-2BA3-49F9-8507-0B403F6AB9BE}" type="slidenum">
              <a:rPr lang="th-TH" smtClean="0"/>
              <a:t>‹#›</a:t>
            </a:fld>
            <a:endParaRPr lang="th-T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95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8316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dirty="0">
                <a:cs typeface="+mn-cs"/>
              </a:rPr>
              <a:t>ลำดับความสำคัญ ของการเขียน </a:t>
            </a:r>
            <a:r>
              <a:rPr lang="en-US" sz="4400" dirty="0">
                <a:cs typeface="+mn-cs"/>
              </a:rPr>
              <a:t>Style Sheet </a:t>
            </a:r>
            <a:r>
              <a:rPr lang="th-TH" sz="4400" dirty="0">
                <a:cs typeface="+mn-cs"/>
              </a:rPr>
              <a:t>แต่ละแบบ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/>
              <a:t>Inline Style Sheet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Internal(Embedded) Style Sheet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External Style Sheet</a:t>
            </a:r>
          </a:p>
          <a:p>
            <a:r>
              <a:rPr lang="en-US" sz="3600" dirty="0"/>
              <a:t> 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8424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cs typeface="+mn-cs"/>
              </a:rPr>
              <a:t>รูปแบบการประกาศใช้ </a:t>
            </a:r>
            <a:r>
              <a:rPr lang="en-US" dirty="0">
                <a:cs typeface="+mn-cs"/>
              </a:rPr>
              <a:t>Style Sheet</a:t>
            </a:r>
            <a:r>
              <a:rPr lang="th-TH" dirty="0">
                <a:cs typeface="+mn-cs"/>
              </a:rPr>
              <a:t> กับเว็บเพจ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4048" lvl="2" indent="0">
              <a:buNone/>
            </a:pPr>
            <a:r>
              <a:rPr lang="th-TH" sz="2800" dirty="0"/>
              <a:t>การนำแท็ก </a:t>
            </a:r>
            <a:r>
              <a:rPr lang="en-US" sz="2800" dirty="0"/>
              <a:t>HTML </a:t>
            </a:r>
            <a:r>
              <a:rPr lang="th-TH" sz="2800" dirty="0"/>
              <a:t>มาใช้ในการอ้างอิง โดยสามารถใช้ได้กับทุกแท็กที่มีใน </a:t>
            </a:r>
            <a:r>
              <a:rPr lang="en-US" sz="2800" dirty="0" smtClean="0"/>
              <a:t>HTML </a:t>
            </a:r>
            <a:r>
              <a:rPr lang="th-TH" sz="2800" dirty="0" smtClean="0"/>
              <a:t>เรียกการเขียนแบบนี้ว่า </a:t>
            </a:r>
            <a:r>
              <a:rPr lang="en-US" sz="2800" smtClean="0"/>
              <a:t>Common Selector </a:t>
            </a:r>
            <a:endParaRPr lang="en-US" sz="2800" dirty="0"/>
          </a:p>
          <a:p>
            <a:r>
              <a:rPr lang="th-TH" sz="2400" b="1" u="sng" dirty="0"/>
              <a:t>ตัวอย่าง</a:t>
            </a:r>
          </a:p>
          <a:p>
            <a:r>
              <a:rPr lang="th-TH" sz="2400" dirty="0"/>
              <a:t> </a:t>
            </a:r>
          </a:p>
          <a:p>
            <a:pPr lvl="2">
              <a:buNone/>
            </a:pPr>
            <a:r>
              <a:rPr lang="en-US" sz="3200" dirty="0"/>
              <a:t>p {</a:t>
            </a:r>
            <a:r>
              <a:rPr lang="en-US" sz="3200" dirty="0" err="1"/>
              <a:t>color:red</a:t>
            </a:r>
            <a:r>
              <a:rPr lang="en-US" sz="3200" dirty="0"/>
              <a:t>;}</a:t>
            </a:r>
          </a:p>
          <a:p>
            <a:pPr lvl="2">
              <a:buNone/>
            </a:pPr>
            <a:r>
              <a:rPr lang="en-US" sz="3200" dirty="0" err="1"/>
              <a:t>ul</a:t>
            </a:r>
            <a:r>
              <a:rPr lang="en-US" sz="3200" dirty="0"/>
              <a:t>{</a:t>
            </a:r>
            <a:r>
              <a:rPr lang="en-US" sz="3200" dirty="0" err="1"/>
              <a:t>font-weight:bold</a:t>
            </a:r>
            <a:r>
              <a:rPr lang="en-US" sz="3200" dirty="0"/>
              <a:t>;}</a:t>
            </a:r>
          </a:p>
          <a:p>
            <a:pPr lvl="2">
              <a:buNone/>
            </a:pPr>
            <a:r>
              <a:rPr lang="en-US" sz="3200" dirty="0"/>
              <a:t>li{</a:t>
            </a:r>
            <a:r>
              <a:rPr lang="en-US" sz="3200" dirty="0" err="1"/>
              <a:t>font-weight:normal</a:t>
            </a:r>
            <a:r>
              <a:rPr lang="en-US" sz="3200" dirty="0"/>
              <a:t>;}</a:t>
            </a:r>
            <a:endParaRPr lang="th-TH" sz="3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883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cs typeface="+mn-cs"/>
              </a:rPr>
              <a:t>รูปแบบการประกาศใช้ </a:t>
            </a:r>
            <a:r>
              <a:rPr lang="en-US" dirty="0">
                <a:cs typeface="+mn-cs"/>
              </a:rPr>
              <a:t>Style Sheet</a:t>
            </a:r>
            <a:r>
              <a:rPr lang="th-TH" dirty="0">
                <a:cs typeface="+mn-cs"/>
              </a:rPr>
              <a:t> กับเว็บเพจ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th-TH" sz="2400" dirty="0"/>
              <a:t>	การกำหนดสไตล์ชีทให้แท็กที่เกี่ยวกับการลิงค์ แบบ ข้อความเพื่อตอบสนองต่อการกระทำของผู้ใช้ที่มีต่อแท็กลิงค์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 a:link </a:t>
            </a:r>
            <a:r>
              <a:rPr lang="th-TH" sz="2200" dirty="0"/>
              <a:t>กำหนดสไตล์ชีทให้กับแท็ก </a:t>
            </a:r>
            <a:r>
              <a:rPr lang="en-US" sz="2200" dirty="0"/>
              <a:t>a </a:t>
            </a:r>
            <a:r>
              <a:rPr lang="th-TH" sz="2200" dirty="0"/>
              <a:t>ทียังไม่ถูกคลิก</a:t>
            </a:r>
          </a:p>
          <a:p>
            <a:pPr>
              <a:lnSpc>
                <a:spcPct val="80000"/>
              </a:lnSpc>
              <a:buNone/>
            </a:pPr>
            <a:r>
              <a:rPr lang="th-TH" sz="2200" dirty="0"/>
              <a:t>รูปแบบ </a:t>
            </a:r>
            <a:r>
              <a:rPr lang="en-US" sz="2200" dirty="0"/>
              <a:t>: a:link{properties:value;}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 a:visited </a:t>
            </a:r>
            <a:r>
              <a:rPr lang="th-TH" sz="2200" dirty="0"/>
              <a:t>กำหนดสไตล์ชีทให้กับแท็กหลังจากถูกคลิกแล้ว</a:t>
            </a:r>
            <a:endParaRPr lang="en-US" sz="1900" dirty="0"/>
          </a:p>
          <a:p>
            <a:pPr>
              <a:lnSpc>
                <a:spcPct val="80000"/>
              </a:lnSpc>
              <a:buNone/>
            </a:pPr>
            <a:r>
              <a:rPr lang="th-TH" sz="2200" dirty="0"/>
              <a:t>รูปแบบ </a:t>
            </a:r>
            <a:r>
              <a:rPr lang="en-US" sz="2200" dirty="0"/>
              <a:t>: a:visited{properties:value;}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 a:hover </a:t>
            </a:r>
            <a:r>
              <a:rPr lang="th-TH" sz="2200" dirty="0"/>
              <a:t>กำหนดให้กับแท็กเมื่อเลื่อนเมาส์ไปวางบนลิงค์</a:t>
            </a:r>
            <a:endParaRPr lang="en-US" sz="1900" dirty="0"/>
          </a:p>
          <a:p>
            <a:pPr>
              <a:lnSpc>
                <a:spcPct val="80000"/>
              </a:lnSpc>
              <a:buNone/>
            </a:pPr>
            <a:r>
              <a:rPr lang="th-TH" sz="2200" dirty="0"/>
              <a:t>รูปแบบ </a:t>
            </a:r>
            <a:r>
              <a:rPr lang="en-US" sz="2200" dirty="0"/>
              <a:t>: a:hover{properties:value;}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 a:active </a:t>
            </a:r>
            <a:r>
              <a:rPr lang="th-TH" sz="2200" dirty="0"/>
              <a:t>กำหนดสไตล์ชีทให้กับแท็กที่กำลังคลิก</a:t>
            </a:r>
          </a:p>
          <a:p>
            <a:pPr>
              <a:lnSpc>
                <a:spcPct val="80000"/>
              </a:lnSpc>
              <a:buNone/>
            </a:pPr>
            <a:r>
              <a:rPr lang="th-TH" sz="2200" dirty="0"/>
              <a:t>รูปแบบ </a:t>
            </a:r>
            <a:r>
              <a:rPr lang="en-US" sz="2200" dirty="0"/>
              <a:t>: a:active{properties:value;}</a:t>
            </a:r>
          </a:p>
          <a:p>
            <a:pPr>
              <a:lnSpc>
                <a:spcPct val="80000"/>
              </a:lnSpc>
              <a:buNone/>
            </a:pP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39312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cs typeface="+mn-cs"/>
              </a:rPr>
              <a:t>รูปแบบการประกาศใช้ </a:t>
            </a:r>
            <a:r>
              <a:rPr lang="en-US" dirty="0">
                <a:cs typeface="+mn-cs"/>
              </a:rPr>
              <a:t>Style Sheet</a:t>
            </a:r>
            <a:r>
              <a:rPr lang="th-TH" dirty="0">
                <a:cs typeface="+mn-cs"/>
              </a:rPr>
              <a:t> กับเว็บเพจ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buNone/>
            </a:pPr>
            <a:r>
              <a:rPr lang="th-TH" sz="2200" dirty="0"/>
              <a:t>	</a:t>
            </a:r>
            <a:r>
              <a:rPr lang="th-TH" sz="2800" dirty="0"/>
              <a:t>การกำหนดให้สไตล์ชีทที่มีผลต่อทุกแท็กในเว็บเพจโดยใช้เครื่องหมาย * แทน </a:t>
            </a:r>
            <a:r>
              <a:rPr lang="en-US" sz="2800" dirty="0"/>
              <a:t>Selectors </a:t>
            </a:r>
            <a:r>
              <a:rPr lang="th-TH" sz="2800" dirty="0"/>
              <a:t>ในการอ้างอิง</a:t>
            </a:r>
          </a:p>
          <a:p>
            <a:pPr marL="566928" lvl="3" indent="0">
              <a:buNone/>
            </a:pPr>
            <a:endParaRPr lang="th-TH" sz="2800" dirty="0"/>
          </a:p>
          <a:p>
            <a:pPr marL="566928" lvl="3" indent="0">
              <a:buNone/>
            </a:pPr>
            <a:r>
              <a:rPr lang="th-TH" sz="2800" b="1" u="sng" dirty="0"/>
              <a:t>ตัวอย่าง</a:t>
            </a:r>
          </a:p>
          <a:p>
            <a:pPr>
              <a:lnSpc>
                <a:spcPct val="80000"/>
              </a:lnSpc>
              <a:buNone/>
            </a:pPr>
            <a:endParaRPr lang="th-TH" sz="2800" dirty="0"/>
          </a:p>
        </p:txBody>
      </p:sp>
      <p:sp>
        <p:nvSpPr>
          <p:cNvPr id="7" name="Rectangle 6"/>
          <p:cNvSpPr/>
          <p:nvPr/>
        </p:nvSpPr>
        <p:spPr>
          <a:xfrm>
            <a:off x="2071396" y="3751046"/>
            <a:ext cx="7324530" cy="211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00B050"/>
                </a:solidFill>
              </a:rPr>
              <a:t>*</a:t>
            </a:r>
            <a:r>
              <a:rPr lang="en-US" sz="3600" dirty="0"/>
              <a:t> {		</a:t>
            </a:r>
            <a:r>
              <a:rPr lang="en-US" sz="3600" dirty="0">
                <a:solidFill>
                  <a:srgbClr val="0070C0"/>
                </a:solidFill>
              </a:rPr>
              <a:t>margin</a:t>
            </a:r>
            <a:r>
              <a:rPr lang="en-US" sz="3600" dirty="0"/>
              <a:t>:0;</a:t>
            </a:r>
          </a:p>
          <a:p>
            <a:r>
              <a:rPr lang="en-US" sz="3600" dirty="0"/>
              <a:t>		</a:t>
            </a:r>
            <a:r>
              <a:rPr lang="en-US" sz="3600" dirty="0">
                <a:solidFill>
                  <a:srgbClr val="0070C0"/>
                </a:solidFill>
              </a:rPr>
              <a:t>padding</a:t>
            </a:r>
            <a:r>
              <a:rPr lang="en-US" sz="3600" dirty="0"/>
              <a:t>:0;</a:t>
            </a:r>
          </a:p>
          <a:p>
            <a:r>
              <a:rPr lang="en-US" sz="3600" dirty="0"/>
              <a:t>}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3058737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cs typeface="+mn-cs"/>
              </a:rPr>
              <a:t>รูปแบบการประกาศใช้ </a:t>
            </a:r>
            <a:r>
              <a:rPr lang="en-US" dirty="0">
                <a:cs typeface="+mn-cs"/>
              </a:rPr>
              <a:t>Style Sheet</a:t>
            </a:r>
            <a:r>
              <a:rPr lang="th-TH" dirty="0">
                <a:cs typeface="+mn-cs"/>
              </a:rPr>
              <a:t> กับเว็บเพจ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th-TH" sz="2800" dirty="0"/>
              <a:t>		การกำหนด </a:t>
            </a:r>
            <a:r>
              <a:rPr lang="en-US" sz="2800" dirty="0"/>
              <a:t>Selector </a:t>
            </a:r>
            <a:r>
              <a:rPr lang="th-TH" sz="2800" dirty="0"/>
              <a:t>เป็น </a:t>
            </a:r>
            <a:r>
              <a:rPr lang="en-US" sz="2800" dirty="0"/>
              <a:t>ID </a:t>
            </a:r>
            <a:r>
              <a:rPr lang="th-TH" sz="2800" dirty="0"/>
              <a:t>เพื่อช่วยให้เราสามารถเขียนคำสั่งพิเศษให้สำหรับบางแท็กที่เราต้องการได้ เพื่อให้การแสดงผลมีความแตกต่างจากแท็กเดียวกันที่ไม่มี </a:t>
            </a:r>
            <a:r>
              <a:rPr lang="en-US" sz="2800" dirty="0"/>
              <a:t>ID</a:t>
            </a:r>
          </a:p>
          <a:p>
            <a:pPr>
              <a:lnSpc>
                <a:spcPct val="80000"/>
              </a:lnSpc>
              <a:buNone/>
            </a:pPr>
            <a:r>
              <a:rPr lang="th-TH" sz="2800" b="1" u="sng" dirty="0"/>
              <a:t>รูปแบบ</a:t>
            </a:r>
          </a:p>
          <a:p>
            <a:pPr>
              <a:lnSpc>
                <a:spcPct val="80000"/>
              </a:lnSpc>
              <a:buNone/>
            </a:pPr>
            <a:r>
              <a:rPr lang="th-TH" sz="2800" dirty="0"/>
              <a:t>			</a:t>
            </a:r>
            <a:endParaRPr lang="en-US" sz="2800" dirty="0"/>
          </a:p>
          <a:p>
            <a:pPr>
              <a:lnSpc>
                <a:spcPct val="80000"/>
              </a:lnSpc>
              <a:buNone/>
            </a:pPr>
            <a:endParaRPr lang="th-TH" sz="2800" dirty="0"/>
          </a:p>
        </p:txBody>
      </p:sp>
      <p:sp>
        <p:nvSpPr>
          <p:cNvPr id="4" name="Rectangle 3"/>
          <p:cNvSpPr/>
          <p:nvPr/>
        </p:nvSpPr>
        <p:spPr>
          <a:xfrm>
            <a:off x="2016345" y="3377682"/>
            <a:ext cx="7455159" cy="174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  <a:buNone/>
            </a:pPr>
            <a:r>
              <a:rPr lang="en-US" sz="3600" dirty="0">
                <a:solidFill>
                  <a:srgbClr val="00B050"/>
                </a:solidFill>
              </a:rPr>
              <a:t>#</a:t>
            </a:r>
            <a:r>
              <a:rPr lang="en-US" sz="3600" dirty="0" err="1">
                <a:solidFill>
                  <a:srgbClr val="00B050"/>
                </a:solidFill>
              </a:rPr>
              <a:t>idName</a:t>
            </a:r>
            <a:r>
              <a:rPr lang="en-US" sz="3600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3600" dirty="0"/>
              <a:t>	</a:t>
            </a:r>
            <a:r>
              <a:rPr lang="en-US" sz="3600" dirty="0" err="1">
                <a:solidFill>
                  <a:srgbClr val="0070C0"/>
                </a:solidFill>
              </a:rPr>
              <a:t>properties</a:t>
            </a:r>
            <a:r>
              <a:rPr lang="en-US" sz="3600" dirty="0" err="1"/>
              <a:t>:value</a:t>
            </a:r>
            <a:r>
              <a:rPr lang="en-US" sz="3600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3600" dirty="0"/>
              <a:t>}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3906665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cs typeface="+mn-cs"/>
              </a:rPr>
              <a:t>รูปแบบการประกาศใช้ </a:t>
            </a:r>
            <a:r>
              <a:rPr lang="en-US" dirty="0">
                <a:cs typeface="+mn-cs"/>
              </a:rPr>
              <a:t>Style Sheet</a:t>
            </a:r>
            <a:r>
              <a:rPr lang="th-TH" dirty="0">
                <a:cs typeface="+mn-cs"/>
              </a:rPr>
              <a:t> กับเว็บเพจ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th-TH" sz="2800" dirty="0"/>
              <a:t>		การกำหนด </a:t>
            </a:r>
            <a:r>
              <a:rPr lang="en-US" sz="2800" dirty="0"/>
              <a:t>Selector </a:t>
            </a:r>
            <a:r>
              <a:rPr lang="th-TH" sz="2800" dirty="0"/>
              <a:t>เป็น </a:t>
            </a:r>
            <a:r>
              <a:rPr lang="en-US" sz="2800" dirty="0"/>
              <a:t>Class </a:t>
            </a:r>
            <a:r>
              <a:rPr lang="th-TH" sz="2800" dirty="0"/>
              <a:t>เพื่อช่วยให้เราสามารถเขียนคำสั่งพิเศษให้สำหรับบางแท็กที่เราต้องการได้ เพื่อให้การแสดงผลมีความแตกต่างจากแท็กเดียวกันที่ไม่มี </a:t>
            </a:r>
            <a:r>
              <a:rPr lang="en-US" sz="2800" dirty="0"/>
              <a:t>Class</a:t>
            </a:r>
          </a:p>
          <a:p>
            <a:pPr>
              <a:lnSpc>
                <a:spcPct val="80000"/>
              </a:lnSpc>
              <a:buNone/>
            </a:pPr>
            <a:r>
              <a:rPr lang="th-TH" sz="2800" b="1" u="sng" dirty="0"/>
              <a:t>รูปแบบ</a:t>
            </a:r>
          </a:p>
          <a:p>
            <a:pPr>
              <a:lnSpc>
                <a:spcPct val="80000"/>
              </a:lnSpc>
              <a:buNone/>
            </a:pPr>
            <a:r>
              <a:rPr lang="th-TH" sz="2800" dirty="0"/>
              <a:t>			</a:t>
            </a:r>
            <a:endParaRPr lang="en-US" sz="2800" dirty="0"/>
          </a:p>
          <a:p>
            <a:pPr>
              <a:lnSpc>
                <a:spcPct val="80000"/>
              </a:lnSpc>
              <a:buNone/>
            </a:pPr>
            <a:endParaRPr lang="th-TH" sz="2800" dirty="0"/>
          </a:p>
        </p:txBody>
      </p:sp>
      <p:sp>
        <p:nvSpPr>
          <p:cNvPr id="4" name="Rectangle 3"/>
          <p:cNvSpPr/>
          <p:nvPr/>
        </p:nvSpPr>
        <p:spPr>
          <a:xfrm>
            <a:off x="2016345" y="3377682"/>
            <a:ext cx="7455159" cy="174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  <a:buNone/>
            </a:pPr>
            <a:r>
              <a:rPr lang="en-US" sz="3600" dirty="0">
                <a:solidFill>
                  <a:srgbClr val="00B050"/>
                </a:solidFill>
              </a:rPr>
              <a:t>.</a:t>
            </a:r>
            <a:r>
              <a:rPr lang="en-US" sz="3600" dirty="0" err="1">
                <a:solidFill>
                  <a:srgbClr val="00B050"/>
                </a:solidFill>
              </a:rPr>
              <a:t>className</a:t>
            </a:r>
            <a:r>
              <a:rPr lang="en-US" sz="3600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3600" dirty="0"/>
              <a:t>	</a:t>
            </a:r>
            <a:r>
              <a:rPr lang="en-US" sz="3600" dirty="0" err="1">
                <a:solidFill>
                  <a:srgbClr val="0070C0"/>
                </a:solidFill>
              </a:rPr>
              <a:t>properties</a:t>
            </a:r>
            <a:r>
              <a:rPr lang="en-US" sz="3600" dirty="0" err="1"/>
              <a:t>:value</a:t>
            </a:r>
            <a:r>
              <a:rPr lang="en-US" sz="3600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3600" dirty="0"/>
              <a:t>}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811602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cs typeface="+mn-cs"/>
              </a:rPr>
              <a:t>ข้อแตกต่างของ </a:t>
            </a:r>
            <a:r>
              <a:rPr lang="en-US" dirty="0">
                <a:cs typeface="+mn-cs"/>
              </a:rPr>
              <a:t>ID </a:t>
            </a:r>
            <a:r>
              <a:rPr lang="th-TH" dirty="0">
                <a:cs typeface="+mn-cs"/>
              </a:rPr>
              <a:t>กับ </a:t>
            </a:r>
            <a:r>
              <a:rPr lang="en-US" dirty="0">
                <a:cs typeface="+mn-cs"/>
              </a:rPr>
              <a:t>Class</a:t>
            </a:r>
            <a:endParaRPr lang="th-TH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3726"/>
            <a:ext cx="1081791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ID </a:t>
            </a:r>
            <a:r>
              <a:rPr lang="th-TH" sz="2800" dirty="0"/>
              <a:t>ใช้ </a:t>
            </a:r>
            <a:r>
              <a:rPr lang="en-US" sz="2800" dirty="0"/>
              <a:t># </a:t>
            </a:r>
            <a:r>
              <a:rPr lang="th-TH" sz="2800" dirty="0"/>
              <a:t>นำหน้า</a:t>
            </a:r>
            <a:r>
              <a:rPr lang="en-US" sz="2800" dirty="0"/>
              <a:t> </a:t>
            </a:r>
            <a:r>
              <a:rPr lang="th-TH" sz="2800" dirty="0"/>
              <a:t>เวลาเขียน ส่วน </a:t>
            </a:r>
            <a:r>
              <a:rPr lang="en-US" sz="2800" dirty="0"/>
              <a:t>Class </a:t>
            </a:r>
            <a:r>
              <a:rPr lang="th-TH" sz="2800" dirty="0"/>
              <a:t>ใช้ </a:t>
            </a:r>
            <a:r>
              <a:rPr lang="en-US" sz="2800" dirty="0"/>
              <a:t>. </a:t>
            </a:r>
            <a:r>
              <a:rPr lang="th-TH" sz="2800" dirty="0"/>
              <a:t>นำหน้า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 ID </a:t>
            </a:r>
            <a:r>
              <a:rPr lang="th-TH" sz="2800" dirty="0">
                <a:solidFill>
                  <a:schemeClr val="tx1"/>
                </a:solidFill>
              </a:rPr>
              <a:t>ที่ตั้งขึ้นมาจะใช้ครั้งเดียวในหน้านั้น ส่วน </a:t>
            </a:r>
            <a:r>
              <a:rPr lang="en-US" sz="2800" dirty="0">
                <a:solidFill>
                  <a:schemeClr val="tx1"/>
                </a:solidFill>
              </a:rPr>
              <a:t>Class </a:t>
            </a:r>
            <a:r>
              <a:rPr lang="th-TH" sz="2800" dirty="0">
                <a:solidFill>
                  <a:schemeClr val="tx1"/>
                </a:solidFill>
              </a:rPr>
              <a:t>ที่ตั้งขึ้นมาจะใช้ได้หลายครั้งในหน้าเดียวกัน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h-TH" sz="2800" dirty="0"/>
              <a:t> หนึ่งแท็กจะใส่ </a:t>
            </a:r>
            <a:r>
              <a:rPr lang="en-US" sz="2800" dirty="0"/>
              <a:t>ID </a:t>
            </a:r>
            <a:r>
              <a:rPr lang="th-TH" sz="2800" dirty="0"/>
              <a:t>ได้ตัวเดียว ส่วน </a:t>
            </a:r>
            <a:r>
              <a:rPr lang="en-US" sz="2800" dirty="0"/>
              <a:t>Class </a:t>
            </a:r>
            <a:r>
              <a:rPr lang="th-TH" sz="2800" dirty="0"/>
              <a:t>จะใส่ได้หลายตัวใน</a:t>
            </a:r>
            <a:r>
              <a:rPr lang="th-TH" sz="2800" dirty="0" err="1"/>
              <a:t>แท็ก</a:t>
            </a:r>
            <a:r>
              <a:rPr lang="th-TH" sz="2800" dirty="0"/>
              <a:t>เดียวกัน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ID </a:t>
            </a:r>
            <a:r>
              <a:rPr lang="th-TH" sz="2800" dirty="0"/>
              <a:t>มีความสำคัญกว่า </a:t>
            </a:r>
            <a:r>
              <a:rPr lang="en-US" sz="2800" dirty="0"/>
              <a:t>Class </a:t>
            </a:r>
            <a:r>
              <a:rPr lang="th-TH" sz="2800" dirty="0"/>
              <a:t>หากมีการเรียกใช้ซ้อนกันทั้ง </a:t>
            </a:r>
            <a:r>
              <a:rPr lang="en-US" sz="2800" dirty="0"/>
              <a:t>ID </a:t>
            </a:r>
            <a:r>
              <a:rPr lang="th-TH" sz="2800" dirty="0"/>
              <a:t>และ </a:t>
            </a:r>
            <a:r>
              <a:rPr lang="en-US" sz="2800" dirty="0"/>
              <a:t>Class </a:t>
            </a:r>
            <a:r>
              <a:rPr lang="th-TH" sz="2800" dirty="0"/>
              <a:t>ใน</a:t>
            </a:r>
            <a:r>
              <a:rPr lang="th-TH" sz="2800" dirty="0" err="1"/>
              <a:t>แท็ก</a:t>
            </a:r>
            <a:r>
              <a:rPr lang="th-TH" sz="2800" dirty="0"/>
              <a:t>เดียวกัน จะทำคำสั่งที่เขียนด้วย </a:t>
            </a:r>
            <a:r>
              <a:rPr lang="en-US" sz="2800" dirty="0"/>
              <a:t>ID</a:t>
            </a:r>
            <a:endParaRPr lang="th-TH" sz="2800" dirty="0"/>
          </a:p>
          <a:p>
            <a:pPr marL="0" indent="0">
              <a:buNone/>
            </a:pP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2730270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cs typeface="+mn-cs"/>
              </a:rPr>
              <a:t>รูปแบบการประกาศใช้ </a:t>
            </a:r>
            <a:r>
              <a:rPr lang="en-US" dirty="0">
                <a:cs typeface="+mn-cs"/>
              </a:rPr>
              <a:t>Style Sheet</a:t>
            </a:r>
            <a:r>
              <a:rPr lang="th-TH" dirty="0">
                <a:cs typeface="+mn-cs"/>
              </a:rPr>
              <a:t> กับเว็บเพจ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313" y="1922107"/>
            <a:ext cx="10058400" cy="575712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th-TH" sz="2800" dirty="0"/>
              <a:t>		การสร้างสไตล์ชีทให้กับหลายแท็กหรือหลาย </a:t>
            </a:r>
            <a:r>
              <a:rPr lang="en-US" sz="2800" dirty="0"/>
              <a:t>Selector </a:t>
            </a:r>
            <a:r>
              <a:rPr lang="th-TH" sz="2800" dirty="0"/>
              <a:t>ให้เหมือนกัน โดยจะประกาศพร้อมกันในครั้งเดียว และจะใช้เครื่องหมาย , </a:t>
            </a:r>
            <a:r>
              <a:rPr lang="en-US" sz="2800" dirty="0"/>
              <a:t>(Comma)</a:t>
            </a:r>
            <a:r>
              <a:rPr lang="th-TH" sz="2800" dirty="0"/>
              <a:t> คั่นแต่ละ </a:t>
            </a:r>
            <a:r>
              <a:rPr lang="en-US" sz="2800" dirty="0"/>
              <a:t>Selector</a:t>
            </a:r>
            <a:endParaRPr lang="th-TH" sz="2800" dirty="0"/>
          </a:p>
          <a:p>
            <a:pPr>
              <a:lnSpc>
                <a:spcPct val="80000"/>
              </a:lnSpc>
              <a:buNone/>
            </a:pPr>
            <a:r>
              <a:rPr lang="th-TH" sz="2800" b="1" u="sng" dirty="0"/>
              <a:t>รูปแบบ</a:t>
            </a:r>
          </a:p>
          <a:p>
            <a:pPr>
              <a:lnSpc>
                <a:spcPct val="80000"/>
              </a:lnSpc>
              <a:buNone/>
            </a:pPr>
            <a:endParaRPr lang="th-TH" sz="2800" b="1" u="sng" dirty="0"/>
          </a:p>
          <a:p>
            <a:pPr>
              <a:lnSpc>
                <a:spcPct val="80000"/>
              </a:lnSpc>
              <a:buNone/>
            </a:pPr>
            <a:endParaRPr lang="th-TH" sz="2800" b="1" u="sng" dirty="0"/>
          </a:p>
          <a:p>
            <a:pPr>
              <a:lnSpc>
                <a:spcPct val="80000"/>
              </a:lnSpc>
              <a:buNone/>
            </a:pPr>
            <a:endParaRPr lang="th-TH" sz="2800" b="1" u="sng" dirty="0"/>
          </a:p>
          <a:p>
            <a:pPr>
              <a:lnSpc>
                <a:spcPct val="80000"/>
              </a:lnSpc>
              <a:buNone/>
            </a:pPr>
            <a:endParaRPr lang="th-TH" sz="2800" b="1" u="sng" dirty="0"/>
          </a:p>
          <a:p>
            <a:pPr>
              <a:lnSpc>
                <a:spcPct val="80000"/>
              </a:lnSpc>
              <a:buNone/>
            </a:pPr>
            <a:endParaRPr lang="th-TH" sz="2800" b="1" u="sng" dirty="0"/>
          </a:p>
          <a:p>
            <a:pPr>
              <a:lnSpc>
                <a:spcPct val="80000"/>
              </a:lnSpc>
              <a:buNone/>
            </a:pPr>
            <a:r>
              <a:rPr lang="th-TH" sz="2800" b="1" u="sng" dirty="0"/>
              <a:t>ตัวอย่าง</a:t>
            </a:r>
            <a:r>
              <a:rPr lang="th-TH" sz="2800" b="1" dirty="0"/>
              <a:t> </a:t>
            </a:r>
            <a:r>
              <a:rPr lang="en-US" sz="2800" b="1" dirty="0"/>
              <a:t>	</a:t>
            </a:r>
            <a:r>
              <a:rPr lang="en-US" sz="2800" dirty="0"/>
              <a:t>h1,h2,h3{ </a:t>
            </a:r>
            <a:r>
              <a:rPr lang="en-US" sz="2800" dirty="0" err="1"/>
              <a:t>color:blue</a:t>
            </a:r>
            <a:r>
              <a:rPr lang="en-US" sz="2800" dirty="0"/>
              <a:t>;}</a:t>
            </a:r>
            <a:endParaRPr lang="th-TH" sz="2800" dirty="0"/>
          </a:p>
          <a:p>
            <a:pPr>
              <a:lnSpc>
                <a:spcPct val="80000"/>
              </a:lnSpc>
              <a:buNone/>
            </a:pPr>
            <a:r>
              <a:rPr lang="th-TH" sz="2800" dirty="0"/>
              <a:t>			</a:t>
            </a:r>
            <a:endParaRPr lang="en-US" sz="2800" dirty="0"/>
          </a:p>
          <a:p>
            <a:pPr>
              <a:lnSpc>
                <a:spcPct val="80000"/>
              </a:lnSpc>
              <a:buNone/>
            </a:pPr>
            <a:endParaRPr lang="th-TH" sz="2800" dirty="0"/>
          </a:p>
        </p:txBody>
      </p:sp>
      <p:sp>
        <p:nvSpPr>
          <p:cNvPr id="5" name="Rectangle 4"/>
          <p:cNvSpPr/>
          <p:nvPr/>
        </p:nvSpPr>
        <p:spPr>
          <a:xfrm>
            <a:off x="1930504" y="3442995"/>
            <a:ext cx="8168018" cy="196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  <a:buNone/>
            </a:pPr>
            <a:r>
              <a:rPr lang="en-US" sz="3600" dirty="0">
                <a:solidFill>
                  <a:srgbClr val="00B050"/>
                </a:solidFill>
              </a:rPr>
              <a:t>tag1,tag2,tag3, ……</a:t>
            </a:r>
            <a:r>
              <a:rPr lang="en-US" sz="3600" dirty="0" err="1">
                <a:solidFill>
                  <a:srgbClr val="00B050"/>
                </a:solidFill>
              </a:rPr>
              <a:t>tagN</a:t>
            </a:r>
            <a:r>
              <a:rPr lang="en-US" sz="3600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3600" dirty="0"/>
              <a:t>	</a:t>
            </a:r>
            <a:r>
              <a:rPr lang="en-US" sz="3600" dirty="0" err="1">
                <a:solidFill>
                  <a:srgbClr val="0070C0"/>
                </a:solidFill>
              </a:rPr>
              <a:t>properties</a:t>
            </a:r>
            <a:r>
              <a:rPr lang="en-US" sz="3600" dirty="0" err="1"/>
              <a:t>:value</a:t>
            </a:r>
            <a:r>
              <a:rPr lang="en-US" sz="3600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9674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cs typeface="+mn-cs"/>
              </a:rPr>
              <a:t>รูปแบบการประกาศใช้ </a:t>
            </a:r>
            <a:r>
              <a:rPr lang="en-US" dirty="0">
                <a:cs typeface="+mn-cs"/>
              </a:rPr>
              <a:t>Style Sheet</a:t>
            </a:r>
            <a:r>
              <a:rPr lang="th-TH" dirty="0">
                <a:cs typeface="+mn-cs"/>
              </a:rPr>
              <a:t> กับเว็บเพจ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57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th-TH" sz="2800" dirty="0"/>
              <a:t>		การประกาศ </a:t>
            </a:r>
            <a:r>
              <a:rPr lang="en-US" sz="2800" dirty="0"/>
              <a:t>Selector </a:t>
            </a:r>
            <a:r>
              <a:rPr lang="th-TH" sz="2800" dirty="0"/>
              <a:t>ซ้อนกัน โดยเคาะ </a:t>
            </a:r>
            <a:r>
              <a:rPr lang="en-US" sz="2800" dirty="0"/>
              <a:t>Spacebar </a:t>
            </a:r>
            <a:r>
              <a:rPr lang="th-TH" sz="2800" dirty="0"/>
              <a:t>ทำให้สามารถสืบทอดคุณสมบัติเดิม และเพิ่มคุณสมบัติที่แตกต่างได้ </a:t>
            </a:r>
            <a:endParaRPr lang="en-US" sz="2800" dirty="0"/>
          </a:p>
          <a:p>
            <a:pPr>
              <a:lnSpc>
                <a:spcPct val="80000"/>
              </a:lnSpc>
              <a:buNone/>
            </a:pPr>
            <a:r>
              <a:rPr lang="th-TH" sz="2800" b="1" u="sng" dirty="0"/>
              <a:t>ตัวอย่าง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1" y="3377682"/>
            <a:ext cx="10058399" cy="2873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  <a:buNone/>
            </a:pPr>
            <a:r>
              <a:rPr lang="en-US" sz="3600" dirty="0">
                <a:solidFill>
                  <a:schemeClr val="tx1"/>
                </a:solidFill>
              </a:rPr>
              <a:t>h1 { color: blue; background-color:#FFC}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h1 </a:t>
            </a:r>
            <a:r>
              <a:rPr lang="en-US" sz="3600" dirty="0" err="1">
                <a:solidFill>
                  <a:schemeClr val="tx1"/>
                </a:solidFill>
              </a:rPr>
              <a:t>em</a:t>
            </a:r>
            <a:r>
              <a:rPr lang="en-US" sz="3600" dirty="0">
                <a:solidFill>
                  <a:schemeClr val="tx1"/>
                </a:solidFill>
              </a:rPr>
              <a:t> { color: red}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h1 u { </a:t>
            </a:r>
            <a:r>
              <a:rPr lang="en-US" sz="3600" dirty="0" err="1">
                <a:solidFill>
                  <a:schemeClr val="tx1"/>
                </a:solidFill>
              </a:rPr>
              <a:t>color:green</a:t>
            </a:r>
            <a:r>
              <a:rPr lang="en-US" sz="36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th-TH" dirty="0">
                <a:solidFill>
                  <a:schemeClr val="tx1"/>
                </a:solidFill>
              </a:rPr>
              <a:t>ข้อความใน &lt;</a:t>
            </a:r>
            <a:r>
              <a:rPr lang="en-US" dirty="0">
                <a:solidFill>
                  <a:schemeClr val="tx1"/>
                </a:solidFill>
              </a:rPr>
              <a:t>h1&gt; </a:t>
            </a:r>
            <a:r>
              <a:rPr lang="th-TH" dirty="0">
                <a:solidFill>
                  <a:schemeClr val="tx1"/>
                </a:solidFill>
              </a:rPr>
              <a:t>จะเป็นสีน้ำเงิน แต่ถ้ามีการกำหนดว่าเป็นตัวเอียง ข้อความใน &lt;</a:t>
            </a:r>
            <a:r>
              <a:rPr lang="en-US" dirty="0">
                <a:solidFill>
                  <a:schemeClr val="tx1"/>
                </a:solidFill>
              </a:rPr>
              <a:t>h1&gt; </a:t>
            </a:r>
            <a:r>
              <a:rPr lang="th-TH" dirty="0">
                <a:solidFill>
                  <a:schemeClr val="tx1"/>
                </a:solidFill>
              </a:rPr>
              <a:t>จะเป็นสีแดง หรือระบุว่าขีดเส้นใต้แล้วจะได้เป็นสีเขียว โดยที่รูปแบบพื้นหลังของ &lt;</a:t>
            </a:r>
            <a:r>
              <a:rPr lang="en-US" dirty="0">
                <a:solidFill>
                  <a:schemeClr val="tx1"/>
                </a:solidFill>
              </a:rPr>
              <a:t>h1&gt; </a:t>
            </a:r>
            <a:r>
              <a:rPr lang="th-TH" dirty="0">
                <a:solidFill>
                  <a:schemeClr val="tx1"/>
                </a:solidFill>
              </a:rPr>
              <a:t>ทุกแท็กจะเหมือนกัน </a:t>
            </a:r>
          </a:p>
        </p:txBody>
      </p:sp>
    </p:spTree>
    <p:extLst>
      <p:ext uri="{BB962C8B-B14F-4D97-AF65-F5344CB8AC3E}">
        <p14:creationId xmlns:p14="http://schemas.microsoft.com/office/powerpoint/2010/main" val="3618464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cs typeface="+mn-cs"/>
              </a:rPr>
              <a:t>หน่วยที่ใช้ในการวัดค่าต่างๆ ใน </a:t>
            </a:r>
            <a:r>
              <a:rPr lang="en-US" dirty="0">
                <a:cs typeface="+mn-cs"/>
              </a:rPr>
              <a:t>CSS</a:t>
            </a:r>
            <a:endParaRPr lang="th-TH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sz="2600" dirty="0"/>
              <a:t>	ในการเขียนคำสั่ง </a:t>
            </a:r>
            <a:r>
              <a:rPr lang="en-US" sz="2600" dirty="0"/>
              <a:t>CSS </a:t>
            </a:r>
            <a:r>
              <a:rPr lang="th-TH" sz="2600" dirty="0"/>
              <a:t>ค่า </a:t>
            </a:r>
            <a:r>
              <a:rPr lang="en-US" sz="2600" dirty="0"/>
              <a:t>Value </a:t>
            </a:r>
            <a:r>
              <a:rPr lang="th-TH" sz="2600" dirty="0"/>
              <a:t>ของ </a:t>
            </a:r>
            <a:r>
              <a:rPr lang="en-US" sz="2600" dirty="0"/>
              <a:t>Property </a:t>
            </a:r>
            <a:r>
              <a:rPr lang="th-TH" sz="2600" dirty="0"/>
              <a:t>บางค่าจะต้องมีการระบุหน่วยด้วย   หน่วยที่ใช้งานใน </a:t>
            </a:r>
            <a:r>
              <a:rPr lang="en-US" sz="2600" dirty="0"/>
              <a:t>CSS </a:t>
            </a:r>
            <a:r>
              <a:rPr lang="th-TH" sz="2600" dirty="0"/>
              <a:t>แบ่งออกเป็น 2 ประเภท</a:t>
            </a:r>
          </a:p>
          <a:p>
            <a:pPr lvl="5">
              <a:buFont typeface="Wingdings" panose="05000000000000000000" pitchFamily="2" charset="2"/>
              <a:buChar char="q"/>
            </a:pPr>
            <a:r>
              <a:rPr lang="th-TH" sz="2800" dirty="0"/>
              <a:t> หน่วยแบบ </a:t>
            </a:r>
            <a:r>
              <a:rPr lang="en-US" sz="2800" dirty="0"/>
              <a:t>Relative Length </a:t>
            </a:r>
            <a:r>
              <a:rPr lang="th-TH" sz="2800" dirty="0"/>
              <a:t>(กำหนดแบบอัตราส่วน)</a:t>
            </a:r>
            <a:endParaRPr lang="en-US" sz="2800" dirty="0"/>
          </a:p>
          <a:p>
            <a:pPr lvl="5">
              <a:buFont typeface="Wingdings" panose="05000000000000000000" pitchFamily="2" charset="2"/>
              <a:buChar char="q"/>
            </a:pPr>
            <a:r>
              <a:rPr lang="th-TH" sz="2800" dirty="0"/>
              <a:t> หน่วยแบบ </a:t>
            </a:r>
            <a:r>
              <a:rPr lang="en-US" sz="2800" dirty="0"/>
              <a:t>Absolute Length </a:t>
            </a:r>
            <a:r>
              <a:rPr lang="th-TH" sz="2800" dirty="0"/>
              <a:t>(กำหนดตายตัว)</a:t>
            </a:r>
          </a:p>
        </p:txBody>
      </p:sp>
    </p:spTree>
    <p:extLst>
      <p:ext uri="{BB962C8B-B14F-4D97-AF65-F5344CB8AC3E}">
        <p14:creationId xmlns:p14="http://schemas.microsoft.com/office/powerpoint/2010/main" val="266638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dirty="0">
                <a:cs typeface="+mn-cs"/>
              </a:rPr>
              <a:t>ลักษณะของ </a:t>
            </a:r>
            <a:r>
              <a:rPr lang="en-US" dirty="0">
                <a:cs typeface="+mn-cs"/>
              </a:rPr>
              <a:t>CSS</a:t>
            </a:r>
            <a:endParaRPr lang="th-TH" dirty="0"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3600" dirty="0"/>
              <a:t> CSS </a:t>
            </a:r>
            <a:r>
              <a:rPr lang="th-TH" sz="3600" dirty="0"/>
              <a:t>เป็นการกำหนดรูปแบบของเอกสาร </a:t>
            </a:r>
            <a:r>
              <a:rPr lang="en-US" sz="3600" dirty="0"/>
              <a:t>HTML </a:t>
            </a:r>
            <a:r>
              <a:rPr lang="th-TH" sz="3600" dirty="0"/>
              <a:t>หรือ เว็บเพจ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th-TH" sz="3600" dirty="0"/>
              <a:t> โค๊ดของ </a:t>
            </a:r>
            <a:r>
              <a:rPr lang="en-US" sz="3600" dirty="0"/>
              <a:t>CSS </a:t>
            </a:r>
            <a:r>
              <a:rPr lang="th-TH" sz="3600" dirty="0"/>
              <a:t>จะเป็นอิสระต่อเนื้อหาของเว็บเพจ โดยข้อความใน </a:t>
            </a:r>
            <a:r>
              <a:rPr lang="en-US" sz="3600" dirty="0"/>
              <a:t>CSS </a:t>
            </a:r>
            <a:r>
              <a:rPr lang="th-TH" sz="3600" dirty="0"/>
              <a:t>จะไม่ถูกใช้ในการแสดงผล แต่จะใช้แค่กำหนดรูปแบบเท่านั้น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th-TH" sz="3600" dirty="0"/>
              <a:t> เมื่อมีการแก้ไข </a:t>
            </a:r>
            <a:r>
              <a:rPr lang="en-US" sz="3600" dirty="0"/>
              <a:t>CSS </a:t>
            </a:r>
            <a:r>
              <a:rPr lang="th-TH" sz="3600" dirty="0"/>
              <a:t>การแสดงผลของเว็บเพจก็จะเปลี่ยนแปลงตามไปด้วย</a:t>
            </a:r>
          </a:p>
        </p:txBody>
      </p:sp>
    </p:spTree>
    <p:extLst>
      <p:ext uri="{BB962C8B-B14F-4D97-AF65-F5344CB8AC3E}">
        <p14:creationId xmlns:p14="http://schemas.microsoft.com/office/powerpoint/2010/main" val="314559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5" algn="l" rtl="0">
              <a:lnSpc>
                <a:spcPct val="85000"/>
              </a:lnSpc>
              <a:spcBef>
                <a:spcPct val="0"/>
              </a:spcBef>
            </a:pPr>
            <a:r>
              <a:rPr lang="th-TH" sz="4800" dirty="0">
                <a:latin typeface="+mj-lt"/>
                <a:cs typeface="+mn-cs"/>
              </a:rPr>
              <a:t>หน่วยแบบ </a:t>
            </a:r>
            <a:r>
              <a:rPr lang="en-US" sz="4800" dirty="0">
                <a:latin typeface="+mj-lt"/>
                <a:cs typeface="+mn-cs"/>
              </a:rPr>
              <a:t>Relative Length</a:t>
            </a:r>
            <a:endParaRPr lang="th-TH" sz="4800" dirty="0">
              <a:latin typeface="+mj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82010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 </a:t>
            </a:r>
            <a:r>
              <a:rPr lang="en-US" sz="2800" b="1" dirty="0" err="1"/>
              <a:t>px</a:t>
            </a:r>
            <a:r>
              <a:rPr lang="en-US" sz="2800" dirty="0"/>
              <a:t> (pixels, </a:t>
            </a:r>
            <a:r>
              <a:rPr lang="th-TH" sz="2800" dirty="0"/>
              <a:t>สัมพันธ์กับค่าความละเอียดของหน้าจอ) เช่น 1</a:t>
            </a:r>
            <a:r>
              <a:rPr lang="en-US" sz="2800" dirty="0" err="1"/>
              <a:t>px</a:t>
            </a:r>
            <a:r>
              <a:rPr lang="en-US" sz="2800" dirty="0"/>
              <a:t>, 4px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 </a:t>
            </a:r>
            <a:r>
              <a:rPr lang="en-US" sz="2800" b="1" dirty="0" err="1"/>
              <a:t>em</a:t>
            </a:r>
            <a:r>
              <a:rPr lang="en-US" sz="2800" dirty="0"/>
              <a:t> (emphasize, </a:t>
            </a:r>
            <a:r>
              <a:rPr lang="th-TH" sz="2800" dirty="0"/>
              <a:t>ความสูงของตัวอักษร) เป็นขนาดจำนวนเท่าของขนาด </a:t>
            </a:r>
            <a:r>
              <a:rPr lang="en-US" sz="2800" dirty="0"/>
              <a:t>font </a:t>
            </a:r>
            <a:r>
              <a:rPr lang="th-TH" sz="2800" dirty="0"/>
              <a:t>ที่กำหนดให้ </a:t>
            </a:r>
            <a:r>
              <a:rPr lang="en-US" sz="2800" dirty="0"/>
              <a:t>body </a:t>
            </a:r>
            <a:br>
              <a:rPr lang="en-US" sz="2800" dirty="0"/>
            </a:br>
            <a:r>
              <a:rPr lang="th-TH" sz="2800" b="1" u="sng" dirty="0"/>
              <a:t>ตัวอย่าง</a:t>
            </a:r>
            <a:r>
              <a:rPr lang="th-TH" sz="2800" dirty="0"/>
              <a:t> </a:t>
            </a:r>
          </a:p>
          <a:p>
            <a:pPr marL="0" indent="0">
              <a:buNone/>
            </a:pPr>
            <a:r>
              <a:rPr lang="th-TH" sz="2800" dirty="0"/>
              <a:t> ถ้า </a:t>
            </a:r>
            <a:r>
              <a:rPr lang="en-US" sz="2800" dirty="0"/>
              <a:t>font </a:t>
            </a:r>
            <a:r>
              <a:rPr lang="th-TH" sz="2800" dirty="0"/>
              <a:t>ที่ </a:t>
            </a:r>
            <a:r>
              <a:rPr lang="en-US" sz="2800" dirty="0"/>
              <a:t>body </a:t>
            </a:r>
            <a:r>
              <a:rPr lang="th-TH" sz="2800" dirty="0"/>
              <a:t>กำหนดเป็น 10</a:t>
            </a:r>
            <a:r>
              <a:rPr lang="en-US" sz="2800" dirty="0" err="1"/>
              <a:t>px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 h1{fon-size:1.5em} h1 </a:t>
            </a:r>
            <a:r>
              <a:rPr lang="th-TH" sz="2800" dirty="0"/>
              <a:t>จะมีขนาดเป็น 1.5 เท่า ของ 10</a:t>
            </a:r>
            <a:r>
              <a:rPr lang="en-US" sz="2800" dirty="0" err="1"/>
              <a:t>px</a:t>
            </a:r>
            <a:r>
              <a:rPr lang="en-US" sz="2800" dirty="0"/>
              <a:t> = </a:t>
            </a:r>
            <a:r>
              <a:rPr lang="th-TH" sz="2800" dirty="0"/>
              <a:t>15</a:t>
            </a:r>
            <a:r>
              <a:rPr lang="en-US" sz="2800" dirty="0" err="1"/>
              <a:t>px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 h2{fon-size:1.4em} h2 </a:t>
            </a:r>
            <a:r>
              <a:rPr lang="th-TH" sz="2800" dirty="0"/>
              <a:t>จะมีขนาดเป็น 1.4 เท่า ของ 10</a:t>
            </a:r>
            <a:r>
              <a:rPr lang="en-US" sz="2800" dirty="0" err="1"/>
              <a:t>px</a:t>
            </a:r>
            <a:r>
              <a:rPr lang="en-US" sz="2800" dirty="0"/>
              <a:t> = </a:t>
            </a:r>
            <a:r>
              <a:rPr lang="th-TH" sz="2800" dirty="0"/>
              <a:t>14</a:t>
            </a:r>
            <a:r>
              <a:rPr lang="en-US" sz="2800" dirty="0" err="1"/>
              <a:t>px</a:t>
            </a:r>
            <a:r>
              <a:rPr lang="en-US" sz="28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b="1" dirty="0"/>
              <a:t>ex</a:t>
            </a:r>
            <a:r>
              <a:rPr lang="en-US" sz="2800" dirty="0"/>
              <a:t> (x-height, </a:t>
            </a:r>
            <a:r>
              <a:rPr lang="th-TH" sz="2800" dirty="0"/>
              <a:t>ความสูงของตัวอักษร </a:t>
            </a:r>
            <a:r>
              <a:rPr lang="en-US" sz="2800" dirty="0"/>
              <a:t>X </a:t>
            </a:r>
            <a:r>
              <a:rPr lang="th-TH" sz="2800" dirty="0"/>
              <a:t>เช่น 1.5</a:t>
            </a:r>
            <a:r>
              <a:rPr lang="en-US" sz="2800" dirty="0"/>
              <a:t>ex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 %</a:t>
            </a:r>
            <a:r>
              <a:rPr lang="en-US" sz="2800" dirty="0"/>
              <a:t> (percent, </a:t>
            </a:r>
            <a:r>
              <a:rPr lang="th-TH" sz="2800" dirty="0"/>
              <a:t>สัมพันธ์กับขนาดหน้าจอ หรือ </a:t>
            </a:r>
            <a:r>
              <a:rPr lang="en-US" sz="2800" dirty="0"/>
              <a:t>container </a:t>
            </a:r>
            <a:r>
              <a:rPr lang="th-TH" sz="2800" dirty="0"/>
              <a:t>ที่บรรจุวัตถุนั้นๆ อยู่) เช่น 50%, 130%</a:t>
            </a:r>
          </a:p>
          <a:p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2382298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cs typeface="+mn-cs"/>
              </a:rPr>
              <a:t>หน่วยแบบ </a:t>
            </a:r>
            <a:r>
              <a:rPr lang="en-US" dirty="0">
                <a:cs typeface="+mn-cs"/>
              </a:rPr>
              <a:t>Absolute Length</a:t>
            </a:r>
            <a:endParaRPr lang="th-TH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in (inches; 1in=2.54cm =72pt =6pc) </a:t>
            </a:r>
            <a:r>
              <a:rPr lang="th-TH" sz="2800" dirty="0"/>
              <a:t>เช่น </a:t>
            </a:r>
            <a:r>
              <a:rPr lang="en-US" sz="2800" dirty="0"/>
              <a:t>2in, 1.5in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cm (centimeters; 1cm=10mm) </a:t>
            </a:r>
            <a:r>
              <a:rPr lang="th-TH" sz="2800" dirty="0"/>
              <a:t>เช่น </a:t>
            </a:r>
            <a:r>
              <a:rPr lang="en-US" sz="2800" dirty="0"/>
              <a:t>2cm, 1.11cm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mm (millimeters) </a:t>
            </a:r>
            <a:r>
              <a:rPr lang="th-TH" sz="2800" dirty="0"/>
              <a:t>เช่น </a:t>
            </a:r>
            <a:r>
              <a:rPr lang="en-US" sz="2800" dirty="0"/>
              <a:t>50mm, 0.8mm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err="1"/>
              <a:t>pt</a:t>
            </a:r>
            <a:r>
              <a:rPr lang="en-US" sz="2800" dirty="0"/>
              <a:t> (points; 1pt=1/72in, 10pt </a:t>
            </a:r>
            <a:r>
              <a:rPr lang="th-TH" sz="2800" dirty="0"/>
              <a:t>มีขนาดพอๆกับ </a:t>
            </a:r>
            <a:r>
              <a:rPr lang="en-US" sz="2800" dirty="0"/>
              <a:t>12px) </a:t>
            </a:r>
            <a:r>
              <a:rPr lang="th-TH" sz="2800" dirty="0"/>
              <a:t>เป็นหน่วยที่ใช้ในงานสิ่งพิมพเช่น </a:t>
            </a:r>
            <a:r>
              <a:rPr lang="en-US" sz="2800" dirty="0"/>
              <a:t>12pt, 20pt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pc (picas; 1pc=12pt) </a:t>
            </a:r>
            <a:r>
              <a:rPr lang="th-TH" sz="2800" dirty="0"/>
              <a:t>เช่น </a:t>
            </a:r>
            <a:r>
              <a:rPr lang="en-US" sz="2800" dirty="0"/>
              <a:t>1pc, 2pc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21263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cs typeface="+mn-cs"/>
              </a:rPr>
              <a:t>สี </a:t>
            </a:r>
            <a:r>
              <a:rPr lang="en-US" dirty="0">
                <a:cs typeface="+mn-cs"/>
              </a:rPr>
              <a:t>(Color) </a:t>
            </a:r>
            <a:r>
              <a:rPr lang="th-TH" dirty="0">
                <a:cs typeface="+mn-cs"/>
              </a:rPr>
              <a:t>ที่ใช้ใน </a:t>
            </a:r>
            <a:r>
              <a:rPr lang="en-US" dirty="0">
                <a:cs typeface="+mn-cs"/>
              </a:rPr>
              <a:t>CSS</a:t>
            </a:r>
            <a:endParaRPr lang="th-TH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66928" lvl="3" indent="0">
              <a:buNone/>
            </a:pPr>
            <a:r>
              <a:rPr lang="th-TH" sz="2800" dirty="0"/>
              <a:t>การกำหนดสีให้ตัวอักษร พื้นหลัง เส้นขอบ หรือส่วนอื่นๆ ของวัตถุ สามารถกำหนดได้หลายแบบ</a:t>
            </a:r>
          </a:p>
          <a:p>
            <a:r>
              <a:rPr lang="th-TH" sz="2800" dirty="0"/>
              <a:t>1. กำหนดโดยใช้ชื่อสี แต่การระบุชื่อสีแบบนี้ใช้สีได้จำนวนจำกัด ตัวอย่างเช่น</a:t>
            </a:r>
            <a:endParaRPr lang="en-US" sz="2800" dirty="0"/>
          </a:p>
          <a:p>
            <a:r>
              <a:rPr lang="en-US" sz="2800" dirty="0"/>
              <a:t>aqua, black, blue, fuchsia </a:t>
            </a:r>
            <a:r>
              <a:rPr lang="th-TH" sz="2800" dirty="0"/>
              <a:t>(แดงอมม่วง), </a:t>
            </a:r>
            <a:r>
              <a:rPr lang="en-US" sz="2800" dirty="0"/>
              <a:t>gray, green, lime, maroon </a:t>
            </a:r>
            <a:r>
              <a:rPr lang="th-TH" sz="2800" dirty="0"/>
              <a:t>(น้ำตาลแดง), </a:t>
            </a:r>
            <a:r>
              <a:rPr lang="en-US" sz="2800" dirty="0"/>
              <a:t>navy, olive, purple, red, silver, teal </a:t>
            </a:r>
            <a:r>
              <a:rPr lang="th-TH" sz="2800" dirty="0"/>
              <a:t>(เขียวขนเป็ด), </a:t>
            </a:r>
            <a:r>
              <a:rPr lang="en-US" sz="2800" dirty="0"/>
              <a:t>white </a:t>
            </a:r>
            <a:r>
              <a:rPr lang="th-TH" sz="2800" dirty="0"/>
              <a:t>และ </a:t>
            </a:r>
            <a:r>
              <a:rPr lang="en-US" sz="2800" dirty="0"/>
              <a:t>yellow </a:t>
            </a:r>
            <a:r>
              <a:rPr lang="th-TH" sz="2800" dirty="0"/>
              <a:t>เป็นต้น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3625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800" dirty="0"/>
              <a:t>2. กำหนดเป็นค่าสีแบบ </a:t>
            </a:r>
            <a:r>
              <a:rPr lang="en-US" sz="2800" dirty="0"/>
              <a:t>RGB </a:t>
            </a:r>
            <a:r>
              <a:rPr lang="th-TH" sz="2800" dirty="0"/>
              <a:t>เช่น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h-TH" sz="2800" dirty="0"/>
              <a:t> กำหนดเป็นเลขฐาน16 จำนวน 6 หลัก โดยมีรูปแบบ </a:t>
            </a:r>
            <a:r>
              <a:rPr lang="en-US" sz="2800" dirty="0"/>
              <a:t>#</a:t>
            </a:r>
            <a:r>
              <a:rPr lang="en-US" sz="2800" dirty="0" err="1"/>
              <a:t>rrggbb</a:t>
            </a:r>
            <a:r>
              <a:rPr lang="en-US" sz="2800" dirty="0"/>
              <a:t> </a:t>
            </a:r>
            <a:r>
              <a:rPr lang="th-TH" sz="2800" dirty="0"/>
              <a:t>เช่น #</a:t>
            </a:r>
            <a:r>
              <a:rPr lang="en-US" sz="2800" dirty="0"/>
              <a:t>eecc00, #42e15e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h-TH" sz="2800" dirty="0"/>
              <a:t> กำหนดเป็นเลขฐาน16 จำนวน 3 หลัก โดยมีรูปแบบ </a:t>
            </a:r>
            <a:r>
              <a:rPr lang="en-US" sz="2800" dirty="0"/>
              <a:t>#</a:t>
            </a:r>
            <a:r>
              <a:rPr lang="en-US" sz="2800" dirty="0" err="1"/>
              <a:t>rgb</a:t>
            </a:r>
            <a:r>
              <a:rPr lang="en-US" sz="2800" dirty="0"/>
              <a:t> </a:t>
            </a:r>
            <a:r>
              <a:rPr lang="th-TH" sz="2800" dirty="0"/>
              <a:t>เช่น #</a:t>
            </a:r>
            <a:r>
              <a:rPr lang="en-US" sz="2800" dirty="0"/>
              <a:t>ec0 </a:t>
            </a:r>
            <a:r>
              <a:rPr lang="th-TH" sz="2800" dirty="0"/>
              <a:t>หมายถึง #</a:t>
            </a:r>
            <a:r>
              <a:rPr lang="en-US" sz="2800" dirty="0"/>
              <a:t>eecc00</a:t>
            </a:r>
            <a:endParaRPr lang="th-TH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th-TH" sz="2800" dirty="0"/>
              <a:t> กำหนดเป็นตัวเลขจำนวนเต็ม รูปแบบ </a:t>
            </a:r>
            <a:r>
              <a:rPr lang="en-US" sz="2800" dirty="0" err="1"/>
              <a:t>rgb</a:t>
            </a:r>
            <a:r>
              <a:rPr lang="en-US" sz="2800" dirty="0"/>
              <a:t>(</a:t>
            </a:r>
            <a:r>
              <a:rPr lang="en-US" sz="2800" dirty="0" err="1"/>
              <a:t>x,x,x</a:t>
            </a:r>
            <a:r>
              <a:rPr lang="en-US" sz="2800" dirty="0"/>
              <a:t>) </a:t>
            </a:r>
            <a:r>
              <a:rPr lang="th-TH" sz="2800" dirty="0"/>
              <a:t>โดยที่่ </a:t>
            </a:r>
            <a:r>
              <a:rPr lang="en-US" sz="2800" dirty="0"/>
              <a:t>x </a:t>
            </a:r>
            <a:r>
              <a:rPr lang="th-TH" sz="2800" dirty="0"/>
              <a:t>คือจำนวนเต็มตั้งแต่ 0-255 </a:t>
            </a:r>
          </a:p>
          <a:p>
            <a:pPr marL="201168" lvl="1" indent="0">
              <a:buNone/>
            </a:pPr>
            <a:r>
              <a:rPr lang="th-TH" sz="2800" dirty="0"/>
              <a:t>    เช่น </a:t>
            </a:r>
            <a:r>
              <a:rPr lang="en-US" sz="2800" dirty="0" err="1"/>
              <a:t>rgb</a:t>
            </a:r>
            <a:r>
              <a:rPr lang="en-US" sz="2800" dirty="0"/>
              <a:t>(0,204,0)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h-TH" sz="2800" dirty="0"/>
              <a:t> กำหนดเป็นเปอร์เซ็นต์ของสี รูปแบบ </a:t>
            </a:r>
            <a:r>
              <a:rPr lang="en-US" sz="2800" dirty="0" err="1"/>
              <a:t>rgb</a:t>
            </a:r>
            <a:r>
              <a:rPr lang="en-US" sz="2800" dirty="0"/>
              <a:t>(</a:t>
            </a:r>
            <a:r>
              <a:rPr lang="en-US" sz="2800" dirty="0" err="1"/>
              <a:t>y%,y%,y</a:t>
            </a:r>
            <a:r>
              <a:rPr lang="en-US" sz="2800" dirty="0"/>
              <a:t>%) </a:t>
            </a:r>
            <a:r>
              <a:rPr lang="th-TH" sz="2800" dirty="0"/>
              <a:t>โดยที่</a:t>
            </a:r>
            <a:r>
              <a:rPr lang="en-US" sz="2800" dirty="0"/>
              <a:t> y </a:t>
            </a:r>
            <a:r>
              <a:rPr lang="th-TH" sz="2800" dirty="0"/>
              <a:t>คือเปอร์เซ็นต์ตั้งแต่ 0%-100%  </a:t>
            </a:r>
          </a:p>
          <a:p>
            <a:pPr marL="201168" lvl="1" indent="0">
              <a:buNone/>
            </a:pPr>
            <a:r>
              <a:rPr lang="th-TH" sz="2800" dirty="0"/>
              <a:t>    เช่น </a:t>
            </a:r>
            <a:r>
              <a:rPr lang="en-US" sz="2800" dirty="0" err="1"/>
              <a:t>rgb</a:t>
            </a:r>
            <a:r>
              <a:rPr lang="en-US" sz="2800" dirty="0"/>
              <a:t>(0%,80%,0%)</a:t>
            </a:r>
          </a:p>
          <a:p>
            <a:endParaRPr lang="en-US" sz="2800" dirty="0"/>
          </a:p>
          <a:p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1715932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dirty="0">
                <a:cs typeface="+mn-cs"/>
              </a:rPr>
              <a:t>การเขียน </a:t>
            </a:r>
            <a:r>
              <a:rPr lang="en-US" sz="4400" dirty="0">
                <a:cs typeface="+mn-cs"/>
              </a:rPr>
              <a:t>Style Sheet </a:t>
            </a:r>
            <a:r>
              <a:rPr lang="th-TH" sz="4400" dirty="0">
                <a:cs typeface="+mn-cs"/>
              </a:rPr>
              <a:t>เกี่ยวกับพื้นหลัง </a:t>
            </a:r>
            <a:r>
              <a:rPr lang="en-US" sz="4400" dirty="0">
                <a:cs typeface="+mn-cs"/>
              </a:rPr>
              <a:t>(Background)</a:t>
            </a:r>
            <a:endParaRPr lang="th-TH" sz="4400" dirty="0">
              <a:cs typeface="+mn-cs"/>
            </a:endParaRPr>
          </a:p>
        </p:txBody>
      </p:sp>
      <p:graphicFrame>
        <p:nvGraphicFramePr>
          <p:cNvPr id="4" name="Group 20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5477147"/>
              </p:ext>
            </p:extLst>
          </p:nvPr>
        </p:nvGraphicFramePr>
        <p:xfrm>
          <a:off x="1097279" y="1987419"/>
          <a:ext cx="10304730" cy="4206336"/>
        </p:xfrm>
        <a:graphic>
          <a:graphicData uri="http://schemas.openxmlformats.org/drawingml/2006/table">
            <a:tbl>
              <a:tblPr/>
              <a:tblGrid>
                <a:gridCol w="3817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3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2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5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Property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Description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Values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background-attachment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ใช้กำหนดว่าต้องการให้ภาพพื้นหลังนั้นอยู่กับที่ หรือว่าเลื่อนไปตาม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Scroll Bar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fixed</a:t>
                      </a:r>
                      <a:b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</a:b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scroll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background-color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ใช้กำหนดทั้งสี พื้นหลังของเว็บเพจ หรือ ตาราง </a:t>
                      </a:r>
                      <a:endParaRPr kumimoji="0" lang="th-TH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color-rgb</a:t>
                      </a:r>
                      <a:b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</a:b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color-hex</a:t>
                      </a:r>
                      <a:b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</a:b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color-name</a:t>
                      </a:r>
                      <a:b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</a:b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transparent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background-image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ใช้กำหนดรูปภาพ ให้พื้นหลังของเว็บเพจ หรือตาราง </a:t>
                      </a:r>
                      <a:endParaRPr kumimoji="0" lang="th-TH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url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 </a:t>
                      </a:r>
                      <a:r>
                        <a:rPr kumimoji="0" lang="th-TH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ของรูป</a:t>
                      </a:r>
                      <a:endParaRPr kumimoji="0" lang="th-TH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826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dirty="0">
                <a:cs typeface="+mn-cs"/>
              </a:rPr>
              <a:t>การเขียน </a:t>
            </a:r>
            <a:r>
              <a:rPr lang="en-US" sz="4400" dirty="0">
                <a:cs typeface="+mn-cs"/>
              </a:rPr>
              <a:t>Style Sheet </a:t>
            </a:r>
            <a:r>
              <a:rPr lang="th-TH" sz="4400" dirty="0">
                <a:cs typeface="+mn-cs"/>
              </a:rPr>
              <a:t>ให้กับพื้นหลัง </a:t>
            </a:r>
            <a:r>
              <a:rPr lang="en-US" sz="4400" dirty="0">
                <a:cs typeface="+mn-cs"/>
              </a:rPr>
              <a:t>(Background)</a:t>
            </a:r>
            <a:endParaRPr lang="th-TH" sz="4400" dirty="0">
              <a:cs typeface="+mn-cs"/>
            </a:endParaRPr>
          </a:p>
        </p:txBody>
      </p:sp>
      <p:graphicFrame>
        <p:nvGraphicFramePr>
          <p:cNvPr id="4" name="Group 20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5748369"/>
              </p:ext>
            </p:extLst>
          </p:nvPr>
        </p:nvGraphicFramePr>
        <p:xfrm>
          <a:off x="1203650" y="1940766"/>
          <a:ext cx="9952029" cy="3962448"/>
        </p:xfrm>
        <a:graphic>
          <a:graphicData uri="http://schemas.openxmlformats.org/drawingml/2006/table">
            <a:tbl>
              <a:tblPr/>
              <a:tblGrid>
                <a:gridCol w="368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0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4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5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Property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+mn-cs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Description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+mn-cs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Values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+mn-cs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background-position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ใช้กำหนดตำแหน่งการจัดวางรูปภาพพื้นหลัง</a:t>
                      </a:r>
                      <a:endParaRPr kumimoji="0" lang="th-TH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top left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top center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top right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center left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center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center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/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</a:b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center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 right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bottom left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bottom center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bottom right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x% y%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</a:b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xpos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ypos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25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cs typeface="+mn-cs"/>
              </a:rPr>
              <a:t>การเขียน </a:t>
            </a:r>
            <a:r>
              <a:rPr lang="en-US" dirty="0">
                <a:cs typeface="+mn-cs"/>
              </a:rPr>
              <a:t>Style Sheet </a:t>
            </a:r>
            <a:r>
              <a:rPr lang="th-TH" dirty="0">
                <a:cs typeface="+mn-cs"/>
              </a:rPr>
              <a:t>ให้กับเส้นขอบ </a:t>
            </a:r>
            <a:r>
              <a:rPr lang="en-US" dirty="0">
                <a:cs typeface="+mn-cs"/>
              </a:rPr>
              <a:t>(Border)</a:t>
            </a:r>
            <a:endParaRPr lang="th-TH" dirty="0"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040107"/>
              </p:ext>
            </p:extLst>
          </p:nvPr>
        </p:nvGraphicFramePr>
        <p:xfrm>
          <a:off x="1194318" y="1780946"/>
          <a:ext cx="9961362" cy="4527834"/>
        </p:xfrm>
        <a:graphic>
          <a:graphicData uri="http://schemas.openxmlformats.org/drawingml/2006/table">
            <a:tbl>
              <a:tblPr/>
              <a:tblGrid>
                <a:gridCol w="1698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39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Property</a:t>
                      </a:r>
                    </a:p>
                  </a:txBody>
                  <a:tcPr marL="46238" marR="46238" marT="23119" marB="231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Description</a:t>
                      </a:r>
                    </a:p>
                  </a:txBody>
                  <a:tcPr marL="46238" marR="46238" marT="23119" marB="231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Values</a:t>
                      </a:r>
                    </a:p>
                  </a:txBody>
                  <a:tcPr marL="46238" marR="46238" marT="23119" marB="231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9759">
                <a:tc>
                  <a:txBody>
                    <a:bodyPr/>
                    <a:lstStyle/>
                    <a:p>
                      <a:r>
                        <a:rPr lang="en-US" sz="2000" dirty="0">
                          <a:cs typeface="+mn-cs"/>
                        </a:rPr>
                        <a:t>border-width</a:t>
                      </a:r>
                    </a:p>
                  </a:txBody>
                  <a:tcPr marL="46238" marR="46238" marT="23119" marB="231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000" dirty="0">
                          <a:cs typeface="+mn-cs"/>
                        </a:rPr>
                        <a:t>ใช้กำหนดขนาดของกรอบของวัตถุทั้ง 4 ด้าน </a:t>
                      </a:r>
                    </a:p>
                  </a:txBody>
                  <a:tcPr marL="46238" marR="46238" marT="23119" marB="231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cs typeface="+mn-cs"/>
                        </a:rPr>
                        <a:t>thin</a:t>
                      </a:r>
                      <a:br>
                        <a:rPr lang="en-US" sz="2000" dirty="0">
                          <a:cs typeface="+mn-cs"/>
                        </a:rPr>
                      </a:br>
                      <a:r>
                        <a:rPr lang="en-US" sz="2000" dirty="0">
                          <a:cs typeface="+mn-cs"/>
                        </a:rPr>
                        <a:t>medium</a:t>
                      </a:r>
                      <a:br>
                        <a:rPr lang="en-US" sz="2000" dirty="0">
                          <a:cs typeface="+mn-cs"/>
                        </a:rPr>
                      </a:br>
                      <a:r>
                        <a:rPr lang="en-US" sz="2000" dirty="0">
                          <a:cs typeface="+mn-cs"/>
                        </a:rPr>
                        <a:t>thick</a:t>
                      </a:r>
                      <a:br>
                        <a:rPr lang="en-US" sz="2000" dirty="0">
                          <a:cs typeface="+mn-cs"/>
                        </a:rPr>
                      </a:br>
                      <a:r>
                        <a:rPr lang="en-US" sz="2000" dirty="0">
                          <a:cs typeface="+mn-cs"/>
                        </a:rPr>
                        <a:t>length</a:t>
                      </a:r>
                    </a:p>
                  </a:txBody>
                  <a:tcPr marL="46238" marR="46238" marT="23119" marB="231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3385">
                <a:tc>
                  <a:txBody>
                    <a:bodyPr/>
                    <a:lstStyle/>
                    <a:p>
                      <a:r>
                        <a:rPr lang="en-US" sz="2000">
                          <a:cs typeface="+mn-cs"/>
                        </a:rPr>
                        <a:t>border-style</a:t>
                      </a:r>
                    </a:p>
                  </a:txBody>
                  <a:tcPr marL="46238" marR="46238" marT="23119" marB="231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000" dirty="0">
                          <a:cs typeface="+mn-cs"/>
                        </a:rPr>
                        <a:t>ใช้การกำหนดลักษณะของกรอบของวัตถุทั้ง 4 ด้าน </a:t>
                      </a:r>
                    </a:p>
                  </a:txBody>
                  <a:tcPr marL="46238" marR="46238" marT="23119" marB="231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cs typeface="+mn-cs"/>
                        </a:rPr>
                        <a:t>hidden</a:t>
                      </a:r>
                      <a:br>
                        <a:rPr lang="en-US" sz="2000" dirty="0">
                          <a:cs typeface="+mn-cs"/>
                        </a:rPr>
                      </a:br>
                      <a:r>
                        <a:rPr lang="en-US" sz="2000" dirty="0">
                          <a:cs typeface="+mn-cs"/>
                        </a:rPr>
                        <a:t>dotted</a:t>
                      </a:r>
                      <a:br>
                        <a:rPr lang="en-US" sz="2000" dirty="0">
                          <a:cs typeface="+mn-cs"/>
                        </a:rPr>
                      </a:br>
                      <a:r>
                        <a:rPr lang="en-US" sz="2000" dirty="0">
                          <a:cs typeface="+mn-cs"/>
                        </a:rPr>
                        <a:t>dashed</a:t>
                      </a:r>
                      <a:br>
                        <a:rPr lang="en-US" sz="2000" dirty="0">
                          <a:cs typeface="+mn-cs"/>
                        </a:rPr>
                      </a:br>
                      <a:r>
                        <a:rPr lang="en-US" sz="2000" dirty="0">
                          <a:cs typeface="+mn-cs"/>
                        </a:rPr>
                        <a:t>solid</a:t>
                      </a:r>
                      <a:br>
                        <a:rPr lang="en-US" sz="2000" dirty="0">
                          <a:cs typeface="+mn-cs"/>
                        </a:rPr>
                      </a:br>
                      <a:r>
                        <a:rPr lang="en-US" sz="2000" dirty="0">
                          <a:cs typeface="+mn-cs"/>
                        </a:rPr>
                        <a:t>double</a:t>
                      </a:r>
                      <a:br>
                        <a:rPr lang="en-US" sz="2000" dirty="0">
                          <a:cs typeface="+mn-cs"/>
                        </a:rPr>
                      </a:br>
                      <a:r>
                        <a:rPr lang="en-US" sz="2000" dirty="0">
                          <a:cs typeface="+mn-cs"/>
                        </a:rPr>
                        <a:t>groove</a:t>
                      </a:r>
                      <a:br>
                        <a:rPr lang="en-US" sz="2000" dirty="0">
                          <a:cs typeface="+mn-cs"/>
                        </a:rPr>
                      </a:br>
                      <a:r>
                        <a:rPr lang="en-US" sz="2000" dirty="0">
                          <a:cs typeface="+mn-cs"/>
                        </a:rPr>
                        <a:t>ridge</a:t>
                      </a:r>
                      <a:br>
                        <a:rPr lang="en-US" sz="2000" dirty="0">
                          <a:cs typeface="+mn-cs"/>
                        </a:rPr>
                      </a:br>
                      <a:r>
                        <a:rPr lang="en-US" sz="2000" dirty="0">
                          <a:cs typeface="+mn-cs"/>
                        </a:rPr>
                        <a:t>inset</a:t>
                      </a:r>
                      <a:br>
                        <a:rPr lang="en-US" sz="2000" dirty="0">
                          <a:cs typeface="+mn-cs"/>
                        </a:rPr>
                      </a:br>
                      <a:r>
                        <a:rPr lang="en-US" sz="2000" dirty="0">
                          <a:cs typeface="+mn-cs"/>
                        </a:rPr>
                        <a:t>outset</a:t>
                      </a:r>
                    </a:p>
                  </a:txBody>
                  <a:tcPr marL="46238" marR="46238" marT="23119" marB="231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671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cs typeface="+mn-cs"/>
              </a:rPr>
              <a:t>รูปแบบของเส้นขอบ แต่ละแบบ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9326"/>
            <a:ext cx="1863153" cy="4450330"/>
          </a:xfrm>
        </p:spPr>
      </p:pic>
    </p:spTree>
    <p:extLst>
      <p:ext uri="{BB962C8B-B14F-4D97-AF65-F5344CB8AC3E}">
        <p14:creationId xmlns:p14="http://schemas.microsoft.com/office/powerpoint/2010/main" val="1487282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cs typeface="+mn-cs"/>
              </a:rPr>
              <a:t>ระยะห่างด้านนอกเส้นขอบ </a:t>
            </a:r>
            <a:r>
              <a:rPr lang="en-US" dirty="0">
                <a:cs typeface="+mn-cs"/>
              </a:rPr>
              <a:t>(Margin)</a:t>
            </a:r>
            <a:endParaRPr lang="th-TH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/>
              <a:t>การกำหนด </a:t>
            </a:r>
            <a:r>
              <a:rPr lang="en-US" sz="2800" dirty="0"/>
              <a:t>margin </a:t>
            </a:r>
            <a:r>
              <a:rPr lang="th-TH" sz="2800" dirty="0"/>
              <a:t>กำหนดได้ 4 ด้าน โดยใช้ </a:t>
            </a:r>
            <a:r>
              <a:rPr lang="en-US" sz="2800" dirty="0"/>
              <a:t>property </a:t>
            </a:r>
            <a:r>
              <a:rPr lang="th-TH" sz="2800" dirty="0"/>
              <a:t>ดังนี้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 margin-top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 margin-right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 margin-bottom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 margin-left</a:t>
            </a:r>
          </a:p>
          <a:p>
            <a:pPr marL="201168" lvl="1" indent="0">
              <a:buNone/>
            </a:pPr>
            <a:endParaRPr lang="en-US" sz="2800" dirty="0"/>
          </a:p>
          <a:p>
            <a:pPr marL="0">
              <a:buNone/>
            </a:pPr>
            <a:r>
              <a:rPr lang="th-TH" sz="2800" dirty="0"/>
              <a:t> ถ้าต้องการกำหนดระยะห่างพร้อมกัน 4 ด้าน มีรูปแบบดังนี้</a:t>
            </a:r>
          </a:p>
          <a:p>
            <a:pPr marL="658368" lvl="1" indent="-457200">
              <a:buFont typeface="Wingdings" panose="05000000000000000000" pitchFamily="2" charset="2"/>
              <a:buChar char="§"/>
            </a:pPr>
            <a:r>
              <a:rPr lang="en-US" sz="3000" dirty="0"/>
              <a:t>margin: </a:t>
            </a:r>
            <a:r>
              <a:rPr lang="th-TH" sz="3000" dirty="0"/>
              <a:t>บน ขวา ล่าง ซ้าย </a:t>
            </a:r>
            <a:r>
              <a:rPr lang="en-US" sz="3000" dirty="0"/>
              <a:t>(</a:t>
            </a:r>
            <a:r>
              <a:rPr lang="th-TH" sz="3000" dirty="0"/>
              <a:t>ตามเข็มนาฬิกา</a:t>
            </a:r>
            <a:r>
              <a:rPr lang="en-US" sz="3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211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cs typeface="+mn-cs"/>
              </a:rPr>
              <a:t>ระยะห่างด้านในเส้นขอบ </a:t>
            </a:r>
            <a:r>
              <a:rPr lang="en-US" dirty="0">
                <a:cs typeface="+mn-cs"/>
              </a:rPr>
              <a:t>(Padding)</a:t>
            </a:r>
            <a:endParaRPr lang="th-TH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/>
              <a:t>การกำหนด </a:t>
            </a:r>
            <a:r>
              <a:rPr lang="en-US" sz="2800" dirty="0"/>
              <a:t>padding </a:t>
            </a:r>
            <a:r>
              <a:rPr lang="th-TH" sz="2800" dirty="0"/>
              <a:t>กำหนดได้ 4 ด้าน โดยใช้ </a:t>
            </a:r>
            <a:r>
              <a:rPr lang="en-US" sz="2800" dirty="0"/>
              <a:t>property </a:t>
            </a:r>
            <a:r>
              <a:rPr lang="th-TH" sz="2800" dirty="0"/>
              <a:t>ดังนี้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 padding-top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 padding-right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 padding-bottom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 padding-left</a:t>
            </a:r>
          </a:p>
          <a:p>
            <a:pPr marL="201168" lvl="1" indent="0">
              <a:buNone/>
            </a:pPr>
            <a:endParaRPr lang="en-US" sz="2800" dirty="0"/>
          </a:p>
          <a:p>
            <a:pPr marL="0">
              <a:buNone/>
            </a:pPr>
            <a:r>
              <a:rPr lang="th-TH" sz="2800" dirty="0"/>
              <a:t> ถ้าต้องการกำหนดระยะห่างพร้อมกัน 4 ด้าน มีรูปแบบดังนี้</a:t>
            </a:r>
          </a:p>
          <a:p>
            <a:pPr marL="658368" lvl="1" indent="-457200">
              <a:buFont typeface="Wingdings" panose="05000000000000000000" pitchFamily="2" charset="2"/>
              <a:buChar char="§"/>
            </a:pPr>
            <a:r>
              <a:rPr lang="en-US" sz="3000" dirty="0"/>
              <a:t>padding: </a:t>
            </a:r>
            <a:r>
              <a:rPr lang="th-TH" sz="3000" dirty="0"/>
              <a:t>บน ขวา ล่าง ซ้าย </a:t>
            </a:r>
            <a:r>
              <a:rPr lang="en-US" sz="3000" dirty="0"/>
              <a:t>(</a:t>
            </a:r>
            <a:r>
              <a:rPr lang="th-TH" sz="3000" dirty="0"/>
              <a:t>ตามเข็มนาฬิกา</a:t>
            </a:r>
            <a:r>
              <a:rPr lang="en-US" sz="3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252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cs typeface="+mn-cs"/>
              </a:rPr>
              <a:t>โครงสร้างของ </a:t>
            </a:r>
            <a:r>
              <a:rPr lang="en-US" dirty="0">
                <a:cs typeface="+mn-cs"/>
              </a:rPr>
              <a:t>CSS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sz="3600" dirty="0"/>
              <a:t>Selector </a:t>
            </a:r>
            <a:r>
              <a:rPr lang="th-TH" sz="3600" dirty="0"/>
              <a:t>คือ แท็ก </a:t>
            </a:r>
            <a:r>
              <a:rPr lang="en-US" sz="3600" dirty="0"/>
              <a:t>HTML ,Id </a:t>
            </a:r>
            <a:r>
              <a:rPr lang="th-TH" sz="3600" dirty="0"/>
              <a:t>และ </a:t>
            </a:r>
            <a:r>
              <a:rPr lang="en-US" sz="3600" dirty="0"/>
              <a:t>Class </a:t>
            </a:r>
            <a:r>
              <a:rPr lang="th-TH" sz="3600" dirty="0"/>
              <a:t>ในการกำหนดให้สไตล์ชีท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sz="3600" dirty="0"/>
              <a:t>Declaration </a:t>
            </a:r>
            <a:r>
              <a:rPr lang="th-TH" sz="3600" dirty="0"/>
              <a:t>ใช้ระบุค่าให้กับ </a:t>
            </a:r>
            <a:r>
              <a:rPr lang="en-US" sz="3600" dirty="0"/>
              <a:t>Selector </a:t>
            </a:r>
            <a:r>
              <a:rPr lang="th-TH" sz="3600" dirty="0"/>
              <a:t>มีสองส่วนคือ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800" dirty="0"/>
              <a:t>Property </a:t>
            </a:r>
            <a:r>
              <a:rPr lang="th-TH" sz="2800" dirty="0"/>
              <a:t>คือ คุณสมบัติที่จะระบุให้กับ </a:t>
            </a:r>
            <a:r>
              <a:rPr lang="en-US" sz="2800" dirty="0"/>
              <a:t>Selector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800" dirty="0"/>
              <a:t>Value </a:t>
            </a:r>
            <a:r>
              <a:rPr lang="th-TH" sz="2800" dirty="0"/>
              <a:t>คือ ค่าที่จะกำหนดให้ </a:t>
            </a:r>
            <a:r>
              <a:rPr lang="en-US" sz="2800" dirty="0"/>
              <a:t>Property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th-TH" sz="3600" dirty="0"/>
              <a:t>การแบ่งส่วนระหว่าง </a:t>
            </a:r>
            <a:r>
              <a:rPr lang="en-US" sz="3600" dirty="0"/>
              <a:t>property </a:t>
            </a:r>
            <a:r>
              <a:rPr lang="th-TH" sz="3600" dirty="0"/>
              <a:t>กับ </a:t>
            </a:r>
            <a:r>
              <a:rPr lang="en-US" sz="3600" dirty="0"/>
              <a:t>value </a:t>
            </a:r>
            <a:r>
              <a:rPr lang="th-TH" sz="3600" dirty="0"/>
              <a:t>จะใช้เครื่องหมาย </a:t>
            </a:r>
            <a:r>
              <a:rPr lang="en-US" sz="3600" dirty="0"/>
              <a:t>: (Colon)</a:t>
            </a:r>
          </a:p>
        </p:txBody>
      </p:sp>
    </p:spTree>
    <p:extLst>
      <p:ext uri="{BB962C8B-B14F-4D97-AF65-F5344CB8AC3E}">
        <p14:creationId xmlns:p14="http://schemas.microsoft.com/office/powerpoint/2010/main" val="174127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dirty="0">
                <a:cs typeface="+mn-cs"/>
              </a:rPr>
              <a:t>การเขียน </a:t>
            </a:r>
            <a:r>
              <a:rPr lang="en-US" sz="4400" dirty="0">
                <a:cs typeface="+mn-cs"/>
              </a:rPr>
              <a:t>Style Sheet </a:t>
            </a:r>
            <a:r>
              <a:rPr lang="th-TH" sz="4400" dirty="0">
                <a:cs typeface="+mn-cs"/>
              </a:rPr>
              <a:t>เกี่ยวกับความสูงและความกว้าง</a:t>
            </a:r>
          </a:p>
        </p:txBody>
      </p:sp>
      <p:graphicFrame>
        <p:nvGraphicFramePr>
          <p:cNvPr id="4" name="Group 20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3771402"/>
              </p:ext>
            </p:extLst>
          </p:nvPr>
        </p:nvGraphicFramePr>
        <p:xfrm>
          <a:off x="1097279" y="1987419"/>
          <a:ext cx="10304730" cy="3627288"/>
        </p:xfrm>
        <a:graphic>
          <a:graphicData uri="http://schemas.openxmlformats.org/drawingml/2006/table">
            <a:tbl>
              <a:tblPr/>
              <a:tblGrid>
                <a:gridCol w="3817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1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5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Property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Description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Values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height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ความสูง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+mn-cs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Number (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px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width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ความกว้าง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Number (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px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max-height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ความสูง สูงสุดไม่เกิน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Number (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px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max-width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ความกว้าง สูงสุดไม่เกิน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Number (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px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min-height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ความสูง อย่างน้อย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Number (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px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min-width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ความกว้าง อย่างน้อย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Number (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px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506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203" y="586921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th-TH" dirty="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rPr>
              <a:t>การเขียนสไตล์ชีทที่ใช้กับข้อความ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rPr>
              <a:t>(TEXT)</a:t>
            </a:r>
            <a:endParaRPr lang="th-TH" dirty="0">
              <a:solidFill>
                <a:schemeClr val="tx1">
                  <a:lumMod val="75000"/>
                  <a:lumOff val="25000"/>
                </a:schemeClr>
              </a:solidFill>
              <a:cs typeface="+mn-cs"/>
            </a:endParaRPr>
          </a:p>
        </p:txBody>
      </p:sp>
      <p:graphicFrame>
        <p:nvGraphicFramePr>
          <p:cNvPr id="10564" name="Group 32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982907618"/>
              </p:ext>
            </p:extLst>
          </p:nvPr>
        </p:nvGraphicFramePr>
        <p:xfrm>
          <a:off x="1227203" y="1817301"/>
          <a:ext cx="9950870" cy="4632896"/>
        </p:xfrm>
        <a:graphic>
          <a:graphicData uri="http://schemas.openxmlformats.org/drawingml/2006/table">
            <a:tbl>
              <a:tblPr/>
              <a:tblGrid>
                <a:gridCol w="2542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3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35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Property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+mn-cs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Description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+mn-cs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Values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+mn-cs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331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line-height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ใช้กำหนดความสูงของบรรทัด ซึ่งจะนับรวมขอบด้านบนและล่างของตัวอักษรด้วย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Normal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number (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pt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)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%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58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letter-spacing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ใช้กำหนดระยะห่าง ระหว่าง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ตัวอักษรแต่ละตัว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Normal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number (cm)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079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text-align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ใช้กำหนดรูปแบบการจัดคำ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Left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Center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Right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justify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656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2"/>
          <p:cNvSpPr>
            <a:spLocks noGrp="1" noChangeArrowheads="1"/>
          </p:cNvSpPr>
          <p:nvPr>
            <p:ph type="title"/>
          </p:nvPr>
        </p:nvSpPr>
        <p:spPr>
          <a:xfrm>
            <a:off x="1219200" y="582548"/>
            <a:ext cx="9930882" cy="1143000"/>
          </a:xfrm>
        </p:spPr>
        <p:txBody>
          <a:bodyPr/>
          <a:lstStyle/>
          <a:p>
            <a:pPr>
              <a:defRPr/>
            </a:pPr>
            <a:r>
              <a:rPr lang="th-TH" dirty="0">
                <a:cs typeface="+mn-cs"/>
              </a:rPr>
              <a:t>การเขียนสไตล์ชีทที่ใช้กับข้อความ </a:t>
            </a:r>
            <a:r>
              <a:rPr lang="en-US" dirty="0">
                <a:cs typeface="+mn-cs"/>
              </a:rPr>
              <a:t>(TEXT)</a:t>
            </a:r>
            <a:endParaRPr lang="th-TH" dirty="0">
              <a:solidFill>
                <a:schemeClr val="tx1">
                  <a:lumMod val="75000"/>
                  <a:lumOff val="25000"/>
                </a:schemeClr>
              </a:solidFill>
              <a:cs typeface="+mn-cs"/>
            </a:endParaRPr>
          </a:p>
        </p:txBody>
      </p:sp>
      <p:graphicFrame>
        <p:nvGraphicFramePr>
          <p:cNvPr id="12429" name="Group 14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829020674"/>
              </p:ext>
            </p:extLst>
          </p:nvPr>
        </p:nvGraphicFramePr>
        <p:xfrm>
          <a:off x="1205334" y="1900304"/>
          <a:ext cx="9944748" cy="4278013"/>
        </p:xfrm>
        <a:graphic>
          <a:graphicData uri="http://schemas.openxmlformats.org/drawingml/2006/table">
            <a:tbl>
              <a:tblPr/>
              <a:tblGrid>
                <a:gridCol w="2816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0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Tahoma" pitchFamily="34" charset="0"/>
                        </a:rPr>
                        <a:t>Property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Angsana New" pitchFamily="18" charset="-34"/>
                      </a:endParaRPr>
                    </a:p>
                  </a:txBody>
                  <a:tcPr marL="91430" marR="9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Tahoma" pitchFamily="34" charset="0"/>
                        </a:rPr>
                        <a:t>Description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Angsana New" pitchFamily="18" charset="-34"/>
                      </a:endParaRPr>
                    </a:p>
                  </a:txBody>
                  <a:tcPr marL="91430" marR="9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Tahoma" pitchFamily="34" charset="0"/>
                        </a:rPr>
                        <a:t>Values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Angsana New" pitchFamily="18" charset="-34"/>
                      </a:endParaRPr>
                    </a:p>
                  </a:txBody>
                  <a:tcPr marL="91430" marR="9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0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text-decoration</a:t>
                      </a: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ใช้กำหนดเส้นให้กับตัวอักษรในลักษณะต่างๆ </a:t>
                      </a:r>
                      <a:endParaRPr kumimoji="0" lang="th-TH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none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underline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</a:b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overline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/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line-through</a:t>
                      </a: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text-indent </a:t>
                      </a: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ใช้กำหนดขนาดของย่อหน้า ในบรรทัดแรกของย่อหน้านั้นๆ </a:t>
                      </a:r>
                      <a:endParaRPr kumimoji="0" lang="th-TH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number (in)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% </a:t>
                      </a: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7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text-transform </a:t>
                      </a: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ใช้แปลงตัวอักษรให้เป็น</a:t>
                      </a:r>
                      <a:r>
                        <a:rPr kumimoji="0" lang="th-TH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ตัวพิมพ์</a:t>
                      </a:r>
                      <a:r>
                        <a:rPr kumimoji="0" lang="th-TH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เล็ก หรือ พิมพ์ใหญ่ </a:t>
                      </a:r>
                      <a:endParaRPr kumimoji="0" lang="th-TH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uppercase 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lowercase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capitalize </a:t>
                      </a: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word-spacing </a:t>
                      </a: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ใช้กำหนดกำหนดระยะห่าง ระหว่างแต่ละคำ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+mn-cs"/>
                      </a:endParaRP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normal 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number (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em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) </a:t>
                      </a: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221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792" y="591879"/>
            <a:ext cx="10972800" cy="1143000"/>
          </a:xfrm>
        </p:spPr>
        <p:txBody>
          <a:bodyPr/>
          <a:lstStyle/>
          <a:p>
            <a:r>
              <a:rPr lang="th-TH" dirty="0">
                <a:cs typeface="+mn-cs"/>
              </a:rPr>
              <a:t>การเขียนสไตล์ชีทที่ใช้กับตัวอักษร </a:t>
            </a:r>
            <a:r>
              <a:rPr lang="en-US" dirty="0">
                <a:cs typeface="+mn-cs"/>
              </a:rPr>
              <a:t>(Font)</a:t>
            </a:r>
            <a:endParaRPr lang="th-TH" dirty="0">
              <a:cs typeface="+mn-cs"/>
            </a:endParaRPr>
          </a:p>
        </p:txBody>
      </p:sp>
      <p:graphicFrame>
        <p:nvGraphicFramePr>
          <p:cNvPr id="4" name="Group 18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5550952"/>
              </p:ext>
            </p:extLst>
          </p:nvPr>
        </p:nvGraphicFramePr>
        <p:xfrm>
          <a:off x="1212979" y="1763452"/>
          <a:ext cx="10608317" cy="4663476"/>
        </p:xfrm>
        <a:graphic>
          <a:graphicData uri="http://schemas.openxmlformats.org/drawingml/2006/table">
            <a:tbl>
              <a:tblPr/>
              <a:tblGrid>
                <a:gridCol w="1743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7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7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Angsana New" pitchFamily="18" charset="-34"/>
                        </a:rPr>
                        <a:t>Property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Angsana New" pitchFamily="18" charset="-34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Angsana New" pitchFamily="18" charset="-34"/>
                        </a:rPr>
                        <a:t>Description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Angsana New" pitchFamily="18" charset="-34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Angsana New" pitchFamily="18" charset="-34"/>
                        </a:rPr>
                        <a:t>Values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Angsana New" pitchFamily="18" charset="-34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9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font-family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ea typeface="SimSun" pitchFamily="2" charset="-122"/>
                          <a:cs typeface="+mn-cs"/>
                        </a:rPr>
                        <a:t>ใช้กำหนดชนิด</a:t>
                      </a:r>
                      <a:r>
                        <a:rPr kumimoji="0" lang="th-TH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+mn-cs"/>
                        </a:rPr>
                        <a:t>font </a:t>
                      </a:r>
                      <a:r>
                        <a:rPr kumimoji="0" lang="th-TH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ea typeface="SimSun" pitchFamily="2" charset="-122"/>
                          <a:cs typeface="+mn-cs"/>
                        </a:rPr>
                        <a:t>ที่ต้องการจะให้แสดงผล</a:t>
                      </a:r>
                      <a:r>
                        <a:rPr kumimoji="0" lang="th-TH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+mn-cs"/>
                        </a:rPr>
                        <a:t> </a:t>
                      </a:r>
                      <a:r>
                        <a:rPr kumimoji="0" lang="th-TH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ea typeface="SimSun" pitchFamily="2" charset="-122"/>
                          <a:cs typeface="+mn-cs"/>
                        </a:rPr>
                        <a:t>โดยที่</a:t>
                      </a:r>
                      <a:r>
                        <a:rPr kumimoji="0" lang="th-TH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+mn-cs"/>
                        </a:rPr>
                        <a:t>font </a:t>
                      </a:r>
                      <a:r>
                        <a:rPr kumimoji="0" lang="th-TH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ea typeface="SimSun" pitchFamily="2" charset="-122"/>
                          <a:cs typeface="+mn-cs"/>
                        </a:rPr>
                        <a:t>นั้นจะต้องมีอยู่ในเครื่องของผู้ใช้งานด้วย</a:t>
                      </a:r>
                      <a:r>
                        <a:rPr kumimoji="0" lang="th-TH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+mn-cs"/>
                        </a:rPr>
                        <a:t> </a:t>
                      </a:r>
                      <a:endParaRPr kumimoji="0" lang="th-TH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ea typeface="SimSun" pitchFamily="2" charset="-122"/>
                          <a:cs typeface="+mn-cs"/>
                        </a:rPr>
                        <a:t>ชื่อฟอนต์ เช่น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+mn-cs"/>
                        </a:rPr>
                        <a:t>Arial,Helvetica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0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font-size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ใช้กำหนดขนาดของตัวอักษร ที่จะให้แสดงผล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xx-small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x-small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Small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Medium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Large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x-large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xx-large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smaller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larger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18px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70%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490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792" y="591879"/>
            <a:ext cx="10972800" cy="1143000"/>
          </a:xfrm>
        </p:spPr>
        <p:txBody>
          <a:bodyPr/>
          <a:lstStyle/>
          <a:p>
            <a:r>
              <a:rPr lang="th-TH" dirty="0">
                <a:latin typeface="Angsana New" panose="02020603050405020304" pitchFamily="18" charset="-34"/>
                <a:cs typeface="+mn-cs"/>
              </a:rPr>
              <a:t>การเขียนสไตล์ชีทที่ใช้กับตัวอักษร </a:t>
            </a:r>
            <a:r>
              <a:rPr lang="en-US" dirty="0">
                <a:latin typeface="+mn-lt"/>
                <a:cs typeface="+mn-cs"/>
              </a:rPr>
              <a:t>(Font)</a:t>
            </a:r>
            <a:endParaRPr lang="th-TH" dirty="0">
              <a:latin typeface="+mn-lt"/>
              <a:cs typeface="+mn-cs"/>
            </a:endParaRPr>
          </a:p>
        </p:txBody>
      </p:sp>
      <p:graphicFrame>
        <p:nvGraphicFramePr>
          <p:cNvPr id="4" name="Group 18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9155528"/>
              </p:ext>
            </p:extLst>
          </p:nvPr>
        </p:nvGraphicFramePr>
        <p:xfrm>
          <a:off x="1194319" y="2043372"/>
          <a:ext cx="9937102" cy="3444360"/>
        </p:xfrm>
        <a:graphic>
          <a:graphicData uri="http://schemas.openxmlformats.org/drawingml/2006/table">
            <a:tbl>
              <a:tblPr/>
              <a:tblGrid>
                <a:gridCol w="1828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1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Angsana New" pitchFamily="18" charset="-34"/>
                        </a:rPr>
                        <a:t>Property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Angsana New" pitchFamily="18" charset="-34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Angsana New" pitchFamily="18" charset="-34"/>
                        </a:rPr>
                        <a:t>Description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Angsana New" pitchFamily="18" charset="-34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Angsana New" pitchFamily="18" charset="-34"/>
                        </a:rPr>
                        <a:t>Values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Angsana New" pitchFamily="18" charset="-34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96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font-style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ea typeface="SimSun" pitchFamily="2" charset="-122"/>
                          <a:cs typeface="+mn-cs"/>
                        </a:rPr>
                        <a:t>ใช้กำหนดรูปแบบของตัวอักษรในลักษณะต่างๆ</a:t>
                      </a:r>
                      <a:r>
                        <a:rPr kumimoji="0" lang="th-TH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+mn-cs"/>
                        </a:rPr>
                        <a:t> </a:t>
                      </a:r>
                      <a:endParaRPr kumimoji="0" lang="th-TH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Normal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Italic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oblique</a:t>
                      </a:r>
                      <a:endParaRPr kumimoji="0" lang="th-TH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font-weight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ea typeface="SimSun" pitchFamily="2" charset="-122"/>
                          <a:cs typeface="+mn-cs"/>
                        </a:rPr>
                        <a:t>ใช้กำหนดความหนาของตัวอักษร</a:t>
                      </a:r>
                      <a:r>
                        <a:rPr kumimoji="0" lang="th-TH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+mn-cs"/>
                        </a:rPr>
                        <a:t> </a:t>
                      </a:r>
                      <a:endParaRPr kumimoji="0" lang="th-TH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+mn-cs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normal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bold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bolder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lighter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100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200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728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792" y="591879"/>
            <a:ext cx="10972800" cy="1143000"/>
          </a:xfrm>
        </p:spPr>
        <p:txBody>
          <a:bodyPr/>
          <a:lstStyle/>
          <a:p>
            <a:r>
              <a:rPr lang="th-TH" dirty="0">
                <a:cs typeface="+mn-cs"/>
              </a:rPr>
              <a:t>การเขียนสไตล์ชีทที่ใช้กับตัวอักษร </a:t>
            </a:r>
            <a:r>
              <a:rPr lang="en-US" dirty="0">
                <a:cs typeface="+mn-cs"/>
              </a:rPr>
              <a:t>(Font)</a:t>
            </a:r>
            <a:endParaRPr lang="th-TH" dirty="0">
              <a:cs typeface="+mn-cs"/>
            </a:endParaRPr>
          </a:p>
        </p:txBody>
      </p:sp>
      <p:graphicFrame>
        <p:nvGraphicFramePr>
          <p:cNvPr id="4" name="Group 18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34887"/>
              </p:ext>
            </p:extLst>
          </p:nvPr>
        </p:nvGraphicFramePr>
        <p:xfrm>
          <a:off x="1194319" y="2043372"/>
          <a:ext cx="9937102" cy="3566280"/>
        </p:xfrm>
        <a:graphic>
          <a:graphicData uri="http://schemas.openxmlformats.org/drawingml/2006/table">
            <a:tbl>
              <a:tblPr/>
              <a:tblGrid>
                <a:gridCol w="1632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8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Angsana New" pitchFamily="18" charset="-34"/>
                        </a:rPr>
                        <a:t>Property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Angsana New" pitchFamily="18" charset="-34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Angsana New" pitchFamily="18" charset="-34"/>
                        </a:rPr>
                        <a:t>Description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Angsana New" pitchFamily="18" charset="-34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Angsana New" pitchFamily="18" charset="-34"/>
                        </a:rPr>
                        <a:t>Values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Angsana New" pitchFamily="18" charset="-34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color</a:t>
                      </a:r>
                      <a:endParaRPr kumimoji="0" lang="en-US" altLang="zh-CN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+mn-cs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ใช้กำหนดสีให้ตัวอักษร</a:t>
                      </a:r>
                      <a:endParaRPr kumimoji="0" lang="th-TH" altLang="zh-CN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red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/>
                      </a:r>
                      <a:b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</a:b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#000099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 </a:t>
                      </a:r>
                      <a:endParaRPr kumimoji="0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+mn-cs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font</a:t>
                      </a:r>
                      <a:endParaRPr kumimoji="0" lang="en-US" altLang="zh-CN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+mn-cs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เราสามารถกำหนด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property </a:t>
                      </a:r>
                      <a:r>
                        <a:rPr kumimoji="0" lang="th-TH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ให้กับ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font </a:t>
                      </a:r>
                      <a:r>
                        <a:rPr kumimoji="0" lang="th-TH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ได้ในคำสั่งประกาศเดียว</a:t>
                      </a:r>
                      <a:endParaRPr kumimoji="0" lang="th-TH" altLang="zh-CN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font-style</a:t>
                      </a:r>
                      <a:br>
                        <a:rPr kumimoji="0" lang="fr-FR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</a:br>
                      <a:r>
                        <a:rPr kumimoji="0" lang="fr-FR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font-variant</a:t>
                      </a:r>
                      <a:br>
                        <a:rPr kumimoji="0" lang="fr-FR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</a:br>
                      <a:r>
                        <a:rPr kumimoji="0" lang="fr-FR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font-</a:t>
                      </a:r>
                      <a:r>
                        <a:rPr kumimoji="0" lang="fr-FR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weight</a:t>
                      </a:r>
                      <a:r>
                        <a:rPr kumimoji="0" lang="fr-FR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/>
                      </a:r>
                      <a:br>
                        <a:rPr kumimoji="0" lang="fr-FR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</a:br>
                      <a:r>
                        <a:rPr kumimoji="0" lang="fr-FR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font-size</a:t>
                      </a:r>
                      <a:br>
                        <a:rPr kumimoji="0" lang="fr-FR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</a:br>
                      <a:r>
                        <a:rPr kumimoji="0" lang="fr-FR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font-</a:t>
                      </a:r>
                      <a:r>
                        <a:rPr kumimoji="0" lang="fr-FR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family</a:t>
                      </a:r>
                      <a:r>
                        <a:rPr kumimoji="0" lang="fr-FR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 </a:t>
                      </a:r>
                      <a:endParaRPr kumimoji="0" lang="fr-FR" altLang="zh-CN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+mn-cs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038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+mn-lt"/>
                <a:cs typeface="+mn-cs"/>
              </a:rPr>
              <a:t>การเขียนสไตล์ชีทที่ใช้กับรายการ </a:t>
            </a:r>
            <a:r>
              <a:rPr lang="en-US" dirty="0">
                <a:latin typeface="+mn-lt"/>
                <a:cs typeface="+mn-cs"/>
              </a:rPr>
              <a:t>(List)</a:t>
            </a:r>
            <a:endParaRPr lang="th-TH" dirty="0">
              <a:latin typeface="+mn-lt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100065"/>
              </p:ext>
            </p:extLst>
          </p:nvPr>
        </p:nvGraphicFramePr>
        <p:xfrm>
          <a:off x="1203650" y="1803023"/>
          <a:ext cx="9983754" cy="3474720"/>
        </p:xfrm>
        <a:graphic>
          <a:graphicData uri="http://schemas.openxmlformats.org/drawingml/2006/table">
            <a:tbl>
              <a:tblPr/>
              <a:tblGrid>
                <a:gridCol w="2852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8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2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97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</a:rPr>
                        <a:t>Property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+mn-lt"/>
                        </a:rPr>
                        <a:t>Description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</a:rPr>
                        <a:t>Values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0875">
                <a:tc>
                  <a:txBody>
                    <a:bodyPr/>
                    <a:lstStyle/>
                    <a:p>
                      <a:r>
                        <a:rPr lang="en-US" sz="2000">
                          <a:latin typeface="+mn-lt"/>
                        </a:rPr>
                        <a:t>list-style-type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000" dirty="0">
                          <a:latin typeface="+mn-lt"/>
                        </a:rPr>
                        <a:t>ใช้กำหนดลักษณะที่ใช้นำหน้าแต่ละรายการย่อย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none</a:t>
                      </a:r>
                      <a:br>
                        <a:rPr lang="en-US" sz="2000" dirty="0">
                          <a:latin typeface="+mn-lt"/>
                        </a:rPr>
                      </a:br>
                      <a:r>
                        <a:rPr lang="en-US" sz="2000" dirty="0">
                          <a:latin typeface="+mn-lt"/>
                        </a:rPr>
                        <a:t>disc</a:t>
                      </a:r>
                      <a:br>
                        <a:rPr lang="en-US" sz="2000" dirty="0">
                          <a:latin typeface="+mn-lt"/>
                        </a:rPr>
                      </a:br>
                      <a:r>
                        <a:rPr lang="en-US" sz="2000" dirty="0">
                          <a:latin typeface="+mn-lt"/>
                        </a:rPr>
                        <a:t>circle</a:t>
                      </a:r>
                      <a:br>
                        <a:rPr lang="en-US" sz="2000" dirty="0">
                          <a:latin typeface="+mn-lt"/>
                        </a:rPr>
                      </a:br>
                      <a:r>
                        <a:rPr lang="en-US" sz="2000" dirty="0">
                          <a:latin typeface="+mn-lt"/>
                        </a:rPr>
                        <a:t>square</a:t>
                      </a:r>
                      <a:br>
                        <a:rPr lang="en-US" sz="2000" dirty="0">
                          <a:latin typeface="+mn-lt"/>
                        </a:rPr>
                      </a:br>
                      <a:r>
                        <a:rPr lang="en-US" sz="2000" dirty="0">
                          <a:latin typeface="+mn-lt"/>
                        </a:rPr>
                        <a:t>decimal</a:t>
                      </a:r>
                      <a:br>
                        <a:rPr lang="en-US" sz="2000" dirty="0">
                          <a:latin typeface="+mn-lt"/>
                        </a:rPr>
                      </a:br>
                      <a:r>
                        <a:rPr lang="en-US" sz="2000" dirty="0">
                          <a:latin typeface="+mn-lt"/>
                        </a:rPr>
                        <a:t>decimal-leading-zero</a:t>
                      </a:r>
                      <a:br>
                        <a:rPr lang="en-US" sz="2000" dirty="0">
                          <a:latin typeface="+mn-lt"/>
                        </a:rPr>
                      </a:br>
                      <a:r>
                        <a:rPr lang="en-US" sz="2000" dirty="0">
                          <a:latin typeface="+mn-lt"/>
                        </a:rPr>
                        <a:t>lower-roman</a:t>
                      </a:r>
                      <a:br>
                        <a:rPr lang="en-US" sz="2000" dirty="0">
                          <a:latin typeface="+mn-lt"/>
                        </a:rPr>
                      </a:br>
                      <a:r>
                        <a:rPr lang="en-US" sz="2000" dirty="0" smtClean="0">
                          <a:latin typeface="+mn-lt"/>
                        </a:rPr>
                        <a:t>upper-roman</a:t>
                      </a:r>
                    </a:p>
                    <a:p>
                      <a:r>
                        <a:rPr lang="en-US" sz="2000" dirty="0" smtClean="0">
                          <a:latin typeface="+mn-lt"/>
                        </a:rPr>
                        <a:t>Lower-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53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list-style-image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latin typeface="+mn-lt"/>
                        </a:rPr>
                        <a:t>ใช้การกำหนดรูปภาพเพื่อนำมาเป็นสัญลักษณ์รายการย่อย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+mn-lt"/>
                        </a:rPr>
                        <a:t>url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th-TH" sz="2000" dirty="0">
                          <a:latin typeface="+mn-lt"/>
                        </a:rPr>
                        <a:t>ของรูปภาพ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824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cs typeface="+mn-cs"/>
              </a:rPr>
              <a:t>การเขียนสไตล์ชีทที่ใช้กับตาราง </a:t>
            </a:r>
            <a:r>
              <a:rPr lang="en-US" dirty="0">
                <a:cs typeface="+mn-cs"/>
              </a:rPr>
              <a:t>(Table)</a:t>
            </a:r>
            <a:endParaRPr lang="th-TH" dirty="0"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3261"/>
              </p:ext>
            </p:extLst>
          </p:nvPr>
        </p:nvGraphicFramePr>
        <p:xfrm>
          <a:off x="1156995" y="1915818"/>
          <a:ext cx="9974426" cy="2078622"/>
        </p:xfrm>
        <a:graphic>
          <a:graphicData uri="http://schemas.openxmlformats.org/drawingml/2006/table">
            <a:tbl>
              <a:tblPr/>
              <a:tblGrid>
                <a:gridCol w="2174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3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77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Property</a:t>
                      </a:r>
                    </a:p>
                  </a:txBody>
                  <a:tcPr marL="13409" marR="13409" marT="6705" marB="6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Description</a:t>
                      </a:r>
                    </a:p>
                  </a:txBody>
                  <a:tcPr marL="13409" marR="13409" marT="6705" marB="6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Values</a:t>
                      </a:r>
                    </a:p>
                  </a:txBody>
                  <a:tcPr marL="13409" marR="13409" marT="6705" marB="6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272">
                <a:tc>
                  <a:txBody>
                    <a:bodyPr/>
                    <a:lstStyle/>
                    <a:p>
                      <a:r>
                        <a:rPr lang="en-US" sz="2000" dirty="0"/>
                        <a:t>table-layout</a:t>
                      </a:r>
                    </a:p>
                  </a:txBody>
                  <a:tcPr marL="13409" marR="13409" marT="6705" marB="6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000" dirty="0"/>
                        <a:t>ใช้กำหนดความกว้างของตารางและคอลัมน์</a:t>
                      </a:r>
                    </a:p>
                  </a:txBody>
                  <a:tcPr marL="13409" marR="13409" marT="6705" marB="6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automatic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fixed</a:t>
                      </a:r>
                    </a:p>
                  </a:txBody>
                  <a:tcPr marL="13409" marR="13409" marT="6705" marB="6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306">
                <a:tc>
                  <a:txBody>
                    <a:bodyPr/>
                    <a:lstStyle/>
                    <a:p>
                      <a:r>
                        <a:rPr lang="en-US" sz="2000" dirty="0"/>
                        <a:t>border-spacing</a:t>
                      </a:r>
                    </a:p>
                  </a:txBody>
                  <a:tcPr marL="13409" marR="13409" marT="6705" marB="6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000" dirty="0"/>
                        <a:t>ใช้กำหนดระยะระหว่างตาราง และขอบ แนวนอน และแนวตั้ง</a:t>
                      </a:r>
                    </a:p>
                  </a:txBody>
                  <a:tcPr marL="13409" marR="13409" marT="6705" marB="6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length </a:t>
                      </a:r>
                      <a:r>
                        <a:rPr lang="en-US" sz="2000" dirty="0" err="1"/>
                        <a:t>length</a:t>
                      </a:r>
                      <a:endParaRPr lang="en-US" sz="2000" dirty="0"/>
                    </a:p>
                  </a:txBody>
                  <a:tcPr marL="13409" marR="13409" marT="6705" marB="6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909">
                <a:tc>
                  <a:txBody>
                    <a:bodyPr/>
                    <a:lstStyle/>
                    <a:p>
                      <a:r>
                        <a:rPr lang="en-US" sz="2000" dirty="0"/>
                        <a:t>border-collapse</a:t>
                      </a:r>
                    </a:p>
                  </a:txBody>
                  <a:tcPr marL="13409" marR="13409" marT="6705" marB="6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000" dirty="0"/>
                        <a:t>ใช้กำหนดลักษณะเส้นขอบ</a:t>
                      </a:r>
                    </a:p>
                  </a:txBody>
                  <a:tcPr marL="13409" marR="13409" marT="6705" marB="6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separate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collapse</a:t>
                      </a:r>
                    </a:p>
                  </a:txBody>
                  <a:tcPr marL="13409" marR="13409" marT="6705" marB="6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61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dirty="0">
                <a:cs typeface="+mn-cs"/>
              </a:rPr>
              <a:t>3 วิธีในการใช้งาน </a:t>
            </a:r>
            <a:r>
              <a:rPr lang="en-US" dirty="0">
                <a:cs typeface="+mn-cs"/>
              </a:rPr>
              <a:t>Style Sheet</a:t>
            </a:r>
            <a:endParaRPr lang="th-TH" dirty="0">
              <a:cs typeface="+mn-cs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Inline Style Sheet</a:t>
            </a:r>
            <a:endParaRPr lang="th-TH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Internal(Embedding) Style Sheet</a:t>
            </a:r>
            <a:endParaRPr lang="th-TH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External Style Sheet</a:t>
            </a:r>
          </a:p>
        </p:txBody>
      </p:sp>
    </p:spTree>
    <p:extLst>
      <p:ext uri="{BB962C8B-B14F-4D97-AF65-F5344CB8AC3E}">
        <p14:creationId xmlns:p14="http://schemas.microsoft.com/office/powerpoint/2010/main" val="367146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85000"/>
              </a:lnSpc>
              <a:spcBef>
                <a:spcPct val="0"/>
              </a:spcBef>
            </a:pPr>
            <a:r>
              <a:rPr lang="th-TH" sz="3200" dirty="0">
                <a:cs typeface="+mn-cs"/>
              </a:rPr>
              <a:t>เขียนสไตล์ชีทแบบ </a:t>
            </a:r>
            <a:r>
              <a:rPr lang="en-US" sz="3200" dirty="0">
                <a:cs typeface="+mn-cs"/>
              </a:rPr>
              <a:t>Inline Style Sheet</a:t>
            </a:r>
            <a:endParaRPr lang="th-TH" sz="3200" dirty="0"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lvl="1">
              <a:buNone/>
            </a:pPr>
            <a:r>
              <a:rPr lang="th-TH" sz="2800" dirty="0"/>
              <a:t>การเขียนสไตล์ชีทแบบ </a:t>
            </a:r>
            <a:r>
              <a:rPr lang="en-US" sz="2800" dirty="0"/>
              <a:t>Inline Style Sheet </a:t>
            </a:r>
            <a:r>
              <a:rPr lang="th-TH" sz="2800" dirty="0"/>
              <a:t>สามารถแทรกลงในแท็ก </a:t>
            </a:r>
            <a:r>
              <a:rPr lang="en-US" sz="2800" dirty="0"/>
              <a:t>html </a:t>
            </a:r>
            <a:r>
              <a:rPr lang="th-TH" sz="2800" dirty="0"/>
              <a:t>ได้โดยตรง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h-TH" sz="2800" b="1" u="sng" dirty="0"/>
              <a:t>รูปแบบ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th-TH" sz="2800" b="1" u="sng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th-TH" sz="2800" b="1" u="sng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0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th-TH" sz="2000" b="1" u="sng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h-TH" sz="2000" b="1" u="sng" dirty="0"/>
              <a:t>ตัวอย่าง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th-TH" sz="2000" b="1" u="sng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/>
              <a:t>&lt;</a:t>
            </a:r>
            <a:r>
              <a:rPr lang="en-US" sz="2400" dirty="0">
                <a:solidFill>
                  <a:srgbClr val="00B050"/>
                </a:solidFill>
              </a:rPr>
              <a:t>h1</a:t>
            </a:r>
            <a:r>
              <a:rPr lang="en-US" sz="2400" dirty="0"/>
              <a:t> style=“</a:t>
            </a:r>
            <a:r>
              <a:rPr lang="en-US" sz="2400" dirty="0">
                <a:solidFill>
                  <a:srgbClr val="0070C0"/>
                </a:solidFill>
              </a:rPr>
              <a:t>color</a:t>
            </a:r>
            <a:r>
              <a:rPr lang="en-US" sz="2400" dirty="0"/>
              <a:t>: </a:t>
            </a:r>
            <a:r>
              <a:rPr lang="en-US" sz="2400" dirty="0" err="1"/>
              <a:t>blue;</a:t>
            </a:r>
            <a:r>
              <a:rPr lang="en-US" sz="2400" dirty="0" err="1">
                <a:solidFill>
                  <a:srgbClr val="0070C0"/>
                </a:solidFill>
              </a:rPr>
              <a:t>border</a:t>
            </a:r>
            <a:r>
              <a:rPr lang="en-US" sz="2400" dirty="0"/>
              <a:t> : </a:t>
            </a:r>
            <a:r>
              <a:rPr lang="en-US" sz="2400" dirty="0" err="1"/>
              <a:t>thin;</a:t>
            </a:r>
            <a:r>
              <a:rPr lang="en-US" sz="2400" dirty="0" err="1">
                <a:solidFill>
                  <a:srgbClr val="0070C0"/>
                </a:solidFill>
              </a:rPr>
              <a:t>background-color</a:t>
            </a:r>
            <a:r>
              <a:rPr lang="en-US" sz="2400" dirty="0" err="1"/>
              <a:t>:yellow</a:t>
            </a:r>
            <a:r>
              <a:rPr lang="en-US" sz="2400" dirty="0"/>
              <a:t>;&gt;</a:t>
            </a:r>
            <a:r>
              <a:rPr lang="th-TH" sz="2400" dirty="0"/>
              <a:t>หัวข้อระดับที่ </a:t>
            </a:r>
            <a:r>
              <a:rPr lang="en-US" sz="2400" dirty="0"/>
              <a:t>1 &lt;/h1&gt;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th-TH" sz="2000" dirty="0"/>
          </a:p>
          <a:p>
            <a:pPr eaLnBrk="1" hangingPunct="1">
              <a:lnSpc>
                <a:spcPct val="90000"/>
              </a:lnSpc>
            </a:pPr>
            <a:endParaRPr lang="th-TH" sz="2400" dirty="0"/>
          </a:p>
        </p:txBody>
      </p:sp>
      <p:sp>
        <p:nvSpPr>
          <p:cNvPr id="5" name="Rectangle 4"/>
          <p:cNvSpPr/>
          <p:nvPr/>
        </p:nvSpPr>
        <p:spPr>
          <a:xfrm>
            <a:off x="1587431" y="2949146"/>
            <a:ext cx="9078097" cy="1021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96000" rtlCol="0" anchor="ctr"/>
          <a:lstStyle/>
          <a:p>
            <a:pPr marL="0" lvl="1" algn="ctr"/>
            <a:r>
              <a:rPr lang="en-US" sz="3600" dirty="0"/>
              <a:t>&lt;</a:t>
            </a:r>
            <a:r>
              <a:rPr lang="en-US" sz="3600" dirty="0" err="1">
                <a:solidFill>
                  <a:srgbClr val="00B050"/>
                </a:solidFill>
              </a:rPr>
              <a:t>tagname</a:t>
            </a:r>
            <a:r>
              <a:rPr lang="en-US" sz="3600" dirty="0"/>
              <a:t> style=“</a:t>
            </a:r>
            <a:r>
              <a:rPr lang="en-US" sz="3600" dirty="0" err="1">
                <a:solidFill>
                  <a:srgbClr val="0070C0"/>
                </a:solidFill>
              </a:rPr>
              <a:t>properties</a:t>
            </a:r>
            <a:r>
              <a:rPr lang="en-US" sz="3600" dirty="0" err="1"/>
              <a:t>:</a:t>
            </a:r>
            <a:r>
              <a:rPr lang="en-US" sz="3600" dirty="0" err="1">
                <a:solidFill>
                  <a:schemeClr val="tx1"/>
                </a:solidFill>
              </a:rPr>
              <a:t>value</a:t>
            </a:r>
            <a:r>
              <a:rPr lang="en-US" sz="3600" dirty="0"/>
              <a:t>;”&gt;</a:t>
            </a:r>
          </a:p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3253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85000"/>
              </a:lnSpc>
              <a:spcBef>
                <a:spcPct val="0"/>
              </a:spcBef>
            </a:pPr>
            <a:r>
              <a:rPr lang="th-TH" sz="3200" dirty="0">
                <a:cs typeface="+mn-cs"/>
              </a:rPr>
              <a:t>รูปแบบในการเขียนสไตล์ชีทแบบ </a:t>
            </a:r>
            <a:r>
              <a:rPr lang="en-US" sz="3200" dirty="0"/>
              <a:t>Internal Style Sheet</a:t>
            </a:r>
            <a:endParaRPr lang="th-TH" sz="3200" dirty="0"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th-TH" sz="2400" dirty="0"/>
              <a:t>		การเขียนสไตล์ชีทแบบ </a:t>
            </a:r>
            <a:r>
              <a:rPr lang="en-US" sz="2400" dirty="0"/>
              <a:t>Internal Style Sheet</a:t>
            </a:r>
            <a:r>
              <a:rPr lang="th-TH" sz="2400" dirty="0"/>
              <a:t> เป็นการกำหนดรูปแบบสไตล์ไว้ก่อน จากนั้นจึงเรียกใช้ในตำแหน่งที่ต้องการโดยต้องประกาศแท็ก </a:t>
            </a:r>
            <a:r>
              <a:rPr lang="en-US" sz="2400" dirty="0"/>
              <a:t>&lt;style&gt;…&lt;/style&gt; </a:t>
            </a:r>
            <a:r>
              <a:rPr lang="th-TH" sz="2400" dirty="0"/>
              <a:t>ไว้ก่อนในส่วนของ </a:t>
            </a:r>
            <a:r>
              <a:rPr lang="en-US" sz="2400" dirty="0"/>
              <a:t>head </a:t>
            </a:r>
            <a:r>
              <a:rPr lang="th-TH" sz="2400" dirty="0"/>
              <a:t>หรือ </a:t>
            </a:r>
            <a:r>
              <a:rPr lang="en-US" sz="2400" dirty="0"/>
              <a:t>body </a:t>
            </a:r>
            <a:r>
              <a:rPr lang="th-TH" sz="2400" dirty="0"/>
              <a:t>ก็ได้</a:t>
            </a:r>
            <a:endParaRPr lang="th-TH" sz="1000" b="1" u="sng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h-TH" sz="2800" b="1" u="sng" dirty="0"/>
              <a:t>รูปแบบ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th-TH" sz="2800" b="1" u="sng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th-TH" sz="2800" b="1" u="sng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0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th-TH" sz="2000" b="1" u="sng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th-TH" sz="2000" b="1" u="sng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th-TH" sz="2000" dirty="0"/>
          </a:p>
          <a:p>
            <a:pPr eaLnBrk="1" hangingPunct="1">
              <a:lnSpc>
                <a:spcPct val="90000"/>
              </a:lnSpc>
            </a:pPr>
            <a:endParaRPr lang="th-TH" sz="2400" dirty="0"/>
          </a:p>
        </p:txBody>
      </p:sp>
      <p:sp>
        <p:nvSpPr>
          <p:cNvPr id="5" name="Rectangle 4"/>
          <p:cNvSpPr/>
          <p:nvPr/>
        </p:nvSpPr>
        <p:spPr>
          <a:xfrm>
            <a:off x="1587431" y="3135225"/>
            <a:ext cx="9078097" cy="2733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96000" rtlCol="0" anchor="ctr"/>
          <a:lstStyle/>
          <a:p>
            <a:pPr lvl="1">
              <a:lnSpc>
                <a:spcPct val="80000"/>
              </a:lnSpc>
            </a:pPr>
            <a:r>
              <a:rPr lang="en-US" sz="2400" dirty="0"/>
              <a:t>&lt;style type=“text/</a:t>
            </a:r>
            <a:r>
              <a:rPr lang="en-US" sz="2400" dirty="0" err="1"/>
              <a:t>css</a:t>
            </a:r>
            <a:r>
              <a:rPr lang="en-US" sz="2400" dirty="0"/>
              <a:t>”&gt;</a:t>
            </a:r>
            <a:endParaRPr lang="th-TH" sz="2400" dirty="0"/>
          </a:p>
          <a:p>
            <a:pPr lvl="1">
              <a:lnSpc>
                <a:spcPct val="80000"/>
              </a:lnSpc>
            </a:pPr>
            <a:r>
              <a:rPr lang="th-TH" sz="2400" dirty="0"/>
              <a:t>		</a:t>
            </a:r>
            <a:r>
              <a:rPr lang="en-US" sz="2400" dirty="0">
                <a:solidFill>
                  <a:srgbClr val="00B050"/>
                </a:solidFill>
              </a:rPr>
              <a:t>selector</a:t>
            </a:r>
            <a:r>
              <a:rPr lang="en-US" sz="2400" dirty="0"/>
              <a:t>{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				</a:t>
            </a:r>
            <a:r>
              <a:rPr lang="en-US" sz="2400" dirty="0">
                <a:solidFill>
                  <a:srgbClr val="0070C0"/>
                </a:solidFill>
              </a:rPr>
              <a:t>porperties1</a:t>
            </a:r>
            <a:r>
              <a:rPr lang="en-US" sz="2400" dirty="0"/>
              <a:t> : </a:t>
            </a:r>
            <a:r>
              <a:rPr lang="en-US" sz="2400" dirty="0">
                <a:solidFill>
                  <a:schemeClr val="tx1"/>
                </a:solidFill>
              </a:rPr>
              <a:t>value1;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				</a:t>
            </a:r>
            <a:r>
              <a:rPr lang="en-US" sz="2400" dirty="0">
                <a:solidFill>
                  <a:srgbClr val="0070C0"/>
                </a:solidFill>
              </a:rPr>
              <a:t>porperties2</a:t>
            </a:r>
            <a:r>
              <a:rPr lang="en-US" sz="2400" dirty="0"/>
              <a:t> : </a:t>
            </a:r>
            <a:r>
              <a:rPr lang="en-US" sz="2400" dirty="0">
                <a:solidFill>
                  <a:schemeClr val="tx1"/>
                </a:solidFill>
              </a:rPr>
              <a:t>value2;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				</a:t>
            </a:r>
            <a:r>
              <a:rPr lang="en-US" sz="2400" dirty="0" err="1">
                <a:solidFill>
                  <a:srgbClr val="0070C0"/>
                </a:solidFill>
              </a:rPr>
              <a:t>porpertiesN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: </a:t>
            </a:r>
            <a:r>
              <a:rPr lang="en-US" sz="2400" dirty="0" err="1">
                <a:solidFill>
                  <a:schemeClr val="tx1"/>
                </a:solidFill>
              </a:rPr>
              <a:t>valueX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		}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&lt;/style&gt;</a:t>
            </a:r>
          </a:p>
          <a:p>
            <a:pPr algn="ctr"/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94424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85000"/>
              </a:lnSpc>
              <a:spcBef>
                <a:spcPct val="0"/>
              </a:spcBef>
            </a:pPr>
            <a:r>
              <a:rPr lang="th-TH" sz="3200" dirty="0">
                <a:cs typeface="+mn-cs"/>
              </a:rPr>
              <a:t>ตัวอย่างการเขียนสไตล์ชีทแบบ </a:t>
            </a:r>
            <a:r>
              <a:rPr lang="en-US" sz="3200" dirty="0"/>
              <a:t>Internal Style Sheet</a:t>
            </a:r>
            <a:endParaRPr lang="th-TH" sz="3200" dirty="0"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th-TH" sz="2400" dirty="0"/>
              <a:t>		</a:t>
            </a:r>
            <a:endParaRPr lang="th-TH" sz="2800" b="1" u="sng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th-TH" sz="2800" b="1" u="sng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0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th-TH" sz="2000" b="1" u="sng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th-TH" sz="2000" b="1" u="sng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th-TH" sz="2000" dirty="0"/>
          </a:p>
          <a:p>
            <a:pPr eaLnBrk="1" hangingPunct="1">
              <a:lnSpc>
                <a:spcPct val="90000"/>
              </a:lnSpc>
            </a:pPr>
            <a:endParaRPr lang="th-TH" sz="2400" dirty="0"/>
          </a:p>
        </p:txBody>
      </p:sp>
      <p:sp>
        <p:nvSpPr>
          <p:cNvPr id="5" name="Rectangle 4"/>
          <p:cNvSpPr/>
          <p:nvPr/>
        </p:nvSpPr>
        <p:spPr>
          <a:xfrm>
            <a:off x="1587431" y="1912776"/>
            <a:ext cx="9078097" cy="37415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396000" rtlCol="0" anchor="ctr"/>
          <a:lstStyle/>
          <a:p>
            <a:pPr lvl="1">
              <a:lnSpc>
                <a:spcPct val="80000"/>
              </a:lnSpc>
            </a:pPr>
            <a:r>
              <a:rPr lang="en-US" sz="3600" dirty="0"/>
              <a:t>&lt;style&gt;</a:t>
            </a:r>
            <a:endParaRPr lang="th-TH" sz="3600" dirty="0"/>
          </a:p>
          <a:p>
            <a:pPr>
              <a:lnSpc>
                <a:spcPct val="80000"/>
              </a:lnSpc>
            </a:pPr>
            <a:r>
              <a:rPr lang="th-TH" sz="3600" dirty="0"/>
              <a:t>		</a:t>
            </a:r>
            <a:r>
              <a:rPr lang="en-US" sz="3600" dirty="0">
                <a:solidFill>
                  <a:srgbClr val="00B050"/>
                </a:solidFill>
              </a:rPr>
              <a:t>p</a:t>
            </a:r>
            <a:r>
              <a:rPr lang="en-US" sz="360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			</a:t>
            </a:r>
            <a:r>
              <a:rPr lang="en-US" sz="3600" dirty="0" err="1">
                <a:solidFill>
                  <a:srgbClr val="0070C0"/>
                </a:solidFill>
              </a:rPr>
              <a:t>color</a:t>
            </a:r>
            <a:r>
              <a:rPr lang="en-US" sz="3600" dirty="0" err="1"/>
              <a:t>:blue</a:t>
            </a:r>
            <a:r>
              <a:rPr lang="en-US" sz="3600" dirty="0"/>
              <a:t>;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			</a:t>
            </a:r>
            <a:r>
              <a:rPr lang="en-US" sz="3600" dirty="0">
                <a:solidFill>
                  <a:srgbClr val="0070C0"/>
                </a:solidFill>
              </a:rPr>
              <a:t>font-size</a:t>
            </a:r>
            <a:r>
              <a:rPr lang="en-US" sz="3600" dirty="0"/>
              <a:t>:14px;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		}</a:t>
            </a:r>
          </a:p>
          <a:p>
            <a:pPr lvl="1">
              <a:lnSpc>
                <a:spcPct val="80000"/>
              </a:lnSpc>
            </a:pPr>
            <a:r>
              <a:rPr lang="en-US" sz="3600" dirty="0"/>
              <a:t>&lt;/style&gt;</a:t>
            </a:r>
          </a:p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3939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85000"/>
              </a:lnSpc>
              <a:spcBef>
                <a:spcPct val="0"/>
              </a:spcBef>
            </a:pPr>
            <a:r>
              <a:rPr lang="th-TH" sz="3200" dirty="0">
                <a:cs typeface="+mn-cs"/>
              </a:rPr>
              <a:t>เขียนสไตล์ชีทแบบ </a:t>
            </a:r>
            <a:r>
              <a:rPr lang="en-US" sz="3200" dirty="0"/>
              <a:t>External Style Sheet</a:t>
            </a:r>
            <a:endParaRPr lang="th-TH" sz="3200" dirty="0"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th-TH" sz="2400" dirty="0"/>
              <a:t>	เป็นการสร้างสไตล์ชีท แยกไว้ต่างหากนอกไฟล์ </a:t>
            </a:r>
            <a:r>
              <a:rPr lang="en-US" sz="2400" dirty="0"/>
              <a:t>html </a:t>
            </a:r>
            <a:r>
              <a:rPr lang="th-TH" sz="2400" dirty="0"/>
              <a:t>แล้วเรียกใช้โดยแท็ก </a:t>
            </a:r>
            <a:r>
              <a:rPr lang="en-US" sz="2400" dirty="0"/>
              <a:t>Link </a:t>
            </a:r>
            <a:r>
              <a:rPr lang="th-TH" sz="2400" dirty="0"/>
              <a:t>โดยไฟล์สไตล์ชีทจะบันทึกเป็น </a:t>
            </a:r>
            <a:r>
              <a:rPr lang="en-US" sz="2400" dirty="0"/>
              <a:t>.</a:t>
            </a:r>
            <a:r>
              <a:rPr lang="en-US" sz="2400" dirty="0" err="1"/>
              <a:t>css</a:t>
            </a:r>
            <a:endParaRPr lang="en-US" sz="2400" dirty="0"/>
          </a:p>
          <a:p>
            <a:endParaRPr lang="en-US" sz="10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h-TH" sz="2800" b="1" u="sng" dirty="0"/>
              <a:t>รูปแบบการเรียกใช้</a:t>
            </a:r>
            <a:r>
              <a:rPr lang="th-TH" sz="2800" dirty="0"/>
              <a:t>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th-TH" sz="2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th-TH" sz="2800" b="1" u="sng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th-TH" sz="2800" b="1" u="sng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th-TH" sz="2800" b="1" u="sng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h-TH" sz="2800" b="1" u="sng" dirty="0"/>
              <a:t>ตัวอย่าง</a:t>
            </a:r>
          </a:p>
          <a:p>
            <a:pPr lvl="1" algn="ctr">
              <a:buNone/>
            </a:pPr>
            <a:r>
              <a:rPr lang="en-US" sz="2800" dirty="0"/>
              <a:t>&lt;link </a:t>
            </a:r>
            <a:r>
              <a:rPr lang="en-US" sz="2800" dirty="0" err="1"/>
              <a:t>rel</a:t>
            </a:r>
            <a:r>
              <a:rPr lang="en-US" sz="2800" dirty="0"/>
              <a:t>=“</a:t>
            </a:r>
            <a:r>
              <a:rPr lang="en-US" sz="2800" dirty="0" err="1"/>
              <a:t>stylesheet</a:t>
            </a:r>
            <a:r>
              <a:rPr lang="en-US" sz="2800" dirty="0"/>
              <a:t>” </a:t>
            </a:r>
            <a:r>
              <a:rPr lang="en-US" sz="2800" dirty="0" err="1"/>
              <a:t>href</a:t>
            </a:r>
            <a:r>
              <a:rPr lang="en-US" sz="2800" dirty="0"/>
              <a:t>=“</a:t>
            </a:r>
            <a:r>
              <a:rPr lang="en-US" sz="2800" dirty="0">
                <a:solidFill>
                  <a:schemeClr val="tx1"/>
                </a:solidFill>
              </a:rPr>
              <a:t>mystyle.css</a:t>
            </a:r>
            <a:r>
              <a:rPr lang="en-US" sz="2800" dirty="0"/>
              <a:t>” type=“text/</a:t>
            </a:r>
            <a:r>
              <a:rPr lang="en-US" sz="2800" dirty="0" err="1"/>
              <a:t>css</a:t>
            </a:r>
            <a:r>
              <a:rPr lang="en-US" sz="2800" dirty="0"/>
              <a:t>”&gt;</a:t>
            </a:r>
            <a:endParaRPr lang="th-TH" sz="2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th-TH" sz="2000" b="1" u="sng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th-TH" sz="2000" dirty="0"/>
          </a:p>
          <a:p>
            <a:pPr eaLnBrk="1" hangingPunct="1">
              <a:lnSpc>
                <a:spcPct val="90000"/>
              </a:lnSpc>
            </a:pPr>
            <a:endParaRPr lang="th-TH" sz="2400" dirty="0"/>
          </a:p>
        </p:txBody>
      </p:sp>
      <p:sp>
        <p:nvSpPr>
          <p:cNvPr id="5" name="Rectangle 4"/>
          <p:cNvSpPr/>
          <p:nvPr/>
        </p:nvSpPr>
        <p:spPr>
          <a:xfrm>
            <a:off x="1352938" y="3751045"/>
            <a:ext cx="9802742" cy="1067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96000" rtlCol="0" anchor="ctr"/>
          <a:lstStyle/>
          <a:p>
            <a:pPr lvl="1">
              <a:lnSpc>
                <a:spcPct val="80000"/>
              </a:lnSpc>
            </a:pPr>
            <a:r>
              <a:rPr lang="en-US" sz="3000" dirty="0"/>
              <a:t>&lt;link </a:t>
            </a:r>
            <a:r>
              <a:rPr lang="en-US" sz="3000" dirty="0" err="1"/>
              <a:t>rel</a:t>
            </a:r>
            <a:r>
              <a:rPr lang="en-US" sz="3000" dirty="0"/>
              <a:t>=“</a:t>
            </a:r>
            <a:r>
              <a:rPr lang="en-US" sz="3000" dirty="0" err="1"/>
              <a:t>stylesheet</a:t>
            </a:r>
            <a:r>
              <a:rPr lang="en-US" sz="3000" dirty="0"/>
              <a:t>” </a:t>
            </a:r>
            <a:r>
              <a:rPr lang="en-US" sz="3000" dirty="0" err="1"/>
              <a:t>href</a:t>
            </a:r>
            <a:r>
              <a:rPr lang="en-US" sz="3000" dirty="0"/>
              <a:t>=“</a:t>
            </a:r>
            <a:r>
              <a:rPr lang="en-US" sz="3000" dirty="0" err="1">
                <a:solidFill>
                  <a:srgbClr val="0070C0"/>
                </a:solidFill>
              </a:rPr>
              <a:t>url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th-TH" sz="3000" dirty="0">
                <a:solidFill>
                  <a:srgbClr val="0070C0"/>
                </a:solidFill>
              </a:rPr>
              <a:t>ของไฟล์ </a:t>
            </a:r>
            <a:r>
              <a:rPr lang="en-US" sz="3000" dirty="0" err="1">
                <a:solidFill>
                  <a:srgbClr val="0070C0"/>
                </a:solidFill>
              </a:rPr>
              <a:t>css</a:t>
            </a:r>
            <a:r>
              <a:rPr lang="en-US" sz="3000" dirty="0"/>
              <a:t>” type=“text/</a:t>
            </a:r>
            <a:r>
              <a:rPr lang="en-US" sz="3000" dirty="0" err="1"/>
              <a:t>css</a:t>
            </a:r>
            <a:r>
              <a:rPr lang="en-US" sz="3000" dirty="0"/>
              <a:t>”&gt;</a:t>
            </a:r>
            <a:endParaRPr lang="th-TH" sz="3000" dirty="0"/>
          </a:p>
          <a:p>
            <a:pPr lvl="1">
              <a:lnSpc>
                <a:spcPct val="80000"/>
              </a:lnSpc>
            </a:pPr>
            <a:endParaRPr lang="th-TH" sz="3000" dirty="0"/>
          </a:p>
        </p:txBody>
      </p:sp>
    </p:spTree>
    <p:extLst>
      <p:ext uri="{BB962C8B-B14F-4D97-AF65-F5344CB8AC3E}">
        <p14:creationId xmlns:p14="http://schemas.microsoft.com/office/powerpoint/2010/main" val="263003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85000"/>
              </a:lnSpc>
              <a:spcBef>
                <a:spcPct val="0"/>
              </a:spcBef>
            </a:pPr>
            <a:r>
              <a:rPr lang="th-TH" sz="3200" dirty="0">
                <a:cs typeface="+mn-cs"/>
              </a:rPr>
              <a:t>เขียนสไตล์ชีทแบบ </a:t>
            </a:r>
            <a:r>
              <a:rPr lang="en-US" sz="3200" dirty="0">
                <a:cs typeface="+mn-cs"/>
              </a:rPr>
              <a:t>External Style Sheet</a:t>
            </a:r>
            <a:endParaRPr lang="th-TH" sz="3200" dirty="0"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th-TH" sz="2400" dirty="0"/>
              <a:t>	</a:t>
            </a:r>
            <a:r>
              <a:rPr lang="th-TH" sz="2800" b="1" u="sng" dirty="0"/>
              <a:t>รูปแบบ</a:t>
            </a:r>
          </a:p>
          <a:p>
            <a:pPr>
              <a:lnSpc>
                <a:spcPct val="80000"/>
              </a:lnSpc>
              <a:buNone/>
            </a:pPr>
            <a:endParaRPr lang="th-TH" sz="2800" b="1" u="sng" dirty="0"/>
          </a:p>
          <a:p>
            <a:pPr>
              <a:lnSpc>
                <a:spcPct val="80000"/>
              </a:lnSpc>
              <a:buNone/>
            </a:pPr>
            <a:endParaRPr lang="th-TH" sz="2800" b="1" u="sng" dirty="0"/>
          </a:p>
          <a:p>
            <a:pPr>
              <a:lnSpc>
                <a:spcPct val="80000"/>
              </a:lnSpc>
              <a:buNone/>
            </a:pPr>
            <a:endParaRPr lang="th-TH" sz="2800" b="1" u="sng" dirty="0"/>
          </a:p>
          <a:p>
            <a:pPr>
              <a:lnSpc>
                <a:spcPct val="80000"/>
              </a:lnSpc>
              <a:buNone/>
            </a:pPr>
            <a:endParaRPr lang="th-TH" sz="2800" b="1" u="sng" dirty="0"/>
          </a:p>
          <a:p>
            <a:pPr>
              <a:lnSpc>
                <a:spcPct val="80000"/>
              </a:lnSpc>
              <a:buNone/>
            </a:pPr>
            <a:r>
              <a:rPr lang="th-TH" sz="2800" b="1" u="sng" dirty="0"/>
              <a:t>ตัวอย่าง</a:t>
            </a:r>
          </a:p>
          <a:p>
            <a:pPr>
              <a:lnSpc>
                <a:spcPct val="80000"/>
              </a:lnSpc>
              <a:buNone/>
            </a:pPr>
            <a:r>
              <a:rPr lang="th-TH" sz="2800" dirty="0"/>
              <a:t>			</a:t>
            </a:r>
            <a:r>
              <a:rPr lang="en-US" sz="2800" dirty="0">
                <a:solidFill>
                  <a:srgbClr val="00B050"/>
                </a:solidFill>
              </a:rPr>
              <a:t>p</a:t>
            </a:r>
            <a:r>
              <a:rPr lang="en-US" sz="2800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			</a:t>
            </a:r>
            <a:r>
              <a:rPr lang="en-US" sz="2800" dirty="0">
                <a:solidFill>
                  <a:srgbClr val="0070C0"/>
                </a:solidFill>
              </a:rPr>
              <a:t>font-size</a:t>
            </a:r>
            <a:r>
              <a:rPr lang="en-US" sz="2800" dirty="0"/>
              <a:t>:14px; </a:t>
            </a:r>
            <a:r>
              <a:rPr lang="en-US" sz="2800" dirty="0" err="1">
                <a:solidFill>
                  <a:srgbClr val="0070C0"/>
                </a:solidFill>
              </a:rPr>
              <a:t>color</a:t>
            </a:r>
            <a:r>
              <a:rPr lang="en-US" sz="2800" dirty="0" err="1"/>
              <a:t>:red</a:t>
            </a:r>
            <a:r>
              <a:rPr lang="en-US" sz="2800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		}</a:t>
            </a:r>
            <a:endParaRPr lang="th-TH" sz="2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th-TH" sz="2800" b="1" u="sng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th-TH" sz="2800" b="1" u="sng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0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th-TH" sz="2000" b="1" u="sng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th-TH" sz="2000" b="1" u="sng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th-TH" sz="2000" dirty="0"/>
          </a:p>
          <a:p>
            <a:pPr eaLnBrk="1" hangingPunct="1">
              <a:lnSpc>
                <a:spcPct val="90000"/>
              </a:lnSpc>
            </a:pPr>
            <a:endParaRPr lang="th-TH" sz="2400" dirty="0"/>
          </a:p>
        </p:txBody>
      </p:sp>
      <p:sp>
        <p:nvSpPr>
          <p:cNvPr id="5" name="Rectangle 4"/>
          <p:cNvSpPr/>
          <p:nvPr/>
        </p:nvSpPr>
        <p:spPr>
          <a:xfrm>
            <a:off x="1587431" y="2324257"/>
            <a:ext cx="9078097" cy="1995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96000" rtlCol="0" anchor="ctr"/>
          <a:lstStyle/>
          <a:p>
            <a:pPr lvl="1">
              <a:lnSpc>
                <a:spcPct val="80000"/>
              </a:lnSpc>
            </a:pPr>
            <a:r>
              <a:rPr lang="th-TH" sz="2400" dirty="0"/>
              <a:t>		</a:t>
            </a:r>
            <a:r>
              <a:rPr lang="en-US" sz="2400" dirty="0">
                <a:solidFill>
                  <a:srgbClr val="00B050"/>
                </a:solidFill>
              </a:rPr>
              <a:t>selector</a:t>
            </a:r>
            <a:r>
              <a:rPr lang="en-US" sz="2400" dirty="0"/>
              <a:t>{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				</a:t>
            </a:r>
            <a:r>
              <a:rPr lang="en-US" sz="2400" dirty="0">
                <a:solidFill>
                  <a:srgbClr val="0070C0"/>
                </a:solidFill>
              </a:rPr>
              <a:t>porperties1</a:t>
            </a:r>
            <a:r>
              <a:rPr lang="en-US" sz="2400" dirty="0"/>
              <a:t> : </a:t>
            </a:r>
            <a:r>
              <a:rPr lang="en-US" sz="2400" dirty="0">
                <a:solidFill>
                  <a:schemeClr val="tx1"/>
                </a:solidFill>
              </a:rPr>
              <a:t>value1;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				</a:t>
            </a:r>
            <a:r>
              <a:rPr lang="en-US" sz="2400" dirty="0">
                <a:solidFill>
                  <a:srgbClr val="0070C0"/>
                </a:solidFill>
              </a:rPr>
              <a:t>porperties2</a:t>
            </a:r>
            <a:r>
              <a:rPr lang="en-US" sz="2400" dirty="0"/>
              <a:t> : </a:t>
            </a:r>
            <a:r>
              <a:rPr lang="en-US" sz="2400" dirty="0">
                <a:solidFill>
                  <a:schemeClr val="tx1"/>
                </a:solidFill>
              </a:rPr>
              <a:t>value2;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				</a:t>
            </a:r>
            <a:r>
              <a:rPr lang="en-US" sz="2400" dirty="0" err="1">
                <a:solidFill>
                  <a:srgbClr val="0070C0"/>
                </a:solidFill>
              </a:rPr>
              <a:t>porpertiesN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: </a:t>
            </a:r>
            <a:r>
              <a:rPr lang="en-US" sz="2400" dirty="0" err="1">
                <a:solidFill>
                  <a:schemeClr val="tx1"/>
                </a:solidFill>
              </a:rPr>
              <a:t>valueX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		}</a:t>
            </a:r>
          </a:p>
          <a:p>
            <a:pPr algn="ctr"/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37052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สีเหลืองเขีย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634</TotalTime>
  <Words>1427</Words>
  <Application>Microsoft Office PowerPoint</Application>
  <PresentationFormat>แบบจอกว้าง</PresentationFormat>
  <Paragraphs>355</Paragraphs>
  <Slides>37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9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37</vt:i4>
      </vt:variant>
    </vt:vector>
  </HeadingPairs>
  <TitlesOfParts>
    <vt:vector size="47" baseType="lpstr">
      <vt:lpstr>SimSun</vt:lpstr>
      <vt:lpstr>Angsana New</vt:lpstr>
      <vt:lpstr>Arial</vt:lpstr>
      <vt:lpstr>Calibri</vt:lpstr>
      <vt:lpstr>Cordia New</vt:lpstr>
      <vt:lpstr>LilyUPC</vt:lpstr>
      <vt:lpstr>Tahoma</vt:lpstr>
      <vt:lpstr>Times New Roman</vt:lpstr>
      <vt:lpstr>Wingdings</vt:lpstr>
      <vt:lpstr>Retrospect</vt:lpstr>
      <vt:lpstr>CSS</vt:lpstr>
      <vt:lpstr>ลักษณะของ CSS</vt:lpstr>
      <vt:lpstr>โครงสร้างของ CSS</vt:lpstr>
      <vt:lpstr>3 วิธีในการใช้งาน Style Sheet</vt:lpstr>
      <vt:lpstr>เขียนสไตล์ชีทแบบ Inline Style Sheet</vt:lpstr>
      <vt:lpstr>รูปแบบในการเขียนสไตล์ชีทแบบ Internal Style Sheet</vt:lpstr>
      <vt:lpstr>ตัวอย่างการเขียนสไตล์ชีทแบบ Internal Style Sheet</vt:lpstr>
      <vt:lpstr>เขียนสไตล์ชีทแบบ External Style Sheet</vt:lpstr>
      <vt:lpstr>เขียนสไตล์ชีทแบบ External Style Sheet</vt:lpstr>
      <vt:lpstr>ลำดับความสำคัญ ของการเขียน Style Sheet แต่ละแบบ</vt:lpstr>
      <vt:lpstr>รูปแบบการประกาศใช้ Style Sheet กับเว็บเพจ</vt:lpstr>
      <vt:lpstr>รูปแบบการประกาศใช้ Style Sheet กับเว็บเพจ</vt:lpstr>
      <vt:lpstr>รูปแบบการประกาศใช้ Style Sheet กับเว็บเพจ</vt:lpstr>
      <vt:lpstr>รูปแบบการประกาศใช้ Style Sheet กับเว็บเพจ</vt:lpstr>
      <vt:lpstr>รูปแบบการประกาศใช้ Style Sheet กับเว็บเพจ</vt:lpstr>
      <vt:lpstr>ข้อแตกต่างของ ID กับ Class</vt:lpstr>
      <vt:lpstr>รูปแบบการประกาศใช้ Style Sheet กับเว็บเพจ</vt:lpstr>
      <vt:lpstr>รูปแบบการประกาศใช้ Style Sheet กับเว็บเพจ</vt:lpstr>
      <vt:lpstr>หน่วยที่ใช้ในการวัดค่าต่างๆ ใน CSS</vt:lpstr>
      <vt:lpstr>หน่วยแบบ Relative Length</vt:lpstr>
      <vt:lpstr>หน่วยแบบ Absolute Length</vt:lpstr>
      <vt:lpstr>สี (Color) ที่ใช้ใน CSS</vt:lpstr>
      <vt:lpstr>งานนำเสนอ PowerPoint</vt:lpstr>
      <vt:lpstr>การเขียน Style Sheet เกี่ยวกับพื้นหลัง (Background)</vt:lpstr>
      <vt:lpstr>การเขียน Style Sheet ให้กับพื้นหลัง (Background)</vt:lpstr>
      <vt:lpstr>การเขียน Style Sheet ให้กับเส้นขอบ (Border)</vt:lpstr>
      <vt:lpstr>รูปแบบของเส้นขอบ แต่ละแบบ</vt:lpstr>
      <vt:lpstr>ระยะห่างด้านนอกเส้นขอบ (Margin)</vt:lpstr>
      <vt:lpstr>ระยะห่างด้านในเส้นขอบ (Padding)</vt:lpstr>
      <vt:lpstr>การเขียน Style Sheet เกี่ยวกับความสูงและความกว้าง</vt:lpstr>
      <vt:lpstr>การเขียนสไตล์ชีทที่ใช้กับข้อความ (TEXT)</vt:lpstr>
      <vt:lpstr>การเขียนสไตล์ชีทที่ใช้กับข้อความ (TEXT)</vt:lpstr>
      <vt:lpstr>การเขียนสไตล์ชีทที่ใช้กับตัวอักษร (Font)</vt:lpstr>
      <vt:lpstr>การเขียนสไตล์ชีทที่ใช้กับตัวอักษร (Font)</vt:lpstr>
      <vt:lpstr>การเขียนสไตล์ชีทที่ใช้กับตัวอักษร (Font)</vt:lpstr>
      <vt:lpstr>การเขียนสไตล์ชีทที่ใช้กับรายการ (List)</vt:lpstr>
      <vt:lpstr>การเขียนสไตล์ชีทที่ใช้กับตาราง (Table)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Tewa Promnuchanont</dc:creator>
  <cp:lastModifiedBy>Tanakorn Paiboonwattanapon</cp:lastModifiedBy>
  <cp:revision>44</cp:revision>
  <dcterms:created xsi:type="dcterms:W3CDTF">2016-01-24T08:35:14Z</dcterms:created>
  <dcterms:modified xsi:type="dcterms:W3CDTF">2018-07-31T08:51:52Z</dcterms:modified>
</cp:coreProperties>
</file>