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5"/>
  </p:notesMasterIdLst>
  <p:handoutMasterIdLst>
    <p:handoutMasterId r:id="rId36"/>
  </p:handoutMasterIdLst>
  <p:sldIdLst>
    <p:sldId id="256" r:id="rId2"/>
    <p:sldId id="260" r:id="rId3"/>
    <p:sldId id="261" r:id="rId4"/>
    <p:sldId id="301" r:id="rId5"/>
    <p:sldId id="313" r:id="rId6"/>
    <p:sldId id="312" r:id="rId7"/>
    <p:sldId id="314" r:id="rId8"/>
    <p:sldId id="320" r:id="rId9"/>
    <p:sldId id="264" r:id="rId10"/>
    <p:sldId id="265" r:id="rId11"/>
    <p:sldId id="286" r:id="rId12"/>
    <p:sldId id="287" r:id="rId13"/>
    <p:sldId id="315" r:id="rId14"/>
    <p:sldId id="316" r:id="rId15"/>
    <p:sldId id="318" r:id="rId16"/>
    <p:sldId id="321" r:id="rId17"/>
    <p:sldId id="317" r:id="rId18"/>
    <p:sldId id="319" r:id="rId19"/>
    <p:sldId id="322" r:id="rId20"/>
    <p:sldId id="331" r:id="rId21"/>
    <p:sldId id="270" r:id="rId22"/>
    <p:sldId id="323" r:id="rId23"/>
    <p:sldId id="324" r:id="rId24"/>
    <p:sldId id="325" r:id="rId25"/>
    <p:sldId id="326" r:id="rId26"/>
    <p:sldId id="327" r:id="rId27"/>
    <p:sldId id="328" r:id="rId28"/>
    <p:sldId id="276" r:id="rId29"/>
    <p:sldId id="307" r:id="rId30"/>
    <p:sldId id="329" r:id="rId31"/>
    <p:sldId id="280" r:id="rId32"/>
    <p:sldId id="330" r:id="rId33"/>
    <p:sldId id="28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86" d="100"/>
          <a:sy n="86" d="100"/>
        </p:scale>
        <p:origin x="1157" y="62"/>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400" dirty="0"/>
              <a:t>构造迭代评估</a:t>
            </a:r>
          </a:p>
        </p:txBody>
      </p:sp>
      <p:sp>
        <p:nvSpPr>
          <p:cNvPr id="5" name="副标题 4"/>
          <p:cNvSpPr>
            <a:spLocks noGrp="1"/>
          </p:cNvSpPr>
          <p:nvPr>
            <p:ph type="subTitle" idx="1"/>
          </p:nvPr>
        </p:nvSpPr>
        <p:spPr/>
        <p:txBody>
          <a:bodyPr/>
          <a:lstStyle/>
          <a:p>
            <a:r>
              <a:rPr lang="en-US" altLang="zh-CN" sz="2800" dirty="0"/>
              <a:t>20</a:t>
            </a:r>
            <a:r>
              <a:rPr lang="zh-CN" altLang="en-US" sz="2800" dirty="0"/>
              <a:t>组</a:t>
            </a:r>
            <a:r>
              <a:rPr lang="en-US" altLang="zh-CN" sz="2800" dirty="0"/>
              <a:t>-</a:t>
            </a:r>
            <a:r>
              <a:rPr lang="zh-CN" altLang="en-US" sz="2800" dirty="0"/>
              <a:t>时间管理</a:t>
            </a:r>
            <a:r>
              <a:rPr lang="en-US" altLang="zh-CN" sz="2800" dirty="0"/>
              <a:t>APP</a:t>
            </a:r>
            <a:endParaRPr lang="zh-CN" altLang="en-US" sz="2800" dirty="0"/>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总体架构：</a:t>
            </a:r>
            <a:r>
              <a:rPr lang="en-US" altLang="zh-CN" dirty="0"/>
              <a:t>C/S</a:t>
            </a:r>
            <a:r>
              <a:rPr lang="zh-CN" altLang="en-US" dirty="0"/>
              <a:t>架构</a:t>
            </a:r>
            <a:endParaRPr lang="en-US" altLang="zh-CN" dirty="0"/>
          </a:p>
        </p:txBody>
      </p:sp>
      <p:sp>
        <p:nvSpPr>
          <p:cNvPr id="3" name="标题 2"/>
          <p:cNvSpPr>
            <a:spLocks noGrp="1"/>
          </p:cNvSpPr>
          <p:nvPr>
            <p:ph type="title"/>
          </p:nvPr>
        </p:nvSpPr>
        <p:spPr/>
        <p:txBody>
          <a:bodyPr/>
          <a:lstStyle/>
          <a:p>
            <a:r>
              <a:rPr lang="zh-CN" altLang="en-US" dirty="0"/>
              <a:t>软件架构</a:t>
            </a:r>
          </a:p>
        </p:txBody>
      </p:sp>
      <p:pic>
        <p:nvPicPr>
          <p:cNvPr id="4" name="图片 3">
            <a:extLst>
              <a:ext uri="{FF2B5EF4-FFF2-40B4-BE49-F238E27FC236}">
                <a16:creationId xmlns:a16="http://schemas.microsoft.com/office/drawing/2014/main" id="{6D2157BA-3610-43DF-A6AB-BB9C8D48A8AD}"/>
              </a:ext>
            </a:extLst>
          </p:cNvPr>
          <p:cNvPicPr>
            <a:picLocks noChangeAspect="1"/>
          </p:cNvPicPr>
          <p:nvPr/>
        </p:nvPicPr>
        <p:blipFill>
          <a:blip r:embed="rId2"/>
          <a:stretch>
            <a:fillRect/>
          </a:stretch>
        </p:blipFill>
        <p:spPr>
          <a:xfrm>
            <a:off x="721626" y="2517218"/>
            <a:ext cx="7197830" cy="3452927"/>
          </a:xfrm>
          <a:prstGeom prst="rect">
            <a:avLst/>
          </a:prstGeom>
        </p:spPr>
      </p:pic>
    </p:spTree>
    <p:extLst>
      <p:ext uri="{BB962C8B-B14F-4D97-AF65-F5344CB8AC3E}">
        <p14:creationId xmlns:p14="http://schemas.microsoft.com/office/powerpoint/2010/main" val="175366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dirty="0"/>
              <a:t>Client</a:t>
            </a:r>
            <a:r>
              <a:rPr lang="zh-CN" altLang="en-US" dirty="0"/>
              <a:t>端为</a:t>
            </a:r>
            <a:r>
              <a:rPr lang="en-US" altLang="zh-CN" dirty="0" err="1"/>
              <a:t>kotlin</a:t>
            </a:r>
            <a:r>
              <a:rPr lang="zh-CN" altLang="en-US" dirty="0"/>
              <a:t>开发的安卓</a:t>
            </a:r>
            <a:r>
              <a:rPr lang="en-US" altLang="zh-CN" dirty="0"/>
              <a:t>APP</a:t>
            </a:r>
          </a:p>
          <a:p>
            <a:r>
              <a:rPr lang="en-US" altLang="zh-CN" dirty="0"/>
              <a:t>Server</a:t>
            </a:r>
            <a:r>
              <a:rPr lang="zh-CN" altLang="en-US" dirty="0"/>
              <a:t>端为</a:t>
            </a:r>
            <a:r>
              <a:rPr lang="en-US" altLang="zh-CN" dirty="0"/>
              <a:t>Spring</a:t>
            </a:r>
            <a:r>
              <a:rPr lang="zh-CN" altLang="en-US" dirty="0"/>
              <a:t>框架开发的</a:t>
            </a:r>
            <a:r>
              <a:rPr lang="en-US" altLang="zh-CN" dirty="0"/>
              <a:t>web</a:t>
            </a:r>
            <a:r>
              <a:rPr lang="zh-CN" altLang="en-US" dirty="0"/>
              <a:t>服务器</a:t>
            </a:r>
            <a:endParaRPr lang="en-US" altLang="zh-CN" dirty="0"/>
          </a:p>
          <a:p>
            <a:r>
              <a:rPr lang="zh-CN" altLang="en-US" dirty="0"/>
              <a:t>数据库主要采用开源关系型数据库</a:t>
            </a:r>
            <a:r>
              <a:rPr lang="en-US" altLang="zh-CN" dirty="0"/>
              <a:t>MySQL</a:t>
            </a:r>
          </a:p>
          <a:p>
            <a:r>
              <a:rPr lang="en-US" altLang="zh-CN" dirty="0"/>
              <a:t>app</a:t>
            </a:r>
            <a:r>
              <a:rPr lang="zh-CN" altLang="en-US" dirty="0"/>
              <a:t>本地小型数据库（</a:t>
            </a:r>
            <a:r>
              <a:rPr lang="en-US" altLang="zh-CN" dirty="0" err="1"/>
              <a:t>xUtils</a:t>
            </a:r>
            <a:r>
              <a:rPr lang="en-US" altLang="zh-CN" dirty="0"/>
              <a:t>)</a:t>
            </a:r>
          </a:p>
        </p:txBody>
      </p:sp>
      <p:sp>
        <p:nvSpPr>
          <p:cNvPr id="3" name="标题 2"/>
          <p:cNvSpPr>
            <a:spLocks noGrp="1"/>
          </p:cNvSpPr>
          <p:nvPr>
            <p:ph type="title"/>
          </p:nvPr>
        </p:nvSpPr>
        <p:spPr/>
        <p:txBody>
          <a:bodyPr/>
          <a:lstStyle/>
          <a:p>
            <a:r>
              <a:rPr lang="zh-CN" altLang="en-US" dirty="0"/>
              <a:t>软件架构</a:t>
            </a:r>
          </a:p>
        </p:txBody>
      </p:sp>
    </p:spTree>
    <p:extLst>
      <p:ext uri="{BB962C8B-B14F-4D97-AF65-F5344CB8AC3E}">
        <p14:creationId xmlns:p14="http://schemas.microsoft.com/office/powerpoint/2010/main" val="3717806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部署架构</a:t>
            </a:r>
            <a:endParaRPr lang="en-US" altLang="zh-CN" dirty="0"/>
          </a:p>
          <a:p>
            <a:pPr lvl="1"/>
            <a:r>
              <a:rPr lang="zh-CN" altLang="en-US" dirty="0"/>
              <a:t>为了简化应用部署</a:t>
            </a:r>
          </a:p>
          <a:p>
            <a:pPr lvl="1"/>
            <a:r>
              <a:rPr lang="zh-CN" altLang="en-US" dirty="0"/>
              <a:t>提高硬件资源利用率</a:t>
            </a:r>
          </a:p>
          <a:p>
            <a:pPr lvl="1"/>
            <a:r>
              <a:rPr lang="zh-CN" altLang="en-US" dirty="0"/>
              <a:t>健康检查和自修复</a:t>
            </a:r>
          </a:p>
          <a:p>
            <a:pPr lvl="1"/>
            <a:r>
              <a:rPr lang="zh-CN" altLang="en-US" dirty="0"/>
              <a:t>自动扩容缩容</a:t>
            </a:r>
          </a:p>
          <a:p>
            <a:pPr lvl="1"/>
            <a:r>
              <a:rPr lang="zh-CN" altLang="en-US" dirty="0"/>
              <a:t>服务发现和负载均衡</a:t>
            </a:r>
            <a:endParaRPr lang="en-US" altLang="zh-CN" dirty="0"/>
          </a:p>
          <a:p>
            <a:pPr marL="457200" lvl="1" indent="0">
              <a:buNone/>
            </a:pPr>
            <a:endParaRPr lang="en-US" altLang="zh-CN" dirty="0"/>
          </a:p>
          <a:p>
            <a:pPr marL="457200" lvl="1" indent="0">
              <a:buNone/>
            </a:pPr>
            <a:r>
              <a:rPr lang="zh-CN" altLang="en-US" dirty="0"/>
              <a:t>涉及服务运行在</a:t>
            </a:r>
            <a:r>
              <a:rPr lang="en-US" altLang="zh-CN" dirty="0"/>
              <a:t>Docker</a:t>
            </a:r>
            <a:r>
              <a:rPr lang="zh-CN" altLang="en-US" dirty="0"/>
              <a:t>上，</a:t>
            </a:r>
            <a:endParaRPr lang="en-US" altLang="zh-CN" dirty="0"/>
          </a:p>
          <a:p>
            <a:pPr marL="457200" lvl="1" indent="0">
              <a:buNone/>
            </a:pPr>
            <a:r>
              <a:rPr lang="en-US" altLang="zh-CN" dirty="0"/>
              <a:t>Kubernetes</a:t>
            </a:r>
          </a:p>
          <a:p>
            <a:pPr marL="457200" lvl="1" indent="0">
              <a:buNone/>
            </a:pPr>
            <a:r>
              <a:rPr lang="zh-CN" altLang="en-US" dirty="0"/>
              <a:t>进行容器集群管理</a:t>
            </a:r>
            <a:endParaRPr lang="en-US" altLang="zh-CN" dirty="0"/>
          </a:p>
          <a:p>
            <a:pPr marL="457200" lvl="1" indent="0">
              <a:buNone/>
            </a:pPr>
            <a:endParaRPr lang="en-US" altLang="zh-CN" dirty="0"/>
          </a:p>
        </p:txBody>
      </p:sp>
      <p:sp>
        <p:nvSpPr>
          <p:cNvPr id="3" name="标题 2"/>
          <p:cNvSpPr>
            <a:spLocks noGrp="1"/>
          </p:cNvSpPr>
          <p:nvPr>
            <p:ph type="title"/>
          </p:nvPr>
        </p:nvSpPr>
        <p:spPr/>
        <p:txBody>
          <a:bodyPr/>
          <a:lstStyle/>
          <a:p>
            <a:r>
              <a:rPr lang="zh-CN" altLang="en-US" dirty="0"/>
              <a:t>软件架构</a:t>
            </a:r>
          </a:p>
        </p:txBody>
      </p:sp>
      <p:pic>
        <p:nvPicPr>
          <p:cNvPr id="4" name="图片 3">
            <a:extLst>
              <a:ext uri="{FF2B5EF4-FFF2-40B4-BE49-F238E27FC236}">
                <a16:creationId xmlns:a16="http://schemas.microsoft.com/office/drawing/2014/main" id="{8ECB95CB-E98A-4F77-A80D-29DA893508D1}"/>
              </a:ext>
            </a:extLst>
          </p:cNvPr>
          <p:cNvPicPr>
            <a:picLocks noChangeAspect="1"/>
          </p:cNvPicPr>
          <p:nvPr/>
        </p:nvPicPr>
        <p:blipFill>
          <a:blip r:embed="rId2"/>
          <a:stretch>
            <a:fillRect/>
          </a:stretch>
        </p:blipFill>
        <p:spPr>
          <a:xfrm>
            <a:off x="3850620" y="2091601"/>
            <a:ext cx="4799355" cy="3577680"/>
          </a:xfrm>
          <a:prstGeom prst="rect">
            <a:avLst/>
          </a:prstGeom>
        </p:spPr>
      </p:pic>
    </p:spTree>
    <p:extLst>
      <p:ext uri="{BB962C8B-B14F-4D97-AF65-F5344CB8AC3E}">
        <p14:creationId xmlns:p14="http://schemas.microsoft.com/office/powerpoint/2010/main" val="70339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任务闹钟：</a:t>
            </a:r>
            <a:endParaRPr lang="en-US" altLang="zh-CN" dirty="0"/>
          </a:p>
          <a:p>
            <a:pPr lvl="1"/>
            <a:r>
              <a:rPr lang="zh-CN" altLang="en-US" dirty="0"/>
              <a:t>不同种类、难度的任务</a:t>
            </a:r>
            <a:endParaRPr lang="en-US" altLang="zh-CN" dirty="0"/>
          </a:p>
          <a:p>
            <a:pPr lvl="1"/>
            <a:r>
              <a:rPr lang="zh-CN" altLang="en-US" dirty="0"/>
              <a:t>好友闹钟</a:t>
            </a:r>
            <a:endParaRPr lang="en-US" altLang="zh-CN" dirty="0"/>
          </a:p>
          <a:p>
            <a:r>
              <a:rPr lang="zh-CN" altLang="en-US" dirty="0"/>
              <a:t>远离手机：</a:t>
            </a:r>
            <a:endParaRPr lang="en-US" altLang="zh-CN" dirty="0"/>
          </a:p>
          <a:p>
            <a:pPr lvl="1"/>
            <a:r>
              <a:rPr lang="en-US" altLang="zh-CN" dirty="0"/>
              <a:t>APP</a:t>
            </a:r>
            <a:r>
              <a:rPr lang="zh-CN" altLang="en-US" dirty="0"/>
              <a:t>白名单</a:t>
            </a:r>
            <a:endParaRPr lang="en-US" altLang="zh-CN" dirty="0"/>
          </a:p>
          <a:p>
            <a:pPr lvl="1"/>
            <a:r>
              <a:rPr lang="zh-CN" altLang="en-US" dirty="0"/>
              <a:t>检测使用其它</a:t>
            </a:r>
            <a:r>
              <a:rPr lang="en-US" altLang="zh-CN" dirty="0"/>
              <a:t>APP</a:t>
            </a:r>
          </a:p>
          <a:p>
            <a:r>
              <a:rPr lang="zh-CN" altLang="en-US" dirty="0"/>
              <a:t>图表分析：</a:t>
            </a:r>
            <a:endParaRPr lang="en-US" altLang="zh-CN" dirty="0"/>
          </a:p>
          <a:p>
            <a:pPr lvl="1"/>
            <a:r>
              <a:rPr lang="zh-CN" altLang="en-US" dirty="0"/>
              <a:t>绘制图表</a:t>
            </a:r>
            <a:endParaRPr lang="en-US" altLang="zh-CN" dirty="0"/>
          </a:p>
        </p:txBody>
      </p:sp>
      <p:sp>
        <p:nvSpPr>
          <p:cNvPr id="3" name="标题 2"/>
          <p:cNvSpPr>
            <a:spLocks noGrp="1"/>
          </p:cNvSpPr>
          <p:nvPr>
            <p:ph type="title"/>
          </p:nvPr>
        </p:nvSpPr>
        <p:spPr/>
        <p:txBody>
          <a:bodyPr/>
          <a:lstStyle/>
          <a:p>
            <a:r>
              <a:rPr lang="zh-CN" altLang="en-US" dirty="0"/>
              <a:t>关键技术</a:t>
            </a:r>
          </a:p>
        </p:txBody>
      </p:sp>
    </p:spTree>
    <p:extLst>
      <p:ext uri="{BB962C8B-B14F-4D97-AF65-F5344CB8AC3E}">
        <p14:creationId xmlns:p14="http://schemas.microsoft.com/office/powerpoint/2010/main" val="194767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D5AE44E-4A81-4165-986D-F8BB5993A7DA}"/>
              </a:ext>
            </a:extLst>
          </p:cNvPr>
          <p:cNvSpPr>
            <a:spLocks noGrp="1"/>
          </p:cNvSpPr>
          <p:nvPr>
            <p:ph type="title"/>
          </p:nvPr>
        </p:nvSpPr>
        <p:spPr/>
        <p:txBody>
          <a:bodyPr/>
          <a:lstStyle/>
          <a:p>
            <a:r>
              <a:rPr lang="zh-CN" altLang="en-US" dirty="0"/>
              <a:t>关键技术：任务闹钟</a:t>
            </a:r>
          </a:p>
        </p:txBody>
      </p:sp>
      <p:pic>
        <p:nvPicPr>
          <p:cNvPr id="4" name="内容占位符 3">
            <a:extLst>
              <a:ext uri="{FF2B5EF4-FFF2-40B4-BE49-F238E27FC236}">
                <a16:creationId xmlns:a16="http://schemas.microsoft.com/office/drawing/2014/main" id="{2E618F02-8A06-4981-A462-FECE27911130}"/>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151236" y="2263023"/>
            <a:ext cx="2360472" cy="3880373"/>
          </a:xfrm>
          <a:prstGeom prst="rect">
            <a:avLst/>
          </a:prstGeom>
        </p:spPr>
      </p:pic>
      <p:pic>
        <p:nvPicPr>
          <p:cNvPr id="6" name="图片 5">
            <a:extLst>
              <a:ext uri="{FF2B5EF4-FFF2-40B4-BE49-F238E27FC236}">
                <a16:creationId xmlns:a16="http://schemas.microsoft.com/office/drawing/2014/main" id="{20C02F90-9003-4B09-92AB-BE3BD0647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974" y="2263023"/>
            <a:ext cx="2360472" cy="3855721"/>
          </a:xfrm>
          <a:prstGeom prst="rect">
            <a:avLst/>
          </a:prstGeom>
        </p:spPr>
      </p:pic>
      <p:sp>
        <p:nvSpPr>
          <p:cNvPr id="14" name="文本框 13">
            <a:extLst>
              <a:ext uri="{FF2B5EF4-FFF2-40B4-BE49-F238E27FC236}">
                <a16:creationId xmlns:a16="http://schemas.microsoft.com/office/drawing/2014/main" id="{17ED7941-CD7B-4538-9CF7-B875A36D8FB5}"/>
              </a:ext>
            </a:extLst>
          </p:cNvPr>
          <p:cNvSpPr txBox="1"/>
          <p:nvPr/>
        </p:nvSpPr>
        <p:spPr>
          <a:xfrm>
            <a:off x="6777474" y="1893691"/>
            <a:ext cx="1107996" cy="369332"/>
          </a:xfrm>
          <a:prstGeom prst="rect">
            <a:avLst/>
          </a:prstGeom>
          <a:noFill/>
        </p:spPr>
        <p:txBody>
          <a:bodyPr wrap="none" rtlCol="0">
            <a:spAutoFit/>
          </a:bodyPr>
          <a:lstStyle/>
          <a:p>
            <a:r>
              <a:rPr lang="zh-CN" altLang="en-US" dirty="0"/>
              <a:t>简单算术</a:t>
            </a:r>
          </a:p>
        </p:txBody>
      </p:sp>
      <p:sp>
        <p:nvSpPr>
          <p:cNvPr id="15" name="文本框 14">
            <a:extLst>
              <a:ext uri="{FF2B5EF4-FFF2-40B4-BE49-F238E27FC236}">
                <a16:creationId xmlns:a16="http://schemas.microsoft.com/office/drawing/2014/main" id="{B7BC5789-0DA9-4A22-A785-53B01993F908}"/>
              </a:ext>
            </a:extLst>
          </p:cNvPr>
          <p:cNvSpPr txBox="1"/>
          <p:nvPr/>
        </p:nvSpPr>
        <p:spPr>
          <a:xfrm>
            <a:off x="1789212" y="1893691"/>
            <a:ext cx="1107996" cy="369332"/>
          </a:xfrm>
          <a:prstGeom prst="rect">
            <a:avLst/>
          </a:prstGeom>
          <a:noFill/>
        </p:spPr>
        <p:txBody>
          <a:bodyPr wrap="none" rtlCol="0">
            <a:spAutoFit/>
          </a:bodyPr>
          <a:lstStyle/>
          <a:p>
            <a:r>
              <a:rPr lang="zh-CN" altLang="en-US" dirty="0"/>
              <a:t>点击屏幕</a:t>
            </a:r>
          </a:p>
        </p:txBody>
      </p:sp>
    </p:spTree>
    <p:extLst>
      <p:ext uri="{BB962C8B-B14F-4D97-AF65-F5344CB8AC3E}">
        <p14:creationId xmlns:p14="http://schemas.microsoft.com/office/powerpoint/2010/main" val="284607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D5AE44E-4A81-4165-986D-F8BB5993A7DA}"/>
              </a:ext>
            </a:extLst>
          </p:cNvPr>
          <p:cNvSpPr>
            <a:spLocks noGrp="1"/>
          </p:cNvSpPr>
          <p:nvPr>
            <p:ph type="title"/>
          </p:nvPr>
        </p:nvSpPr>
        <p:spPr/>
        <p:txBody>
          <a:bodyPr/>
          <a:lstStyle/>
          <a:p>
            <a:r>
              <a:rPr lang="zh-CN" altLang="en-US" dirty="0"/>
              <a:t>关键技术：任务闹钟</a:t>
            </a:r>
          </a:p>
        </p:txBody>
      </p:sp>
      <p:pic>
        <p:nvPicPr>
          <p:cNvPr id="10" name="图片 9">
            <a:extLst>
              <a:ext uri="{FF2B5EF4-FFF2-40B4-BE49-F238E27FC236}">
                <a16:creationId xmlns:a16="http://schemas.microsoft.com/office/drawing/2014/main" id="{F74C97B4-B2DC-45F2-A949-0F13248A1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197" y="2150797"/>
            <a:ext cx="2432990" cy="4085101"/>
          </a:xfrm>
          <a:prstGeom prst="rect">
            <a:avLst/>
          </a:prstGeom>
        </p:spPr>
      </p:pic>
      <p:pic>
        <p:nvPicPr>
          <p:cNvPr id="12" name="图片 11">
            <a:extLst>
              <a:ext uri="{FF2B5EF4-FFF2-40B4-BE49-F238E27FC236}">
                <a16:creationId xmlns:a16="http://schemas.microsoft.com/office/drawing/2014/main" id="{5737B40A-6437-4233-8A43-33B1EAEE6762}"/>
              </a:ext>
            </a:extLst>
          </p:cNvPr>
          <p:cNvPicPr>
            <a:picLocks noChangeAspect="1"/>
          </p:cNvPicPr>
          <p:nvPr/>
        </p:nvPicPr>
        <p:blipFill>
          <a:blip r:embed="rId3"/>
          <a:stretch>
            <a:fillRect/>
          </a:stretch>
        </p:blipFill>
        <p:spPr>
          <a:xfrm>
            <a:off x="921405" y="2103250"/>
            <a:ext cx="2493839" cy="4132648"/>
          </a:xfrm>
          <a:prstGeom prst="rect">
            <a:avLst/>
          </a:prstGeom>
        </p:spPr>
      </p:pic>
      <p:pic>
        <p:nvPicPr>
          <p:cNvPr id="11" name="图片 10">
            <a:extLst>
              <a:ext uri="{FF2B5EF4-FFF2-40B4-BE49-F238E27FC236}">
                <a16:creationId xmlns:a16="http://schemas.microsoft.com/office/drawing/2014/main" id="{6ECE594F-148C-4258-B7BD-D98D676C2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9785" y="2150797"/>
            <a:ext cx="2493839" cy="4127023"/>
          </a:xfrm>
          <a:prstGeom prst="rect">
            <a:avLst/>
          </a:prstGeom>
        </p:spPr>
      </p:pic>
      <p:sp>
        <p:nvSpPr>
          <p:cNvPr id="7" name="文本框 6">
            <a:extLst>
              <a:ext uri="{FF2B5EF4-FFF2-40B4-BE49-F238E27FC236}">
                <a16:creationId xmlns:a16="http://schemas.microsoft.com/office/drawing/2014/main" id="{93EA4187-C886-4513-B7DB-7BD6C66DCFE3}"/>
              </a:ext>
            </a:extLst>
          </p:cNvPr>
          <p:cNvSpPr txBox="1"/>
          <p:nvPr/>
        </p:nvSpPr>
        <p:spPr>
          <a:xfrm>
            <a:off x="1498910" y="1733918"/>
            <a:ext cx="1338828" cy="369332"/>
          </a:xfrm>
          <a:prstGeom prst="rect">
            <a:avLst/>
          </a:prstGeom>
          <a:noFill/>
        </p:spPr>
        <p:txBody>
          <a:bodyPr wrap="none" rtlCol="0">
            <a:spAutoFit/>
          </a:bodyPr>
          <a:lstStyle/>
          <a:p>
            <a:r>
              <a:rPr lang="zh-CN" altLang="en-US" dirty="0"/>
              <a:t>数字华容道</a:t>
            </a:r>
          </a:p>
        </p:txBody>
      </p:sp>
      <p:sp>
        <p:nvSpPr>
          <p:cNvPr id="13" name="文本框 12">
            <a:extLst>
              <a:ext uri="{FF2B5EF4-FFF2-40B4-BE49-F238E27FC236}">
                <a16:creationId xmlns:a16="http://schemas.microsoft.com/office/drawing/2014/main" id="{E25C823D-84EA-4510-9624-50C28DFD08FC}"/>
              </a:ext>
            </a:extLst>
          </p:cNvPr>
          <p:cNvSpPr txBox="1"/>
          <p:nvPr/>
        </p:nvSpPr>
        <p:spPr>
          <a:xfrm>
            <a:off x="4267290" y="1733918"/>
            <a:ext cx="1338828" cy="369332"/>
          </a:xfrm>
          <a:prstGeom prst="rect">
            <a:avLst/>
          </a:prstGeom>
          <a:noFill/>
        </p:spPr>
        <p:txBody>
          <a:bodyPr wrap="none" rtlCol="0">
            <a:spAutoFit/>
          </a:bodyPr>
          <a:lstStyle/>
          <a:p>
            <a:r>
              <a:rPr lang="zh-CN" altLang="en-US" dirty="0"/>
              <a:t>自定义乘法</a:t>
            </a:r>
          </a:p>
        </p:txBody>
      </p:sp>
      <p:sp>
        <p:nvSpPr>
          <p:cNvPr id="14" name="文本框 13">
            <a:extLst>
              <a:ext uri="{FF2B5EF4-FFF2-40B4-BE49-F238E27FC236}">
                <a16:creationId xmlns:a16="http://schemas.microsoft.com/office/drawing/2014/main" id="{B093253D-936F-481B-8255-38945A58F8E7}"/>
              </a:ext>
            </a:extLst>
          </p:cNvPr>
          <p:cNvSpPr txBox="1"/>
          <p:nvPr/>
        </p:nvSpPr>
        <p:spPr>
          <a:xfrm>
            <a:off x="7206508" y="1733918"/>
            <a:ext cx="877163" cy="369332"/>
          </a:xfrm>
          <a:prstGeom prst="rect">
            <a:avLst/>
          </a:prstGeom>
          <a:noFill/>
        </p:spPr>
        <p:txBody>
          <a:bodyPr wrap="none" rtlCol="0">
            <a:spAutoFit/>
          </a:bodyPr>
          <a:lstStyle/>
          <a:p>
            <a:r>
              <a:rPr lang="zh-CN" altLang="en-US" dirty="0"/>
              <a:t>无任务</a:t>
            </a:r>
          </a:p>
        </p:txBody>
      </p:sp>
    </p:spTree>
    <p:extLst>
      <p:ext uri="{BB962C8B-B14F-4D97-AF65-F5344CB8AC3E}">
        <p14:creationId xmlns:p14="http://schemas.microsoft.com/office/powerpoint/2010/main" val="417167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B3F52B-CC10-4F7A-B70D-117C57B7138D}"/>
              </a:ext>
            </a:extLst>
          </p:cNvPr>
          <p:cNvSpPr>
            <a:spLocks noGrp="1"/>
          </p:cNvSpPr>
          <p:nvPr>
            <p:ph sz="quarter" idx="10"/>
          </p:nvPr>
        </p:nvSpPr>
        <p:spPr/>
        <p:txBody>
          <a:bodyPr/>
          <a:lstStyle/>
          <a:p>
            <a:endParaRPr lang="zh-CN" altLang="en-US" dirty="0"/>
          </a:p>
        </p:txBody>
      </p:sp>
      <p:sp>
        <p:nvSpPr>
          <p:cNvPr id="3" name="标题 2">
            <a:extLst>
              <a:ext uri="{FF2B5EF4-FFF2-40B4-BE49-F238E27FC236}">
                <a16:creationId xmlns:a16="http://schemas.microsoft.com/office/drawing/2014/main" id="{93F6D8B7-8073-4D31-8B8B-498368F2DEB0}"/>
              </a:ext>
            </a:extLst>
          </p:cNvPr>
          <p:cNvSpPr>
            <a:spLocks noGrp="1"/>
          </p:cNvSpPr>
          <p:nvPr>
            <p:ph type="title"/>
          </p:nvPr>
        </p:nvSpPr>
        <p:spPr/>
        <p:txBody>
          <a:bodyPr/>
          <a:lstStyle/>
          <a:p>
            <a:r>
              <a:rPr lang="zh-CN" altLang="en-US" dirty="0"/>
              <a:t>关键技术：好友闹钟</a:t>
            </a:r>
          </a:p>
        </p:txBody>
      </p:sp>
      <p:pic>
        <p:nvPicPr>
          <p:cNvPr id="5" name="图片 4">
            <a:extLst>
              <a:ext uri="{FF2B5EF4-FFF2-40B4-BE49-F238E27FC236}">
                <a16:creationId xmlns:a16="http://schemas.microsoft.com/office/drawing/2014/main" id="{BF6C5BA8-23EE-4AEC-A4A9-9081F034394E}"/>
              </a:ext>
            </a:extLst>
          </p:cNvPr>
          <p:cNvPicPr>
            <a:picLocks noChangeAspect="1"/>
          </p:cNvPicPr>
          <p:nvPr/>
        </p:nvPicPr>
        <p:blipFill>
          <a:blip r:embed="rId2"/>
          <a:stretch>
            <a:fillRect/>
          </a:stretch>
        </p:blipFill>
        <p:spPr>
          <a:xfrm>
            <a:off x="777767" y="2281561"/>
            <a:ext cx="2518277" cy="4137642"/>
          </a:xfrm>
          <a:prstGeom prst="rect">
            <a:avLst/>
          </a:prstGeom>
        </p:spPr>
      </p:pic>
      <p:pic>
        <p:nvPicPr>
          <p:cNvPr id="7" name="图片 6">
            <a:extLst>
              <a:ext uri="{FF2B5EF4-FFF2-40B4-BE49-F238E27FC236}">
                <a16:creationId xmlns:a16="http://schemas.microsoft.com/office/drawing/2014/main" id="{3B2E1798-1A25-4018-8F4C-AE806D1E18C2}"/>
              </a:ext>
            </a:extLst>
          </p:cNvPr>
          <p:cNvPicPr>
            <a:picLocks noChangeAspect="1"/>
          </p:cNvPicPr>
          <p:nvPr/>
        </p:nvPicPr>
        <p:blipFill>
          <a:blip r:embed="rId3"/>
          <a:stretch>
            <a:fillRect/>
          </a:stretch>
        </p:blipFill>
        <p:spPr>
          <a:xfrm>
            <a:off x="4572000" y="2281558"/>
            <a:ext cx="2529301" cy="4137643"/>
          </a:xfrm>
          <a:prstGeom prst="rect">
            <a:avLst/>
          </a:prstGeom>
        </p:spPr>
      </p:pic>
    </p:spTree>
    <p:extLst>
      <p:ext uri="{BB962C8B-B14F-4D97-AF65-F5344CB8AC3E}">
        <p14:creationId xmlns:p14="http://schemas.microsoft.com/office/powerpoint/2010/main" val="1135717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D5AE44E-4A81-4165-986D-F8BB5993A7DA}"/>
              </a:ext>
            </a:extLst>
          </p:cNvPr>
          <p:cNvSpPr>
            <a:spLocks noGrp="1"/>
          </p:cNvSpPr>
          <p:nvPr>
            <p:ph type="title"/>
          </p:nvPr>
        </p:nvSpPr>
        <p:spPr/>
        <p:txBody>
          <a:bodyPr/>
          <a:lstStyle/>
          <a:p>
            <a:r>
              <a:rPr lang="zh-CN" altLang="en-US" dirty="0"/>
              <a:t>关键技术：</a:t>
            </a:r>
            <a:r>
              <a:rPr lang="en-US" altLang="zh-CN" dirty="0"/>
              <a:t>APP</a:t>
            </a:r>
            <a:r>
              <a:rPr lang="zh-CN" altLang="en-US" dirty="0"/>
              <a:t>白名单</a:t>
            </a:r>
          </a:p>
        </p:txBody>
      </p:sp>
      <p:pic>
        <p:nvPicPr>
          <p:cNvPr id="9" name="图片 8">
            <a:extLst>
              <a:ext uri="{FF2B5EF4-FFF2-40B4-BE49-F238E27FC236}">
                <a16:creationId xmlns:a16="http://schemas.microsoft.com/office/drawing/2014/main" id="{D1F687AF-02D8-4B01-9367-B2CF0890F6C9}"/>
              </a:ext>
            </a:extLst>
          </p:cNvPr>
          <p:cNvPicPr>
            <a:picLocks noChangeAspect="1"/>
          </p:cNvPicPr>
          <p:nvPr/>
        </p:nvPicPr>
        <p:blipFill>
          <a:blip r:embed="rId2"/>
          <a:stretch>
            <a:fillRect/>
          </a:stretch>
        </p:blipFill>
        <p:spPr>
          <a:xfrm>
            <a:off x="594804" y="2219417"/>
            <a:ext cx="2482826" cy="4086317"/>
          </a:xfrm>
          <a:prstGeom prst="rect">
            <a:avLst/>
          </a:prstGeom>
        </p:spPr>
      </p:pic>
      <p:pic>
        <p:nvPicPr>
          <p:cNvPr id="12" name="图片 11">
            <a:extLst>
              <a:ext uri="{FF2B5EF4-FFF2-40B4-BE49-F238E27FC236}">
                <a16:creationId xmlns:a16="http://schemas.microsoft.com/office/drawing/2014/main" id="{0D6F6487-9E50-4AFA-8EFF-2D40276745E4}"/>
              </a:ext>
            </a:extLst>
          </p:cNvPr>
          <p:cNvPicPr>
            <a:picLocks noChangeAspect="1"/>
          </p:cNvPicPr>
          <p:nvPr/>
        </p:nvPicPr>
        <p:blipFill>
          <a:blip r:embed="rId3"/>
          <a:stretch>
            <a:fillRect/>
          </a:stretch>
        </p:blipFill>
        <p:spPr>
          <a:xfrm>
            <a:off x="3376032" y="2165507"/>
            <a:ext cx="2482826" cy="4140227"/>
          </a:xfrm>
          <a:prstGeom prst="rect">
            <a:avLst/>
          </a:prstGeom>
        </p:spPr>
      </p:pic>
    </p:spTree>
    <p:extLst>
      <p:ext uri="{BB962C8B-B14F-4D97-AF65-F5344CB8AC3E}">
        <p14:creationId xmlns:p14="http://schemas.microsoft.com/office/powerpoint/2010/main" val="98436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D5AE44E-4A81-4165-986D-F8BB5993A7DA}"/>
              </a:ext>
            </a:extLst>
          </p:cNvPr>
          <p:cNvSpPr>
            <a:spLocks noGrp="1"/>
          </p:cNvSpPr>
          <p:nvPr>
            <p:ph type="title"/>
          </p:nvPr>
        </p:nvSpPr>
        <p:spPr/>
        <p:txBody>
          <a:bodyPr/>
          <a:lstStyle/>
          <a:p>
            <a:r>
              <a:rPr lang="zh-CN" altLang="en-US" dirty="0"/>
              <a:t>关键技术：检测使用其它</a:t>
            </a:r>
            <a:r>
              <a:rPr lang="en-US" altLang="zh-CN" dirty="0"/>
              <a:t>APP</a:t>
            </a:r>
            <a:endParaRPr lang="zh-CN" altLang="en-US" dirty="0"/>
          </a:p>
        </p:txBody>
      </p:sp>
      <p:pic>
        <p:nvPicPr>
          <p:cNvPr id="4" name="图片 3">
            <a:extLst>
              <a:ext uri="{FF2B5EF4-FFF2-40B4-BE49-F238E27FC236}">
                <a16:creationId xmlns:a16="http://schemas.microsoft.com/office/drawing/2014/main" id="{A334E6B6-F0AA-491C-B555-B9132B780FC3}"/>
              </a:ext>
            </a:extLst>
          </p:cNvPr>
          <p:cNvPicPr>
            <a:picLocks noChangeAspect="1"/>
          </p:cNvPicPr>
          <p:nvPr/>
        </p:nvPicPr>
        <p:blipFill>
          <a:blip r:embed="rId2"/>
          <a:stretch>
            <a:fillRect/>
          </a:stretch>
        </p:blipFill>
        <p:spPr>
          <a:xfrm>
            <a:off x="3655347" y="2070759"/>
            <a:ext cx="2416899" cy="4224766"/>
          </a:xfrm>
          <a:prstGeom prst="rect">
            <a:avLst/>
          </a:prstGeom>
        </p:spPr>
      </p:pic>
      <p:pic>
        <p:nvPicPr>
          <p:cNvPr id="6" name="图片 5">
            <a:extLst>
              <a:ext uri="{FF2B5EF4-FFF2-40B4-BE49-F238E27FC236}">
                <a16:creationId xmlns:a16="http://schemas.microsoft.com/office/drawing/2014/main" id="{99F524A6-8303-4480-90F6-7D96CE619A22}"/>
              </a:ext>
            </a:extLst>
          </p:cNvPr>
          <p:cNvPicPr>
            <a:picLocks noChangeAspect="1"/>
          </p:cNvPicPr>
          <p:nvPr/>
        </p:nvPicPr>
        <p:blipFill>
          <a:blip r:embed="rId3"/>
          <a:stretch>
            <a:fillRect/>
          </a:stretch>
        </p:blipFill>
        <p:spPr>
          <a:xfrm>
            <a:off x="6302649" y="2070759"/>
            <a:ext cx="2563538" cy="4204745"/>
          </a:xfrm>
          <a:prstGeom prst="rect">
            <a:avLst/>
          </a:prstGeom>
        </p:spPr>
      </p:pic>
      <p:pic>
        <p:nvPicPr>
          <p:cNvPr id="8" name="图片 7">
            <a:extLst>
              <a:ext uri="{FF2B5EF4-FFF2-40B4-BE49-F238E27FC236}">
                <a16:creationId xmlns:a16="http://schemas.microsoft.com/office/drawing/2014/main" id="{5BAA9E36-3E95-4B01-8C2C-4BB9F1ACA19B}"/>
              </a:ext>
            </a:extLst>
          </p:cNvPr>
          <p:cNvPicPr>
            <a:picLocks noChangeAspect="1"/>
          </p:cNvPicPr>
          <p:nvPr/>
        </p:nvPicPr>
        <p:blipFill>
          <a:blip r:embed="rId4"/>
          <a:stretch>
            <a:fillRect/>
          </a:stretch>
        </p:blipFill>
        <p:spPr>
          <a:xfrm>
            <a:off x="876121" y="2070758"/>
            <a:ext cx="2541624" cy="4204745"/>
          </a:xfrm>
          <a:prstGeom prst="rect">
            <a:avLst/>
          </a:prstGeom>
        </p:spPr>
      </p:pic>
    </p:spTree>
    <p:extLst>
      <p:ext uri="{BB962C8B-B14F-4D97-AF65-F5344CB8AC3E}">
        <p14:creationId xmlns:p14="http://schemas.microsoft.com/office/powerpoint/2010/main" val="408775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D5AE44E-4A81-4165-986D-F8BB5993A7DA}"/>
              </a:ext>
            </a:extLst>
          </p:cNvPr>
          <p:cNvSpPr>
            <a:spLocks noGrp="1"/>
          </p:cNvSpPr>
          <p:nvPr>
            <p:ph type="title"/>
          </p:nvPr>
        </p:nvSpPr>
        <p:spPr/>
        <p:txBody>
          <a:bodyPr/>
          <a:lstStyle/>
          <a:p>
            <a:r>
              <a:rPr lang="zh-CN" altLang="en-US" dirty="0"/>
              <a:t>关键技术：绘制图表</a:t>
            </a:r>
          </a:p>
        </p:txBody>
      </p:sp>
      <p:pic>
        <p:nvPicPr>
          <p:cNvPr id="5" name="图片 4">
            <a:extLst>
              <a:ext uri="{FF2B5EF4-FFF2-40B4-BE49-F238E27FC236}">
                <a16:creationId xmlns:a16="http://schemas.microsoft.com/office/drawing/2014/main" id="{ADA53C60-C39D-4564-B297-DC80BE5F4283}"/>
              </a:ext>
            </a:extLst>
          </p:cNvPr>
          <p:cNvPicPr>
            <a:picLocks noChangeAspect="1"/>
          </p:cNvPicPr>
          <p:nvPr/>
        </p:nvPicPr>
        <p:blipFill>
          <a:blip r:embed="rId2"/>
          <a:stretch>
            <a:fillRect/>
          </a:stretch>
        </p:blipFill>
        <p:spPr>
          <a:xfrm>
            <a:off x="565349" y="1704511"/>
            <a:ext cx="2879187" cy="4740403"/>
          </a:xfrm>
          <a:prstGeom prst="rect">
            <a:avLst/>
          </a:prstGeom>
        </p:spPr>
      </p:pic>
      <p:pic>
        <p:nvPicPr>
          <p:cNvPr id="10" name="图片 9">
            <a:extLst>
              <a:ext uri="{FF2B5EF4-FFF2-40B4-BE49-F238E27FC236}">
                <a16:creationId xmlns:a16="http://schemas.microsoft.com/office/drawing/2014/main" id="{44C872B5-658D-42E9-8C7C-F5CF80F2CCEE}"/>
              </a:ext>
            </a:extLst>
          </p:cNvPr>
          <p:cNvPicPr>
            <a:picLocks noChangeAspect="1"/>
          </p:cNvPicPr>
          <p:nvPr/>
        </p:nvPicPr>
        <p:blipFill>
          <a:blip r:embed="rId3"/>
          <a:stretch>
            <a:fillRect/>
          </a:stretch>
        </p:blipFill>
        <p:spPr>
          <a:xfrm>
            <a:off x="4148109" y="1704511"/>
            <a:ext cx="2925418" cy="4740403"/>
          </a:xfrm>
          <a:prstGeom prst="rect">
            <a:avLst/>
          </a:prstGeom>
        </p:spPr>
      </p:pic>
    </p:spTree>
    <p:extLst>
      <p:ext uri="{BB962C8B-B14F-4D97-AF65-F5344CB8AC3E}">
        <p14:creationId xmlns:p14="http://schemas.microsoft.com/office/powerpoint/2010/main" val="26235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产品特色与创新</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软件架构与关键技术</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技术特色与创新</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经验与教训</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成员贡献分工</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CD07C8-7DCA-4F4E-BDA9-96C6AD3BE8FD}"/>
              </a:ext>
            </a:extLst>
          </p:cNvPr>
          <p:cNvSpPr>
            <a:spLocks noGrp="1"/>
          </p:cNvSpPr>
          <p:nvPr>
            <p:ph sz="quarter" idx="10"/>
          </p:nvPr>
        </p:nvSpPr>
        <p:spPr/>
        <p:txBody>
          <a:bodyPr/>
          <a:lstStyle/>
          <a:p>
            <a:endParaRPr lang="zh-CN" altLang="en-US"/>
          </a:p>
        </p:txBody>
      </p:sp>
      <p:sp>
        <p:nvSpPr>
          <p:cNvPr id="3" name="标题 2">
            <a:extLst>
              <a:ext uri="{FF2B5EF4-FFF2-40B4-BE49-F238E27FC236}">
                <a16:creationId xmlns:a16="http://schemas.microsoft.com/office/drawing/2014/main" id="{61908076-8626-40BB-B062-3C6ACFC9D572}"/>
              </a:ext>
            </a:extLst>
          </p:cNvPr>
          <p:cNvSpPr>
            <a:spLocks noGrp="1"/>
          </p:cNvSpPr>
          <p:nvPr>
            <p:ph type="title"/>
          </p:nvPr>
        </p:nvSpPr>
        <p:spPr/>
        <p:txBody>
          <a:bodyPr/>
          <a:lstStyle/>
          <a:p>
            <a:r>
              <a:rPr lang="zh-CN" altLang="en-US" dirty="0"/>
              <a:t>视频演示</a:t>
            </a:r>
          </a:p>
        </p:txBody>
      </p:sp>
    </p:spTree>
    <p:extLst>
      <p:ext uri="{BB962C8B-B14F-4D97-AF65-F5344CB8AC3E}">
        <p14:creationId xmlns:p14="http://schemas.microsoft.com/office/powerpoint/2010/main" val="20387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技术特色与创新</a:t>
            </a:r>
          </a:p>
        </p:txBody>
      </p:sp>
    </p:spTree>
    <p:extLst>
      <p:ext uri="{BB962C8B-B14F-4D97-AF65-F5344CB8AC3E}">
        <p14:creationId xmlns:p14="http://schemas.microsoft.com/office/powerpoint/2010/main" val="247396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D5AE44E-4A81-4165-986D-F8BB5993A7DA}"/>
              </a:ext>
            </a:extLst>
          </p:cNvPr>
          <p:cNvSpPr>
            <a:spLocks noGrp="1"/>
          </p:cNvSpPr>
          <p:nvPr>
            <p:ph type="title"/>
          </p:nvPr>
        </p:nvSpPr>
        <p:spPr/>
        <p:txBody>
          <a:bodyPr/>
          <a:lstStyle/>
          <a:p>
            <a:r>
              <a:rPr lang="zh-CN" altLang="en-US" dirty="0"/>
              <a:t>特色与创新</a:t>
            </a:r>
          </a:p>
        </p:txBody>
      </p:sp>
      <p:sp>
        <p:nvSpPr>
          <p:cNvPr id="6" name="内容占位符 1">
            <a:extLst>
              <a:ext uri="{FF2B5EF4-FFF2-40B4-BE49-F238E27FC236}">
                <a16:creationId xmlns:a16="http://schemas.microsoft.com/office/drawing/2014/main" id="{F488F92C-E2D2-4BE8-B553-CBE4EB1E5773}"/>
              </a:ext>
            </a:extLst>
          </p:cNvPr>
          <p:cNvSpPr>
            <a:spLocks noGrp="1"/>
          </p:cNvSpPr>
          <p:nvPr>
            <p:ph sz="quarter" idx="10"/>
          </p:nvPr>
        </p:nvSpPr>
        <p:spPr>
          <a:xfrm>
            <a:off x="494025" y="1685678"/>
            <a:ext cx="8372163" cy="4921498"/>
          </a:xfrm>
        </p:spPr>
        <p:txBody>
          <a:bodyPr/>
          <a:lstStyle/>
          <a:p>
            <a:r>
              <a:rPr lang="zh-CN" altLang="en-US" dirty="0"/>
              <a:t>使用</a:t>
            </a:r>
            <a:r>
              <a:rPr lang="en-US" altLang="zh-CN" dirty="0"/>
              <a:t>Kotlin</a:t>
            </a:r>
            <a:r>
              <a:rPr lang="zh-CN" altLang="en-US" dirty="0"/>
              <a:t>语言</a:t>
            </a:r>
            <a:endParaRPr lang="en-US" altLang="zh-CN" dirty="0"/>
          </a:p>
          <a:p>
            <a:r>
              <a:rPr lang="zh-CN" altLang="en-US" dirty="0"/>
              <a:t>使用</a:t>
            </a:r>
            <a:r>
              <a:rPr lang="en-US" altLang="zh-CN" sz="1800" kern="100" dirty="0">
                <a:effectLst/>
                <a:latin typeface="Times New Roman" panose="02020603050405020304" pitchFamily="18" charset="0"/>
                <a:ea typeface="宋体" panose="02010600030101010101" pitchFamily="2" charset="-122"/>
              </a:rPr>
              <a:t>Volley</a:t>
            </a:r>
            <a:r>
              <a:rPr lang="zh-CN" altLang="en-US" sz="1800" kern="100" dirty="0">
                <a:effectLst/>
                <a:latin typeface="Times New Roman" panose="02020603050405020304" pitchFamily="18" charset="0"/>
                <a:ea typeface="宋体" panose="02010600030101010101" pitchFamily="2" charset="-122"/>
              </a:rPr>
              <a:t>负责网络通讯</a:t>
            </a:r>
            <a:endParaRPr lang="en-US" altLang="zh-CN" dirty="0"/>
          </a:p>
          <a:p>
            <a:r>
              <a:rPr lang="zh-CN" altLang="en-US" dirty="0"/>
              <a:t>使用小型本地数据库</a:t>
            </a:r>
            <a:endParaRPr lang="en-US" altLang="zh-CN" dirty="0"/>
          </a:p>
          <a:p>
            <a:r>
              <a:rPr lang="zh-CN" altLang="en-US" dirty="0"/>
              <a:t>使用框架</a:t>
            </a:r>
            <a:r>
              <a:rPr lang="en-US" altLang="zh-CN" dirty="0" err="1"/>
              <a:t>jenkins</a:t>
            </a:r>
            <a:r>
              <a:rPr lang="zh-CN" altLang="en-US" dirty="0"/>
              <a:t>做</a:t>
            </a:r>
            <a:r>
              <a:rPr lang="en-US" altLang="zh-CN" dirty="0"/>
              <a:t>CICD</a:t>
            </a:r>
          </a:p>
          <a:p>
            <a:r>
              <a:rPr lang="zh-CN" altLang="en-US" dirty="0"/>
              <a:t>使用</a:t>
            </a:r>
            <a:r>
              <a:rPr lang="en-US" altLang="zh-CN" dirty="0"/>
              <a:t>Kubernetes</a:t>
            </a:r>
          </a:p>
          <a:p>
            <a:endParaRPr lang="en-US" altLang="zh-CN" dirty="0"/>
          </a:p>
          <a:p>
            <a:endParaRPr lang="zh-CN" altLang="en-US" dirty="0"/>
          </a:p>
        </p:txBody>
      </p:sp>
    </p:spTree>
    <p:extLst>
      <p:ext uri="{BB962C8B-B14F-4D97-AF65-F5344CB8AC3E}">
        <p14:creationId xmlns:p14="http://schemas.microsoft.com/office/powerpoint/2010/main" val="3336970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8C63382-5167-4736-88CE-8931919E9062}"/>
              </a:ext>
            </a:extLst>
          </p:cNvPr>
          <p:cNvSpPr>
            <a:spLocks noGrp="1"/>
          </p:cNvSpPr>
          <p:nvPr>
            <p:ph sz="quarter" idx="10"/>
          </p:nvPr>
        </p:nvSpPr>
        <p:spPr/>
        <p:txBody>
          <a:bodyPr/>
          <a:lstStyle/>
          <a:p>
            <a:r>
              <a:rPr lang="zh-CN" altLang="en-US" sz="2400" dirty="0"/>
              <a:t>更好地支持</a:t>
            </a:r>
            <a:r>
              <a:rPr lang="en-US" altLang="zh-CN" sz="2400" dirty="0"/>
              <a:t>Android</a:t>
            </a:r>
            <a:r>
              <a:rPr lang="zh-CN" altLang="en-US" sz="2400" dirty="0"/>
              <a:t>原生平台</a:t>
            </a:r>
            <a:endParaRPr lang="en-US" altLang="zh-CN" sz="2400" dirty="0"/>
          </a:p>
          <a:p>
            <a:r>
              <a:rPr lang="zh-CN" altLang="en-US" sz="2400" dirty="0"/>
              <a:t>更少的空指针异常</a:t>
            </a:r>
            <a:endParaRPr lang="en-US" altLang="zh-CN" sz="2400" dirty="0"/>
          </a:p>
          <a:p>
            <a:r>
              <a:rPr lang="zh-CN" altLang="en-US" sz="2400" dirty="0"/>
              <a:t>更少的代码量</a:t>
            </a:r>
            <a:endParaRPr lang="en-US" altLang="zh-CN" sz="2400" dirty="0"/>
          </a:p>
          <a:p>
            <a:endParaRPr lang="en-US" altLang="zh-CN" dirty="0"/>
          </a:p>
        </p:txBody>
      </p:sp>
      <p:sp>
        <p:nvSpPr>
          <p:cNvPr id="3" name="标题 2">
            <a:extLst>
              <a:ext uri="{FF2B5EF4-FFF2-40B4-BE49-F238E27FC236}">
                <a16:creationId xmlns:a16="http://schemas.microsoft.com/office/drawing/2014/main" id="{D3C304A2-65DF-4555-9236-712D1BE0969D}"/>
              </a:ext>
            </a:extLst>
          </p:cNvPr>
          <p:cNvSpPr>
            <a:spLocks noGrp="1"/>
          </p:cNvSpPr>
          <p:nvPr>
            <p:ph type="title"/>
          </p:nvPr>
        </p:nvSpPr>
        <p:spPr/>
        <p:txBody>
          <a:bodyPr>
            <a:normAutofit/>
          </a:bodyPr>
          <a:lstStyle/>
          <a:p>
            <a:r>
              <a:rPr lang="en-US" altLang="zh-CN" dirty="0"/>
              <a:t>Kotlin</a:t>
            </a:r>
            <a:endParaRPr lang="zh-CN" altLang="en-US" dirty="0"/>
          </a:p>
        </p:txBody>
      </p:sp>
    </p:spTree>
    <p:extLst>
      <p:ext uri="{BB962C8B-B14F-4D97-AF65-F5344CB8AC3E}">
        <p14:creationId xmlns:p14="http://schemas.microsoft.com/office/powerpoint/2010/main" val="3896756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9CA9C3-3665-40CC-B1EE-12E89C4382EE}"/>
              </a:ext>
            </a:extLst>
          </p:cNvPr>
          <p:cNvSpPr>
            <a:spLocks noGrp="1"/>
          </p:cNvSpPr>
          <p:nvPr>
            <p:ph type="title"/>
          </p:nvPr>
        </p:nvSpPr>
        <p:spPr/>
        <p:txBody>
          <a:bodyPr/>
          <a:lstStyle/>
          <a:p>
            <a:r>
              <a:rPr lang="en-US" altLang="zh-CN" dirty="0"/>
              <a:t>Volley</a:t>
            </a:r>
            <a:endParaRPr lang="zh-CN" altLang="en-US" dirty="0"/>
          </a:p>
        </p:txBody>
      </p:sp>
      <p:sp>
        <p:nvSpPr>
          <p:cNvPr id="4" name="内容占位符 3">
            <a:extLst>
              <a:ext uri="{FF2B5EF4-FFF2-40B4-BE49-F238E27FC236}">
                <a16:creationId xmlns:a16="http://schemas.microsoft.com/office/drawing/2014/main" id="{8BAED3C3-6F79-4494-828F-E1B13EB49D7B}"/>
              </a:ext>
            </a:extLst>
          </p:cNvPr>
          <p:cNvSpPr>
            <a:spLocks noGrp="1"/>
          </p:cNvSpPr>
          <p:nvPr>
            <p:ph sz="quarter" idx="10"/>
          </p:nvPr>
        </p:nvSpPr>
        <p:spPr>
          <a:xfrm>
            <a:off x="494026" y="1685678"/>
            <a:ext cx="3431844" cy="4921498"/>
          </a:xfrm>
        </p:spPr>
        <p:txBody>
          <a:bodyPr/>
          <a:lstStyle/>
          <a:p>
            <a:r>
              <a:rPr lang="zh-CN" altLang="en-US" dirty="0"/>
              <a:t>自动调度网络请求</a:t>
            </a:r>
          </a:p>
          <a:p>
            <a:r>
              <a:rPr lang="zh-CN" altLang="en-US" dirty="0"/>
              <a:t>多个并发的网络连接</a:t>
            </a:r>
            <a:endParaRPr lang="en-US" altLang="zh-CN" dirty="0"/>
          </a:p>
          <a:p>
            <a:r>
              <a:rPr lang="zh-CN" altLang="en-US" b="0" i="0" dirty="0">
                <a:solidFill>
                  <a:srgbClr val="333333"/>
                </a:solidFill>
                <a:effectLst/>
                <a:latin typeface="-apple-system"/>
              </a:rPr>
              <a:t>容易扩展，面向接口编程</a:t>
            </a:r>
          </a:p>
          <a:p>
            <a:endParaRPr lang="zh-CN" altLang="en-US" dirty="0"/>
          </a:p>
        </p:txBody>
      </p:sp>
      <p:pic>
        <p:nvPicPr>
          <p:cNvPr id="6" name="Picture 2">
            <a:extLst>
              <a:ext uri="{FF2B5EF4-FFF2-40B4-BE49-F238E27FC236}">
                <a16:creationId xmlns:a16="http://schemas.microsoft.com/office/drawing/2014/main" id="{78765BE4-958C-4388-8577-30C3BE8E6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870" y="1595068"/>
            <a:ext cx="5059228" cy="492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51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ACF7DD-A330-4A0E-A2C5-664A18DA2087}"/>
              </a:ext>
            </a:extLst>
          </p:cNvPr>
          <p:cNvSpPr>
            <a:spLocks noGrp="1"/>
          </p:cNvSpPr>
          <p:nvPr>
            <p:ph sz="quarter" idx="10"/>
          </p:nvPr>
        </p:nvSpPr>
        <p:spPr/>
        <p:txBody>
          <a:bodyPr/>
          <a:lstStyle/>
          <a:p>
            <a:r>
              <a:rPr lang="zh-CN" altLang="en-US" dirty="0"/>
              <a:t>基于</a:t>
            </a:r>
            <a:r>
              <a:rPr lang="en-US" altLang="zh-CN" dirty="0"/>
              <a:t>xUtils3</a:t>
            </a:r>
          </a:p>
          <a:p>
            <a:pPr lvl="1"/>
            <a:r>
              <a:rPr lang="en-US" altLang="zh-CN" dirty="0" err="1"/>
              <a:t>Github</a:t>
            </a:r>
            <a:r>
              <a:rPr lang="en-US" altLang="zh-CN" dirty="0"/>
              <a:t>: https://github.com/wyouflf/xUtils3</a:t>
            </a:r>
            <a:endParaRPr lang="zh-CN" altLang="en-US" dirty="0"/>
          </a:p>
          <a:p>
            <a:pPr marL="457200" lvl="1" indent="0">
              <a:buNone/>
            </a:pPr>
            <a:endParaRPr lang="en-US" altLang="zh-CN" dirty="0"/>
          </a:p>
          <a:p>
            <a:r>
              <a:rPr lang="zh-CN" altLang="en-US" dirty="0"/>
              <a:t>减轻服务器负担</a:t>
            </a:r>
            <a:endParaRPr lang="en-US" altLang="zh-CN" dirty="0"/>
          </a:p>
          <a:p>
            <a:r>
              <a:rPr lang="zh-CN" altLang="en-US" dirty="0"/>
              <a:t>同步策略：</a:t>
            </a:r>
            <a:endParaRPr lang="en-US" altLang="zh-CN" dirty="0"/>
          </a:p>
          <a:p>
            <a:pPr lvl="1"/>
            <a:r>
              <a:rPr lang="en-US" altLang="zh-CN" dirty="0"/>
              <a:t>APP</a:t>
            </a:r>
            <a:r>
              <a:rPr lang="zh-CN" altLang="en-US" dirty="0"/>
              <a:t>白名单不同步</a:t>
            </a:r>
            <a:endParaRPr lang="en-US" altLang="zh-CN" dirty="0"/>
          </a:p>
          <a:p>
            <a:pPr lvl="1"/>
            <a:r>
              <a:rPr lang="zh-CN" altLang="en-US" dirty="0"/>
              <a:t>远离手机等历史记录有一个时间戳，在每次访问本地数据库数据时，判断时间戳是否为当天，如果不是，发向服务端并删除本地记录</a:t>
            </a:r>
            <a:endParaRPr lang="en-US" altLang="zh-CN" dirty="0"/>
          </a:p>
          <a:p>
            <a:pPr lvl="1"/>
            <a:r>
              <a:rPr lang="zh-CN" altLang="en-US" dirty="0"/>
              <a:t>部分数据不储存在本地</a:t>
            </a:r>
            <a:endParaRPr lang="en-US" altLang="zh-CN" dirty="0"/>
          </a:p>
        </p:txBody>
      </p:sp>
      <p:sp>
        <p:nvSpPr>
          <p:cNvPr id="3" name="标题 2">
            <a:extLst>
              <a:ext uri="{FF2B5EF4-FFF2-40B4-BE49-F238E27FC236}">
                <a16:creationId xmlns:a16="http://schemas.microsoft.com/office/drawing/2014/main" id="{06AA1E24-4872-4881-B878-14FDCA3E3015}"/>
              </a:ext>
            </a:extLst>
          </p:cNvPr>
          <p:cNvSpPr>
            <a:spLocks noGrp="1"/>
          </p:cNvSpPr>
          <p:nvPr>
            <p:ph type="title"/>
          </p:nvPr>
        </p:nvSpPr>
        <p:spPr/>
        <p:txBody>
          <a:bodyPr/>
          <a:lstStyle/>
          <a:p>
            <a:r>
              <a:rPr lang="zh-CN" altLang="en-US" dirty="0"/>
              <a:t>小型本地数据库</a:t>
            </a:r>
          </a:p>
        </p:txBody>
      </p:sp>
    </p:spTree>
    <p:extLst>
      <p:ext uri="{BB962C8B-B14F-4D97-AF65-F5344CB8AC3E}">
        <p14:creationId xmlns:p14="http://schemas.microsoft.com/office/powerpoint/2010/main" val="2776686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EF09D3-C804-4327-B729-13B92F9778F2}"/>
              </a:ext>
            </a:extLst>
          </p:cNvPr>
          <p:cNvSpPr>
            <a:spLocks noGrp="1"/>
          </p:cNvSpPr>
          <p:nvPr>
            <p:ph sz="quarter" idx="10"/>
          </p:nvPr>
        </p:nvSpPr>
        <p:spPr/>
        <p:txBody>
          <a:bodyPr>
            <a:normAutofit/>
          </a:bodyPr>
          <a:lstStyle/>
          <a:p>
            <a:r>
              <a:rPr lang="zh-CN" altLang="en-US" sz="2400" dirty="0"/>
              <a:t>自动化的集成和部署，提高效率</a:t>
            </a:r>
          </a:p>
        </p:txBody>
      </p:sp>
      <p:sp>
        <p:nvSpPr>
          <p:cNvPr id="3" name="标题 2">
            <a:extLst>
              <a:ext uri="{FF2B5EF4-FFF2-40B4-BE49-F238E27FC236}">
                <a16:creationId xmlns:a16="http://schemas.microsoft.com/office/drawing/2014/main" id="{C557B233-D592-4B31-B772-DDD2AEF7C245}"/>
              </a:ext>
            </a:extLst>
          </p:cNvPr>
          <p:cNvSpPr>
            <a:spLocks noGrp="1"/>
          </p:cNvSpPr>
          <p:nvPr>
            <p:ph type="title"/>
          </p:nvPr>
        </p:nvSpPr>
        <p:spPr/>
        <p:txBody>
          <a:bodyPr/>
          <a:lstStyle/>
          <a:p>
            <a:r>
              <a:rPr lang="en-US" altLang="zh-CN" dirty="0"/>
              <a:t>Jenkins</a:t>
            </a:r>
            <a:endParaRPr lang="zh-CN" altLang="en-US" dirty="0"/>
          </a:p>
        </p:txBody>
      </p:sp>
    </p:spTree>
    <p:extLst>
      <p:ext uri="{BB962C8B-B14F-4D97-AF65-F5344CB8AC3E}">
        <p14:creationId xmlns:p14="http://schemas.microsoft.com/office/powerpoint/2010/main" val="2227680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20B408-343D-41E7-A0BD-F1BBDA3DBA90}"/>
              </a:ext>
            </a:extLst>
          </p:cNvPr>
          <p:cNvSpPr>
            <a:spLocks noGrp="1"/>
          </p:cNvSpPr>
          <p:nvPr>
            <p:ph sz="quarter" idx="10"/>
          </p:nvPr>
        </p:nvSpPr>
        <p:spPr/>
        <p:txBody>
          <a:bodyPr>
            <a:normAutofit/>
          </a:bodyPr>
          <a:lstStyle/>
          <a:p>
            <a:r>
              <a:rPr lang="en-US" altLang="zh-CN" sz="2400" dirty="0"/>
              <a:t>docker</a:t>
            </a:r>
            <a:r>
              <a:rPr lang="zh-CN" altLang="en-US" sz="2400" dirty="0"/>
              <a:t>作为容器化代码运行平台，隔绝环境影响，保证了服务的可迁移性</a:t>
            </a:r>
            <a:endParaRPr lang="en-US" altLang="zh-CN" sz="2400" dirty="0"/>
          </a:p>
          <a:p>
            <a:endParaRPr lang="en-US" altLang="zh-CN" sz="2400" dirty="0"/>
          </a:p>
          <a:p>
            <a:r>
              <a:rPr lang="en-US" altLang="zh-CN" sz="2400" dirty="0" err="1"/>
              <a:t>kubernetes</a:t>
            </a:r>
            <a:r>
              <a:rPr lang="zh-CN" altLang="en-US" sz="2400" dirty="0"/>
              <a:t>作为容器编排管理工具，提供了弹性扩容、分布式容错、热更新等机制的支持</a:t>
            </a:r>
          </a:p>
        </p:txBody>
      </p:sp>
      <p:sp>
        <p:nvSpPr>
          <p:cNvPr id="3" name="标题 2">
            <a:extLst>
              <a:ext uri="{FF2B5EF4-FFF2-40B4-BE49-F238E27FC236}">
                <a16:creationId xmlns:a16="http://schemas.microsoft.com/office/drawing/2014/main" id="{11B1FE92-A45D-4820-8C31-742404C31274}"/>
              </a:ext>
            </a:extLst>
          </p:cNvPr>
          <p:cNvSpPr>
            <a:spLocks noGrp="1"/>
          </p:cNvSpPr>
          <p:nvPr>
            <p:ph type="title"/>
          </p:nvPr>
        </p:nvSpPr>
        <p:spPr/>
        <p:txBody>
          <a:bodyPr/>
          <a:lstStyle/>
          <a:p>
            <a:r>
              <a:rPr lang="en-US" altLang="zh-CN" dirty="0"/>
              <a:t>Kubernetes</a:t>
            </a:r>
            <a:endParaRPr lang="zh-CN" altLang="en-US" dirty="0"/>
          </a:p>
        </p:txBody>
      </p:sp>
    </p:spTree>
    <p:extLst>
      <p:ext uri="{BB962C8B-B14F-4D97-AF65-F5344CB8AC3E}">
        <p14:creationId xmlns:p14="http://schemas.microsoft.com/office/powerpoint/2010/main" val="407324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经验与教训</a:t>
            </a:r>
          </a:p>
        </p:txBody>
      </p:sp>
    </p:spTree>
    <p:extLst>
      <p:ext uri="{BB962C8B-B14F-4D97-AF65-F5344CB8AC3E}">
        <p14:creationId xmlns:p14="http://schemas.microsoft.com/office/powerpoint/2010/main" val="3578238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95DA0-6B26-4D15-85D6-B6AD6A098579}"/>
              </a:ext>
            </a:extLst>
          </p:cNvPr>
          <p:cNvSpPr>
            <a:spLocks noGrp="1"/>
          </p:cNvSpPr>
          <p:nvPr>
            <p:ph type="title"/>
          </p:nvPr>
        </p:nvSpPr>
        <p:spPr/>
        <p:txBody>
          <a:bodyPr/>
          <a:lstStyle/>
          <a:p>
            <a:r>
              <a:rPr lang="zh-CN" altLang="en-US" dirty="0"/>
              <a:t>经验</a:t>
            </a:r>
          </a:p>
        </p:txBody>
      </p:sp>
      <p:sp>
        <p:nvSpPr>
          <p:cNvPr id="5" name="内容占位符 1">
            <a:extLst>
              <a:ext uri="{FF2B5EF4-FFF2-40B4-BE49-F238E27FC236}">
                <a16:creationId xmlns:a16="http://schemas.microsoft.com/office/drawing/2014/main" id="{4E63DB2C-A4C1-445E-8EB6-4013D772A741}"/>
              </a:ext>
            </a:extLst>
          </p:cNvPr>
          <p:cNvSpPr txBox="1">
            <a:spLocks/>
          </p:cNvSpPr>
          <p:nvPr/>
        </p:nvSpPr>
        <p:spPr>
          <a:xfrm>
            <a:off x="494025" y="1685678"/>
            <a:ext cx="8372163" cy="492149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涉及网络通信层这类很多模块都需要交互的设计时，应当和其他对网络层有需求的开发者讨论统一使用同一种网络层通讯策略，优化代码结构减少冗余；</a:t>
            </a:r>
            <a:endParaRPr lang="en-US" altLang="zh-CN" sz="2000" dirty="0"/>
          </a:p>
          <a:p>
            <a:endParaRPr lang="zh-CN" altLang="en-US" sz="2000" dirty="0"/>
          </a:p>
          <a:p>
            <a:r>
              <a:rPr lang="zh-CN" altLang="en-US" sz="2000" dirty="0"/>
              <a:t>进度风险高时适当删减掉低优先级的需求，集中精力先实现核心需求；</a:t>
            </a:r>
            <a:endParaRPr lang="en-US" altLang="zh-CN" sz="2000" dirty="0"/>
          </a:p>
          <a:p>
            <a:endParaRPr lang="zh-CN" altLang="en-US" sz="2000" dirty="0"/>
          </a:p>
          <a:p>
            <a:r>
              <a:rPr lang="zh-CN" altLang="en-US" sz="2000" dirty="0"/>
              <a:t>在动手写代码前应当做好很多前置工作，比如明确数据库结构、明确对接接口、明确公共变量等，工程目录要整理到能够区分各模块，不然目录混乱修改、维护代码会极其困难</a:t>
            </a:r>
          </a:p>
        </p:txBody>
      </p:sp>
    </p:spTree>
    <p:extLst>
      <p:ext uri="{BB962C8B-B14F-4D97-AF65-F5344CB8AC3E}">
        <p14:creationId xmlns:p14="http://schemas.microsoft.com/office/powerpoint/2010/main" val="8459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简介</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95DA0-6B26-4D15-85D6-B6AD6A098579}"/>
              </a:ext>
            </a:extLst>
          </p:cNvPr>
          <p:cNvSpPr>
            <a:spLocks noGrp="1"/>
          </p:cNvSpPr>
          <p:nvPr>
            <p:ph type="title"/>
          </p:nvPr>
        </p:nvSpPr>
        <p:spPr/>
        <p:txBody>
          <a:bodyPr/>
          <a:lstStyle/>
          <a:p>
            <a:r>
              <a:rPr lang="zh-CN" altLang="en-US" dirty="0"/>
              <a:t>教训</a:t>
            </a:r>
          </a:p>
        </p:txBody>
      </p:sp>
      <p:sp>
        <p:nvSpPr>
          <p:cNvPr id="5" name="内容占位符 1">
            <a:extLst>
              <a:ext uri="{FF2B5EF4-FFF2-40B4-BE49-F238E27FC236}">
                <a16:creationId xmlns:a16="http://schemas.microsoft.com/office/drawing/2014/main" id="{4E63DB2C-A4C1-445E-8EB6-4013D772A741}"/>
              </a:ext>
            </a:extLst>
          </p:cNvPr>
          <p:cNvSpPr txBox="1">
            <a:spLocks/>
          </p:cNvSpPr>
          <p:nvPr/>
        </p:nvSpPr>
        <p:spPr>
          <a:xfrm>
            <a:off x="494025" y="1685678"/>
            <a:ext cx="8372163" cy="492149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涉及到第三方平台接口的工作应该早做准备，例如短信验证，走第三方云平台就需要通过一系列的认证、信息审核，需要一段时间才能准备妥当，在时间上应该早做准备，以避免进度风险；</a:t>
            </a:r>
            <a:endParaRPr lang="en-US" altLang="zh-CN" sz="2000" dirty="0"/>
          </a:p>
          <a:p>
            <a:endParaRPr lang="zh-CN" altLang="en-US" sz="2000" dirty="0"/>
          </a:p>
          <a:p>
            <a:r>
              <a:rPr lang="zh-CN" altLang="en-US" sz="2000" dirty="0"/>
              <a:t>界面</a:t>
            </a:r>
            <a:r>
              <a:rPr lang="en-US" altLang="zh-CN" sz="2000" dirty="0"/>
              <a:t>UI</a:t>
            </a:r>
            <a:r>
              <a:rPr lang="zh-CN" altLang="en-US" sz="2000" dirty="0"/>
              <a:t>设计需要专门的思考，用户对系统的第一印象好坏取决于</a:t>
            </a:r>
            <a:r>
              <a:rPr lang="en-US" altLang="zh-CN" sz="2000" dirty="0"/>
              <a:t>UI</a:t>
            </a:r>
            <a:r>
              <a:rPr lang="zh-CN" altLang="en-US" sz="2000" dirty="0"/>
              <a:t>，所以</a:t>
            </a:r>
            <a:r>
              <a:rPr lang="en-US" altLang="zh-CN" sz="2000" dirty="0"/>
              <a:t>UI</a:t>
            </a:r>
            <a:r>
              <a:rPr lang="zh-CN" altLang="en-US" sz="2000" dirty="0"/>
              <a:t>设计要经过细致的打磨，要充分考虑用户的体验，这也是我们项目的欠缺之处；</a:t>
            </a:r>
          </a:p>
        </p:txBody>
      </p:sp>
    </p:spTree>
    <p:extLst>
      <p:ext uri="{BB962C8B-B14F-4D97-AF65-F5344CB8AC3E}">
        <p14:creationId xmlns:p14="http://schemas.microsoft.com/office/powerpoint/2010/main" val="367287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成员贡献分工</a:t>
            </a:r>
          </a:p>
        </p:txBody>
      </p:sp>
    </p:spTree>
    <p:extLst>
      <p:ext uri="{BB962C8B-B14F-4D97-AF65-F5344CB8AC3E}">
        <p14:creationId xmlns:p14="http://schemas.microsoft.com/office/powerpoint/2010/main" val="2085259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95DA0-6B26-4D15-85D6-B6AD6A098579}"/>
              </a:ext>
            </a:extLst>
          </p:cNvPr>
          <p:cNvSpPr>
            <a:spLocks noGrp="1"/>
          </p:cNvSpPr>
          <p:nvPr>
            <p:ph type="title"/>
          </p:nvPr>
        </p:nvSpPr>
        <p:spPr/>
        <p:txBody>
          <a:bodyPr/>
          <a:lstStyle/>
          <a:p>
            <a:r>
              <a:rPr lang="zh-CN" altLang="en-US" dirty="0"/>
              <a:t>成员贡献分工</a:t>
            </a:r>
          </a:p>
        </p:txBody>
      </p:sp>
      <p:sp>
        <p:nvSpPr>
          <p:cNvPr id="5" name="内容占位符 1">
            <a:extLst>
              <a:ext uri="{FF2B5EF4-FFF2-40B4-BE49-F238E27FC236}">
                <a16:creationId xmlns:a16="http://schemas.microsoft.com/office/drawing/2014/main" id="{4E63DB2C-A4C1-445E-8EB6-4013D772A741}"/>
              </a:ext>
            </a:extLst>
          </p:cNvPr>
          <p:cNvSpPr txBox="1">
            <a:spLocks/>
          </p:cNvSpPr>
          <p:nvPr/>
        </p:nvSpPr>
        <p:spPr>
          <a:xfrm>
            <a:off x="494025" y="1685678"/>
            <a:ext cx="8372163" cy="492149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陈治西：（</a:t>
            </a:r>
            <a:r>
              <a:rPr lang="en-US" altLang="zh-CN" sz="2000" dirty="0"/>
              <a:t>20</a:t>
            </a:r>
            <a:r>
              <a:rPr lang="zh-CN" altLang="en-US" sz="2000" dirty="0"/>
              <a:t>）</a:t>
            </a:r>
            <a:endParaRPr lang="en-US" altLang="zh-CN" sz="2000" dirty="0"/>
          </a:p>
          <a:p>
            <a:pPr lvl="1"/>
            <a:r>
              <a:rPr lang="zh-CN" altLang="en-US" sz="1600" dirty="0"/>
              <a:t>任务闹钟、好友闹钟</a:t>
            </a:r>
            <a:endParaRPr lang="en-US" altLang="zh-CN" sz="1600" dirty="0"/>
          </a:p>
          <a:p>
            <a:r>
              <a:rPr lang="zh-CN" altLang="en-US" sz="2000" dirty="0"/>
              <a:t>王禹：（</a:t>
            </a:r>
            <a:r>
              <a:rPr lang="en-US" altLang="zh-CN" sz="2000" dirty="0"/>
              <a:t>20</a:t>
            </a:r>
            <a:r>
              <a:rPr lang="zh-CN" altLang="en-US" sz="2000" dirty="0"/>
              <a:t>）</a:t>
            </a:r>
            <a:endParaRPr lang="en-US" altLang="zh-CN" sz="2000" dirty="0"/>
          </a:p>
          <a:p>
            <a:pPr lvl="1"/>
            <a:r>
              <a:rPr lang="zh-CN" altLang="en-US" sz="1600" dirty="0"/>
              <a:t>图表绘制、系统测试</a:t>
            </a:r>
            <a:endParaRPr lang="en-US" altLang="zh-CN" sz="1600" dirty="0"/>
          </a:p>
          <a:p>
            <a:r>
              <a:rPr lang="zh-CN" altLang="en-US" sz="2000" dirty="0"/>
              <a:t>肖一：（</a:t>
            </a:r>
            <a:r>
              <a:rPr lang="en-US" altLang="zh-CN" sz="2000" dirty="0"/>
              <a:t>20</a:t>
            </a:r>
            <a:r>
              <a:rPr lang="zh-CN" altLang="en-US" sz="2000" dirty="0"/>
              <a:t>）</a:t>
            </a:r>
            <a:endParaRPr lang="en-US" altLang="zh-CN" sz="2000" dirty="0"/>
          </a:p>
          <a:p>
            <a:pPr lvl="1"/>
            <a:r>
              <a:rPr lang="zh-CN" altLang="en-US" sz="1600" dirty="0"/>
              <a:t>登录注册、界面</a:t>
            </a:r>
            <a:r>
              <a:rPr lang="en-US" altLang="zh-CN" sz="1600" dirty="0"/>
              <a:t>UI</a:t>
            </a:r>
          </a:p>
          <a:p>
            <a:r>
              <a:rPr lang="zh-CN" altLang="en-US" sz="2000" dirty="0"/>
              <a:t>张明煜：（</a:t>
            </a:r>
            <a:r>
              <a:rPr lang="en-US" altLang="zh-CN" sz="2000" dirty="0"/>
              <a:t>20</a:t>
            </a:r>
            <a:r>
              <a:rPr lang="zh-CN" altLang="en-US" sz="2000" dirty="0"/>
              <a:t>）</a:t>
            </a:r>
            <a:endParaRPr lang="en-US" altLang="zh-CN" sz="2000" dirty="0"/>
          </a:p>
          <a:p>
            <a:pPr lvl="1"/>
            <a:r>
              <a:rPr lang="zh-CN" altLang="en-US" sz="1600" dirty="0"/>
              <a:t>远离手机、消息处理</a:t>
            </a:r>
            <a:endParaRPr lang="en-US" altLang="zh-CN" sz="1600" dirty="0"/>
          </a:p>
          <a:p>
            <a:r>
              <a:rPr lang="zh-CN" altLang="en-US" sz="2000" dirty="0"/>
              <a:t>赵阳：（</a:t>
            </a:r>
            <a:r>
              <a:rPr lang="en-US" altLang="zh-CN" sz="2000" dirty="0"/>
              <a:t>20</a:t>
            </a:r>
            <a:r>
              <a:rPr lang="zh-CN" altLang="en-US" sz="2000" dirty="0"/>
              <a:t>）</a:t>
            </a:r>
            <a:endParaRPr lang="en-US" altLang="zh-CN" sz="2000" dirty="0"/>
          </a:p>
          <a:p>
            <a:pPr lvl="1"/>
            <a:r>
              <a:rPr lang="zh-CN" altLang="en-US" sz="1600" dirty="0"/>
              <a:t>后端、压力测试</a:t>
            </a:r>
          </a:p>
        </p:txBody>
      </p:sp>
    </p:spTree>
    <p:extLst>
      <p:ext uri="{BB962C8B-B14F-4D97-AF65-F5344CB8AC3E}">
        <p14:creationId xmlns:p14="http://schemas.microsoft.com/office/powerpoint/2010/main" val="952058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lvl="1"/>
            <a:r>
              <a:rPr lang="zh-CN" altLang="en-US" sz="3200" dirty="0"/>
              <a:t>任务闹钟：</a:t>
            </a:r>
            <a:endParaRPr lang="en-US" altLang="zh-CN" sz="3200" dirty="0"/>
          </a:p>
          <a:p>
            <a:pPr lvl="1"/>
            <a:r>
              <a:rPr lang="zh-CN" altLang="en-US" sz="2000" dirty="0"/>
              <a:t>传统闹钟关闭往往只需要点击一下，有时难以起到提醒作用。例如：对于“起床困难户”，很可能在闹钟响起一瞬间就关闭，然后继续赖床</a:t>
            </a:r>
            <a:endParaRPr lang="en-US" altLang="zh-CN" sz="2000" dirty="0"/>
          </a:p>
          <a:p>
            <a:pPr lvl="1"/>
            <a:endParaRPr lang="en-US" altLang="zh-CN" sz="2000" dirty="0"/>
          </a:p>
          <a:p>
            <a:pPr lvl="1"/>
            <a:r>
              <a:rPr lang="zh-CN" altLang="en-US" sz="2000" dirty="0"/>
              <a:t>而任务闹钟在响起时还会生成一个任务，要求用户完成后才能关闭，增加了关闭难度，从而有效起到提醒功能</a:t>
            </a:r>
            <a:endParaRPr lang="en-US" altLang="zh-CN" sz="2000" dirty="0"/>
          </a:p>
        </p:txBody>
      </p:sp>
      <p:sp>
        <p:nvSpPr>
          <p:cNvPr id="3" name="标题 2"/>
          <p:cNvSpPr>
            <a:spLocks noGrp="1"/>
          </p:cNvSpPr>
          <p:nvPr>
            <p:ph type="title"/>
          </p:nvPr>
        </p:nvSpPr>
        <p:spPr/>
        <p:txBody>
          <a:bodyPr>
            <a:normAutofit/>
          </a:bodyPr>
          <a:lstStyle/>
          <a:p>
            <a:r>
              <a:rPr lang="zh-CN" altLang="en-US" dirty="0"/>
              <a:t>产品特色与创新</a:t>
            </a:r>
          </a:p>
        </p:txBody>
      </p:sp>
    </p:spTree>
    <p:extLst>
      <p:ext uri="{BB962C8B-B14F-4D97-AF65-F5344CB8AC3E}">
        <p14:creationId xmlns:p14="http://schemas.microsoft.com/office/powerpoint/2010/main" val="15613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lvl="1"/>
            <a:r>
              <a:rPr lang="zh-CN" altLang="en-US" sz="3200" dirty="0"/>
              <a:t>任务闹钟：</a:t>
            </a:r>
            <a:endParaRPr lang="en-US" altLang="zh-CN" sz="3200" dirty="0"/>
          </a:p>
          <a:p>
            <a:pPr lvl="1"/>
            <a:r>
              <a:rPr lang="zh-CN" altLang="en-US" sz="2000" dirty="0"/>
              <a:t>我们为用户提供了以下几种难易不同的任务：</a:t>
            </a:r>
            <a:endParaRPr lang="en-US" altLang="zh-CN" sz="2000" dirty="0"/>
          </a:p>
          <a:p>
            <a:pPr lvl="2"/>
            <a:r>
              <a:rPr lang="zh-CN" altLang="en-US" sz="1800" dirty="0"/>
              <a:t>简单：连续点击屏幕若干次</a:t>
            </a:r>
            <a:endParaRPr lang="en-US" altLang="zh-CN" sz="1800" dirty="0"/>
          </a:p>
          <a:p>
            <a:pPr lvl="2"/>
            <a:r>
              <a:rPr lang="zh-CN" altLang="en-US" sz="1800" dirty="0"/>
              <a:t>中等：简单算术</a:t>
            </a:r>
            <a:endParaRPr lang="en-US" altLang="zh-CN" sz="1800" dirty="0"/>
          </a:p>
          <a:p>
            <a:pPr lvl="2"/>
            <a:r>
              <a:rPr lang="zh-CN" altLang="en-US" sz="1800" dirty="0"/>
              <a:t>困难：数字华容道</a:t>
            </a:r>
            <a:endParaRPr lang="en-US" altLang="zh-CN" sz="1800" dirty="0"/>
          </a:p>
          <a:p>
            <a:pPr lvl="2"/>
            <a:r>
              <a:rPr lang="zh-CN" altLang="en-US" sz="1800" dirty="0"/>
              <a:t>自定义：用户自定义乘法算术</a:t>
            </a:r>
            <a:endParaRPr lang="en-US" altLang="zh-CN" sz="1800" dirty="0"/>
          </a:p>
          <a:p>
            <a:pPr marL="914400" lvl="2" indent="0">
              <a:buNone/>
            </a:pPr>
            <a:endParaRPr lang="en-US" altLang="zh-CN" sz="1800" dirty="0"/>
          </a:p>
          <a:p>
            <a:pPr lvl="1"/>
            <a:r>
              <a:rPr lang="zh-CN" altLang="en-US" sz="2000" dirty="0"/>
              <a:t>我们还提高了好友任务闹钟功能：你可以为你的一位好友设定任务闹钟！当然，需要得到好友的同意。</a:t>
            </a:r>
          </a:p>
        </p:txBody>
      </p:sp>
      <p:sp>
        <p:nvSpPr>
          <p:cNvPr id="3" name="标题 2"/>
          <p:cNvSpPr>
            <a:spLocks noGrp="1"/>
          </p:cNvSpPr>
          <p:nvPr>
            <p:ph type="title"/>
          </p:nvPr>
        </p:nvSpPr>
        <p:spPr/>
        <p:txBody>
          <a:bodyPr>
            <a:normAutofit/>
          </a:bodyPr>
          <a:lstStyle/>
          <a:p>
            <a:r>
              <a:rPr lang="zh-CN" altLang="en-US" dirty="0"/>
              <a:t>产品特色与创新</a:t>
            </a:r>
          </a:p>
        </p:txBody>
      </p:sp>
    </p:spTree>
    <p:extLst>
      <p:ext uri="{BB962C8B-B14F-4D97-AF65-F5344CB8AC3E}">
        <p14:creationId xmlns:p14="http://schemas.microsoft.com/office/powerpoint/2010/main" val="1685037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lvl="1"/>
            <a:r>
              <a:rPr lang="zh-CN" altLang="en-US" sz="3200" dirty="0"/>
              <a:t>远离手机：</a:t>
            </a:r>
          </a:p>
          <a:p>
            <a:pPr lvl="1"/>
            <a:r>
              <a:rPr lang="zh-CN" altLang="en-US" sz="2000" dirty="0"/>
              <a:t>很多时候，我们拿起手机，不知不觉间，几个小时就过去了，而最初拿起手机只是为了回复一条消息；因此，需要一个</a:t>
            </a:r>
            <a:r>
              <a:rPr lang="en-US" altLang="zh-CN" sz="2000" dirty="0"/>
              <a:t>APP</a:t>
            </a:r>
            <a:r>
              <a:rPr lang="zh-CN" altLang="en-US" sz="2000" dirty="0"/>
              <a:t>来帮助我们控制手机使用时间。</a:t>
            </a:r>
            <a:endParaRPr lang="en-US" altLang="zh-CN" sz="2000" dirty="0"/>
          </a:p>
          <a:p>
            <a:pPr lvl="1"/>
            <a:endParaRPr lang="en-US" altLang="zh-CN" sz="2000" dirty="0"/>
          </a:p>
          <a:p>
            <a:pPr lvl="1"/>
            <a:r>
              <a:rPr lang="zh-CN" altLang="en-US" sz="2000" dirty="0"/>
              <a:t>许多</a:t>
            </a:r>
            <a:r>
              <a:rPr lang="en-US" altLang="zh-CN" sz="2000" dirty="0"/>
              <a:t>APP</a:t>
            </a:r>
            <a:r>
              <a:rPr lang="zh-CN" altLang="en-US" sz="2000" dirty="0"/>
              <a:t>都是通过规定一定时间内不能使用手机</a:t>
            </a:r>
            <a:r>
              <a:rPr lang="en-US" altLang="zh-CN" sz="2000" dirty="0"/>
              <a:t>APP</a:t>
            </a:r>
            <a:r>
              <a:rPr lang="zh-CN" altLang="en-US" sz="2000" dirty="0"/>
              <a:t>来达到效果，不够灵活。</a:t>
            </a:r>
            <a:endParaRPr lang="en-US" altLang="zh-CN" sz="2000" dirty="0"/>
          </a:p>
          <a:p>
            <a:pPr lvl="1"/>
            <a:r>
              <a:rPr lang="zh-CN" altLang="en-US" sz="2000" dirty="0"/>
              <a:t>宜疏不宜堵，控制用户使用手机不如让用户有目的地使用手机。</a:t>
            </a:r>
            <a:endParaRPr lang="en-US" altLang="zh-CN" sz="2000" dirty="0"/>
          </a:p>
        </p:txBody>
      </p:sp>
      <p:sp>
        <p:nvSpPr>
          <p:cNvPr id="3" name="标题 2"/>
          <p:cNvSpPr>
            <a:spLocks noGrp="1"/>
          </p:cNvSpPr>
          <p:nvPr>
            <p:ph type="title"/>
          </p:nvPr>
        </p:nvSpPr>
        <p:spPr/>
        <p:txBody>
          <a:bodyPr>
            <a:normAutofit/>
          </a:bodyPr>
          <a:lstStyle/>
          <a:p>
            <a:r>
              <a:rPr lang="zh-CN" altLang="en-US" dirty="0"/>
              <a:t>产品特色与创新</a:t>
            </a:r>
          </a:p>
        </p:txBody>
      </p:sp>
    </p:spTree>
    <p:extLst>
      <p:ext uri="{BB962C8B-B14F-4D97-AF65-F5344CB8AC3E}">
        <p14:creationId xmlns:p14="http://schemas.microsoft.com/office/powerpoint/2010/main" val="81676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lvl="1"/>
            <a:r>
              <a:rPr lang="zh-CN" altLang="en-US" sz="3200" dirty="0"/>
              <a:t>远离手机：</a:t>
            </a:r>
          </a:p>
          <a:p>
            <a:pPr lvl="1"/>
            <a:r>
              <a:rPr lang="zh-CN" altLang="en-US" sz="2000" dirty="0"/>
              <a:t>我们远离手机功能反转过来，不限制用户使用手机，而是记录用户连续不使用手机的时间。</a:t>
            </a:r>
            <a:endParaRPr lang="en-US" altLang="zh-CN" sz="2000" dirty="0"/>
          </a:p>
          <a:p>
            <a:pPr lvl="1"/>
            <a:endParaRPr lang="en-US" altLang="zh-CN" sz="2000" dirty="0"/>
          </a:p>
          <a:p>
            <a:pPr lvl="1"/>
            <a:r>
              <a:rPr lang="zh-CN" altLang="en-US" sz="2000" dirty="0"/>
              <a:t>在用户开启远离手机模式后开始持续计时，期间对用户使用手机并无限制。但是一旦用户使用手机其它</a:t>
            </a:r>
            <a:r>
              <a:rPr lang="en-US" altLang="zh-CN" sz="2000" dirty="0"/>
              <a:t>APP</a:t>
            </a:r>
            <a:r>
              <a:rPr lang="zh-CN" altLang="en-US" sz="2000" dirty="0"/>
              <a:t>，就会响起铃声、弹出提示并停止计时，以到达提醒用户反思自己使用手机的目的是什么。</a:t>
            </a:r>
            <a:endParaRPr lang="en-US" altLang="zh-CN" sz="2000" dirty="0"/>
          </a:p>
          <a:p>
            <a:pPr lvl="1"/>
            <a:endParaRPr lang="en-US" altLang="zh-CN" sz="2000" dirty="0"/>
          </a:p>
          <a:p>
            <a:pPr lvl="1"/>
            <a:r>
              <a:rPr lang="zh-CN" altLang="en-US" sz="2000" dirty="0"/>
              <a:t>我们提供了</a:t>
            </a:r>
            <a:r>
              <a:rPr lang="en-US" altLang="zh-CN" sz="2000" dirty="0"/>
              <a:t>APP</a:t>
            </a:r>
            <a:r>
              <a:rPr lang="zh-CN" altLang="en-US" sz="2000" dirty="0"/>
              <a:t>白名单，用户可以把一些非娱乐</a:t>
            </a:r>
            <a:r>
              <a:rPr lang="en-US" altLang="zh-CN" sz="2000" dirty="0"/>
              <a:t>APP</a:t>
            </a:r>
            <a:r>
              <a:rPr lang="zh-CN" altLang="en-US" sz="2000" dirty="0"/>
              <a:t>加入其中。当使用“普通模式”时，白名单中的</a:t>
            </a:r>
            <a:r>
              <a:rPr lang="en-US" altLang="zh-CN" sz="2000" dirty="0"/>
              <a:t>APP</a:t>
            </a:r>
            <a:r>
              <a:rPr lang="zh-CN" altLang="en-US" sz="2000" dirty="0"/>
              <a:t>不会触发警报。但如果使用“深度模式”，则任何</a:t>
            </a:r>
            <a:r>
              <a:rPr lang="en-US" altLang="zh-CN" sz="2000" dirty="0"/>
              <a:t>APP</a:t>
            </a:r>
            <a:r>
              <a:rPr lang="zh-CN" altLang="en-US" sz="2000" dirty="0"/>
              <a:t>都会触发警报。</a:t>
            </a:r>
            <a:endParaRPr lang="en-US" altLang="zh-CN" sz="2000" dirty="0"/>
          </a:p>
        </p:txBody>
      </p:sp>
      <p:sp>
        <p:nvSpPr>
          <p:cNvPr id="3" name="标题 2"/>
          <p:cNvSpPr>
            <a:spLocks noGrp="1"/>
          </p:cNvSpPr>
          <p:nvPr>
            <p:ph type="title"/>
          </p:nvPr>
        </p:nvSpPr>
        <p:spPr/>
        <p:txBody>
          <a:bodyPr>
            <a:normAutofit/>
          </a:bodyPr>
          <a:lstStyle/>
          <a:p>
            <a:r>
              <a:rPr lang="zh-CN" altLang="en-US" dirty="0"/>
              <a:t>产品特色与创新</a:t>
            </a:r>
          </a:p>
        </p:txBody>
      </p:sp>
    </p:spTree>
    <p:extLst>
      <p:ext uri="{BB962C8B-B14F-4D97-AF65-F5344CB8AC3E}">
        <p14:creationId xmlns:p14="http://schemas.microsoft.com/office/powerpoint/2010/main" val="39793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685678"/>
            <a:ext cx="5329726" cy="4921498"/>
          </a:xfrm>
        </p:spPr>
        <p:txBody>
          <a:bodyPr>
            <a:normAutofit/>
          </a:bodyPr>
          <a:lstStyle/>
          <a:p>
            <a:pPr lvl="1"/>
            <a:r>
              <a:rPr lang="zh-CN" altLang="en-US" sz="3200" dirty="0"/>
              <a:t>图表分析：</a:t>
            </a:r>
          </a:p>
          <a:p>
            <a:pPr lvl="1"/>
            <a:r>
              <a:rPr lang="zh-CN" altLang="en-US" sz="2000" dirty="0"/>
              <a:t>根据用户平时使用手机的数据、各功能使用的次数已经各功能使用的时间等数据，我们按年、月、周、合计四个区间，绘制出了不同的图表，供用户直观了解自己的手机使用情况。</a:t>
            </a:r>
            <a:endParaRPr lang="en-US" altLang="zh-CN" sz="2000" dirty="0"/>
          </a:p>
        </p:txBody>
      </p:sp>
      <p:sp>
        <p:nvSpPr>
          <p:cNvPr id="3" name="标题 2"/>
          <p:cNvSpPr>
            <a:spLocks noGrp="1"/>
          </p:cNvSpPr>
          <p:nvPr>
            <p:ph type="title"/>
          </p:nvPr>
        </p:nvSpPr>
        <p:spPr/>
        <p:txBody>
          <a:bodyPr>
            <a:normAutofit/>
          </a:bodyPr>
          <a:lstStyle/>
          <a:p>
            <a:r>
              <a:rPr lang="zh-CN" altLang="en-US" dirty="0"/>
              <a:t>产品特色与创新</a:t>
            </a:r>
          </a:p>
        </p:txBody>
      </p:sp>
      <p:pic>
        <p:nvPicPr>
          <p:cNvPr id="4" name="图片 3">
            <a:extLst>
              <a:ext uri="{FF2B5EF4-FFF2-40B4-BE49-F238E27FC236}">
                <a16:creationId xmlns:a16="http://schemas.microsoft.com/office/drawing/2014/main" id="{DF8BDC4D-3EDE-44AF-9F31-A1B94E1428D6}"/>
              </a:ext>
            </a:extLst>
          </p:cNvPr>
          <p:cNvPicPr>
            <a:picLocks noChangeAspect="1"/>
          </p:cNvPicPr>
          <p:nvPr/>
        </p:nvPicPr>
        <p:blipFill>
          <a:blip r:embed="rId2"/>
          <a:stretch>
            <a:fillRect/>
          </a:stretch>
        </p:blipFill>
        <p:spPr>
          <a:xfrm>
            <a:off x="5823752" y="1821896"/>
            <a:ext cx="2826223" cy="4652745"/>
          </a:xfrm>
          <a:prstGeom prst="rect">
            <a:avLst/>
          </a:prstGeom>
        </p:spPr>
      </p:pic>
    </p:spTree>
    <p:extLst>
      <p:ext uri="{BB962C8B-B14F-4D97-AF65-F5344CB8AC3E}">
        <p14:creationId xmlns:p14="http://schemas.microsoft.com/office/powerpoint/2010/main" val="198253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软件架构与关键技术</a:t>
            </a:r>
          </a:p>
        </p:txBody>
      </p:sp>
    </p:spTree>
    <p:extLst>
      <p:ext uri="{BB962C8B-B14F-4D97-AF65-F5344CB8AC3E}">
        <p14:creationId xmlns:p14="http://schemas.microsoft.com/office/powerpoint/2010/main" val="3595279237"/>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1299</TotalTime>
  <Words>1066</Words>
  <Application>Microsoft Office PowerPoint</Application>
  <PresentationFormat>全屏显示(4:3)</PresentationFormat>
  <Paragraphs>149</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-apple-system</vt:lpstr>
      <vt:lpstr>等线</vt:lpstr>
      <vt:lpstr>等线 Light</vt:lpstr>
      <vt:lpstr>微软雅黑</vt:lpstr>
      <vt:lpstr>Arial</vt:lpstr>
      <vt:lpstr>Calibri</vt:lpstr>
      <vt:lpstr>Times New Roman</vt:lpstr>
      <vt:lpstr>2016-VI主题-蓝</vt:lpstr>
      <vt:lpstr>构造迭代评估</vt:lpstr>
      <vt:lpstr>目录 Contents</vt:lpstr>
      <vt:lpstr>目录 Contents</vt:lpstr>
      <vt:lpstr>产品特色与创新</vt:lpstr>
      <vt:lpstr>产品特色与创新</vt:lpstr>
      <vt:lpstr>产品特色与创新</vt:lpstr>
      <vt:lpstr>产品特色与创新</vt:lpstr>
      <vt:lpstr>产品特色与创新</vt:lpstr>
      <vt:lpstr>目录 Contents</vt:lpstr>
      <vt:lpstr>软件架构</vt:lpstr>
      <vt:lpstr>软件架构</vt:lpstr>
      <vt:lpstr>软件架构</vt:lpstr>
      <vt:lpstr>关键技术</vt:lpstr>
      <vt:lpstr>关键技术：任务闹钟</vt:lpstr>
      <vt:lpstr>关键技术：任务闹钟</vt:lpstr>
      <vt:lpstr>关键技术：好友闹钟</vt:lpstr>
      <vt:lpstr>关键技术：APP白名单</vt:lpstr>
      <vt:lpstr>关键技术：检测使用其它APP</vt:lpstr>
      <vt:lpstr>关键技术：绘制图表</vt:lpstr>
      <vt:lpstr>视频演示</vt:lpstr>
      <vt:lpstr>目录 Contents</vt:lpstr>
      <vt:lpstr>特色与创新</vt:lpstr>
      <vt:lpstr>Kotlin</vt:lpstr>
      <vt:lpstr>Volley</vt:lpstr>
      <vt:lpstr>小型本地数据库</vt:lpstr>
      <vt:lpstr>Jenkins</vt:lpstr>
      <vt:lpstr>Kubernetes</vt:lpstr>
      <vt:lpstr>目录 Contents</vt:lpstr>
      <vt:lpstr>经验</vt:lpstr>
      <vt:lpstr>教训</vt:lpstr>
      <vt:lpstr>目录 Contents</vt:lpstr>
      <vt:lpstr>成员贡献分工</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 </cp:lastModifiedBy>
  <cp:revision>84</cp:revision>
  <dcterms:created xsi:type="dcterms:W3CDTF">2016-04-20T02:59:17Z</dcterms:created>
  <dcterms:modified xsi:type="dcterms:W3CDTF">2021-01-07T17:56:41Z</dcterms:modified>
</cp:coreProperties>
</file>