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swald Medium"/>
      <p:regular r:id="rId21"/>
      <p:bold r:id="rId22"/>
    </p:embeddedFont>
    <p:embeddedFont>
      <p:font typeface="Aldrich"/>
      <p:regular r:id="rId23"/>
    </p:embeddedFont>
    <p:embeddedFont>
      <p:font typeface="Oswald Light"/>
      <p:regular r:id="rId24"/>
      <p:bold r:id="rId25"/>
    </p:embeddedFont>
    <p:embeddedFont>
      <p:font typeface="Oswald SemiBold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swaldMedium-bold.fntdata"/><Relationship Id="rId21" Type="http://schemas.openxmlformats.org/officeDocument/2006/relationships/font" Target="fonts/OswaldMedium-regular.fntdata"/><Relationship Id="rId24" Type="http://schemas.openxmlformats.org/officeDocument/2006/relationships/font" Target="fonts/OswaldLight-regular.fntdata"/><Relationship Id="rId23" Type="http://schemas.openxmlformats.org/officeDocument/2006/relationships/font" Target="fonts/Aldrich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swaldSemiBold-regular.fntdata"/><Relationship Id="rId25" Type="http://schemas.openxmlformats.org/officeDocument/2006/relationships/font" Target="fonts/OswaldLight-bold.fntdata"/><Relationship Id="rId28" Type="http://schemas.openxmlformats.org/officeDocument/2006/relationships/font" Target="fonts/Oswald-regular.fntdata"/><Relationship Id="rId27" Type="http://schemas.openxmlformats.org/officeDocument/2006/relationships/font" Target="fonts/Oswald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33b1cfe33_1_6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133b1cfe33_1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"Здравствуйте уважаемые кейсодержатели!! Мы — команда «Скрипка», и представляем наш проект по реализации важной бизнес задачи-  </a:t>
            </a:r>
            <a:r>
              <a:rPr b="1" lang="en">
                <a:solidFill>
                  <a:schemeClr val="dk1"/>
                </a:solidFill>
              </a:rPr>
              <a:t>Контролю и управлению изменениями в тендерных закупках по кейсу от компании Атом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33b1cfe33_1_1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133b1cfe33_1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Мы видим потенциал в: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Улучшении промптов,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Расширении данных,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Обучении собственной LLM для точной адаптации под задачи заказчика,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Создании инструкций вместе с экспертами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Кросс-проверке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полноты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на предмет предложений из SSTS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38d9612d6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3138d9612d6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слайде представлены ключевые инсайты нашего анализа.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Первое: график распределения длины документов HMI и SSTS. Видно, что HMI обычно короче, но в SSTS часто не хватает детализации, что приводит к расхождениям.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Второе: уровень соответствия. Большинство документов классифицируется как 'Largely Compliant' — это значит, что основная функциональность совпадает, но есть важные упущения.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Рекомендации: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Углубить детализацию SSTS.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шаблоны соответствия для ускорения проверки.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Обогатить датасет синтетическими примерами.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Оптимизировать промпты, чтобы повысить точность анализа.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Эти шаги помогут сделать процесс анализа быстрее и точнее, что критически важно для масштабных проектов."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33b1cfe33_1_1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133b1cfe33_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</a:rPr>
              <a:t>Использованные технологии — </a:t>
            </a:r>
            <a:r>
              <a:rPr b="1" lang="en">
                <a:solidFill>
                  <a:schemeClr val="dk1"/>
                </a:solidFill>
              </a:rPr>
              <a:t>Python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Hugging Face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Transformers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Pandas</a:t>
            </a:r>
            <a:r>
              <a:rPr lang="en">
                <a:solidFill>
                  <a:schemeClr val="dk1"/>
                </a:solidFill>
              </a:rPr>
              <a:t> — помогли нам добиться отличных результатов за ограниченное время.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133b1cfe33_1_1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3133b1cfe33_1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Каждый из нас вносил свой вклад в создание и доработку этого проекта."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33b1cfe33_1_1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3133b1cfe33_1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Спасибо за внимание.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8d9612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138d961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</a:rPr>
              <a:t>В начале работы мы изучили предметную область, включая международные практики Visure Solutions, чтобы понять, какие подходы уже успешно применяются. Затем мы определились с </a:t>
            </a:r>
            <a:r>
              <a:rPr lang="en">
                <a:solidFill>
                  <a:srgbClr val="0D0D0D"/>
                </a:solidFill>
              </a:rPr>
              <a:t>тремя </a:t>
            </a:r>
            <a:r>
              <a:rPr lang="en">
                <a:solidFill>
                  <a:srgbClr val="0D0D0D"/>
                </a:solidFill>
              </a:rPr>
              <a:t>возможными стратегиями: дообучение языковой модели, использование классических алгоритмов машинного обучения или работа с предобученной LLM.</a:t>
            </a:r>
            <a:endParaRPr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D0D0D"/>
                </a:solidFill>
              </a:rPr>
              <a:t>Мы протестировали различные модели, включая: Llama 3B, Mistral 7B и Yi-Coder-9B-Chat. Последняя продемонстрировала оптимальный баланс между скоростью и качеством, что позволило сосредоточиться на улучшении запросов и минимизации времени обработки.</a:t>
            </a:r>
            <a:endParaRPr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33b1cfe33_1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33b1cfe33_1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На начальном этапе мы создали базовое решение с применением локальной LLM. Использовался единый промпт, в который загружались два документа, и модель анализировала их на соответствие по основным параметрам. Однако результат оставлял желать лучшего: </a:t>
            </a:r>
            <a:r>
              <a:rPr b="1" lang="en">
                <a:solidFill>
                  <a:schemeClr val="dk1"/>
                </a:solidFill>
              </a:rPr>
              <a:t>Score 0.22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MSE 1.66</a:t>
            </a:r>
            <a:r>
              <a:rPr lang="en">
                <a:solidFill>
                  <a:schemeClr val="dk1"/>
                </a:solidFill>
              </a:rPr>
              <a:t>. Это показало, что требуется значительно доработать подход.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38d9612d6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138d9612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ходе улучшения baselinа был сделан подбор гиперпараметров, переход на GPU, оптимизация промта и выбор </a:t>
            </a:r>
            <a:r>
              <a:rPr lang="en">
                <a:solidFill>
                  <a:schemeClr val="dk1"/>
                </a:solidFill>
              </a:rPr>
              <a:t>Yi-Coder-9B-Chat в качестве оптимальной модели. Что значительно улучшило Score, скорость обработки пары документов и MSE.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37bc93924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137bc9392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Для каждой пары документов рассчитывались: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Compliance Rate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b="1" lang="en">
                <a:solidFill>
                  <a:schemeClr val="dk1"/>
                </a:solidFill>
              </a:rPr>
              <a:t>Agg Compliance Rate</a:t>
            </a:r>
            <a:r>
              <a:rPr lang="en">
                <a:solidFill>
                  <a:schemeClr val="dk1"/>
                </a:solidFill>
              </a:rPr>
              <a:t> для количественной оценки,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Compliance Level</a:t>
            </a:r>
            <a:r>
              <a:rPr lang="en">
                <a:solidFill>
                  <a:schemeClr val="dk1"/>
                </a:solidFill>
              </a:rPr>
              <a:t> для качественной классификации.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На выходе модель формировала отчет с рекомендациями по исправлению несоответствий.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3717592ff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13717592ff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Ограниченные данные стали вызовом. Мы увеличили тренировочный датасет в три раза, создавая как положительные, так и негативные примеры. Это дало модели больше вариативности и улучшило качество обучения.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38d9612d6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138d9612d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Мы построили модульную архитектуру: документы проходят токенизацию, анализируются LLM и результат агрегируется в виде таблицы соответствий. Это делает решение гибким и масштабируемым.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38d9612d6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138d9612d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MSE равен 0,66 на лидерборде, а время обработки одной пары документов равно 30 секундам на CPU  4 секундам на GPU.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3717592ff_0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13717592f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Классические ML-методы и малые LLM не оправдали себя из-за недостатка данных и контекстной сложности задачи. Это подтвердило необходимость работы с мощными LLM и продвинутым промптингом.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не дало результата применение косинусного сходства, создание ИИ агента и ограничение по скорости.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6565950" y="2614200"/>
            <a:ext cx="2876502" cy="271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26625" y="-190500"/>
            <a:ext cx="3877873" cy="29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title"/>
          </p:nvPr>
        </p:nvSpPr>
        <p:spPr>
          <a:xfrm>
            <a:off x="3867991" y="1995939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868000" y="2754852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title"/>
          </p:nvPr>
        </p:nvSpPr>
        <p:spPr>
          <a:xfrm>
            <a:off x="3867991" y="535000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3" type="subTitle"/>
          </p:nvPr>
        </p:nvSpPr>
        <p:spPr>
          <a:xfrm>
            <a:off x="3868000" y="1293903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4" type="title"/>
          </p:nvPr>
        </p:nvSpPr>
        <p:spPr>
          <a:xfrm>
            <a:off x="3867975" y="3456877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868000" y="4215800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 amt="48000"/>
          </a:blip>
          <a:srcRect b="0" l="0" r="0" t="0"/>
          <a:stretch/>
        </p:blipFill>
        <p:spPr>
          <a:xfrm flipH="1">
            <a:off x="6565950" y="2614200"/>
            <a:ext cx="2876502" cy="2713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26625" y="-190500"/>
            <a:ext cx="3877873" cy="29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>
            <p:ph type="title"/>
          </p:nvPr>
        </p:nvSpPr>
        <p:spPr>
          <a:xfrm>
            <a:off x="3867991" y="1995939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868000" y="2754852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2" type="title"/>
          </p:nvPr>
        </p:nvSpPr>
        <p:spPr>
          <a:xfrm>
            <a:off x="3867991" y="535000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3" type="subTitle"/>
          </p:nvPr>
        </p:nvSpPr>
        <p:spPr>
          <a:xfrm>
            <a:off x="3868000" y="1293903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4" type="title"/>
          </p:nvPr>
        </p:nvSpPr>
        <p:spPr>
          <a:xfrm>
            <a:off x="3867975" y="3456877"/>
            <a:ext cx="45609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5" type="subTitle"/>
          </p:nvPr>
        </p:nvSpPr>
        <p:spPr>
          <a:xfrm>
            <a:off x="3868000" y="4215800"/>
            <a:ext cx="45609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33.png"/><Relationship Id="rId7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9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5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08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457199" y="934361"/>
            <a:ext cx="43410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2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Контроль и управление изменениями</a:t>
            </a:r>
            <a:br>
              <a:rPr b="1" i="0" lang="en" sz="2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en" sz="28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в тендерных закупках </a:t>
            </a:r>
            <a:endParaRPr b="0" i="0" sz="45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4500" y="221975"/>
            <a:ext cx="1738625" cy="45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75600" y="4135450"/>
            <a:ext cx="15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Команда  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0678" y="4061875"/>
            <a:ext cx="1356218" cy="53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449" y="3423450"/>
            <a:ext cx="2152675" cy="4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 txBox="1"/>
          <p:nvPr/>
        </p:nvSpPr>
        <p:spPr>
          <a:xfrm>
            <a:off x="375600" y="2725950"/>
            <a:ext cx="15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Кейсодержатель  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82839" y="2547249"/>
            <a:ext cx="1851895" cy="723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/>
        </p:nvSpPr>
        <p:spPr>
          <a:xfrm>
            <a:off x="375600" y="3443575"/>
            <a:ext cx="15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Oswald"/>
                <a:ea typeface="Oswald"/>
                <a:cs typeface="Oswald"/>
                <a:sym typeface="Oswald"/>
              </a:rPr>
              <a:t>Организатор</a:t>
            </a:r>
            <a:endParaRPr b="0" i="0" sz="1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/>
          <p:nvPr/>
        </p:nvSpPr>
        <p:spPr>
          <a:xfrm>
            <a:off x="579225" y="2264000"/>
            <a:ext cx="7351645" cy="2391107"/>
          </a:xfrm>
          <a:custGeom>
            <a:rect b="b" l="l" r="r" t="t"/>
            <a:pathLst>
              <a:path extrusionOk="0" h="146919" w="225857">
                <a:moveTo>
                  <a:pt x="197538" y="3343"/>
                </a:moveTo>
                <a:cubicBezTo>
                  <a:pt x="198976" y="2573"/>
                  <a:pt x="206714" y="1945"/>
                  <a:pt x="215688" y="1621"/>
                </a:cubicBezTo>
                <a:cubicBezTo>
                  <a:pt x="217166" y="1581"/>
                  <a:pt x="220650" y="1439"/>
                  <a:pt x="224641" y="1216"/>
                </a:cubicBezTo>
                <a:lnTo>
                  <a:pt x="224641" y="1"/>
                </a:lnTo>
                <a:cubicBezTo>
                  <a:pt x="214148" y="345"/>
                  <a:pt x="192839" y="1074"/>
                  <a:pt x="189962" y="2695"/>
                </a:cubicBezTo>
                <a:cubicBezTo>
                  <a:pt x="186620" y="4579"/>
                  <a:pt x="192859" y="5409"/>
                  <a:pt x="199625" y="7050"/>
                </a:cubicBezTo>
                <a:cubicBezTo>
                  <a:pt x="206755" y="8792"/>
                  <a:pt x="214270" y="9339"/>
                  <a:pt x="211677" y="11000"/>
                </a:cubicBezTo>
                <a:cubicBezTo>
                  <a:pt x="208841" y="12823"/>
                  <a:pt x="197498" y="12681"/>
                  <a:pt x="185506" y="12985"/>
                </a:cubicBezTo>
                <a:cubicBezTo>
                  <a:pt x="173535" y="13289"/>
                  <a:pt x="160490" y="13836"/>
                  <a:pt x="154069" y="16307"/>
                </a:cubicBezTo>
                <a:cubicBezTo>
                  <a:pt x="146898" y="19062"/>
                  <a:pt x="153967" y="21999"/>
                  <a:pt x="161259" y="25037"/>
                </a:cubicBezTo>
                <a:cubicBezTo>
                  <a:pt x="169605" y="28522"/>
                  <a:pt x="178031" y="32046"/>
                  <a:pt x="171306" y="36361"/>
                </a:cubicBezTo>
                <a:cubicBezTo>
                  <a:pt x="163569" y="41323"/>
                  <a:pt x="146736" y="41263"/>
                  <a:pt x="127999" y="41202"/>
                </a:cubicBezTo>
                <a:cubicBezTo>
                  <a:pt x="109606" y="41121"/>
                  <a:pt x="89634" y="41060"/>
                  <a:pt x="72153" y="47765"/>
                </a:cubicBezTo>
                <a:cubicBezTo>
                  <a:pt x="51026" y="55867"/>
                  <a:pt x="49304" y="67110"/>
                  <a:pt x="47258" y="80418"/>
                </a:cubicBezTo>
                <a:cubicBezTo>
                  <a:pt x="44564" y="97919"/>
                  <a:pt x="41303" y="119168"/>
                  <a:pt x="0" y="146493"/>
                </a:cubicBezTo>
                <a:lnTo>
                  <a:pt x="2573" y="146919"/>
                </a:lnTo>
                <a:lnTo>
                  <a:pt x="45921" y="146919"/>
                </a:lnTo>
                <a:cubicBezTo>
                  <a:pt x="69317" y="117547"/>
                  <a:pt x="68142" y="95509"/>
                  <a:pt x="67372" y="81329"/>
                </a:cubicBezTo>
                <a:cubicBezTo>
                  <a:pt x="66663" y="67920"/>
                  <a:pt x="66177" y="58967"/>
                  <a:pt x="83071" y="51755"/>
                </a:cubicBezTo>
                <a:cubicBezTo>
                  <a:pt x="97432" y="45638"/>
                  <a:pt x="113658" y="45780"/>
                  <a:pt x="133245" y="45942"/>
                </a:cubicBezTo>
                <a:cubicBezTo>
                  <a:pt x="154129" y="46144"/>
                  <a:pt x="179004" y="46367"/>
                  <a:pt x="187856" y="39278"/>
                </a:cubicBezTo>
                <a:cubicBezTo>
                  <a:pt x="195209" y="33383"/>
                  <a:pt x="182062" y="28481"/>
                  <a:pt x="172441" y="24896"/>
                </a:cubicBezTo>
                <a:cubicBezTo>
                  <a:pt x="164399" y="21857"/>
                  <a:pt x="158221" y="19244"/>
                  <a:pt x="163791" y="17279"/>
                </a:cubicBezTo>
                <a:cubicBezTo>
                  <a:pt x="169362" y="15314"/>
                  <a:pt x="179186" y="15071"/>
                  <a:pt x="191522" y="14788"/>
                </a:cubicBezTo>
                <a:cubicBezTo>
                  <a:pt x="204445" y="14484"/>
                  <a:pt x="220063" y="14261"/>
                  <a:pt x="223122" y="11810"/>
                </a:cubicBezTo>
                <a:cubicBezTo>
                  <a:pt x="225856" y="9623"/>
                  <a:pt x="214574" y="7880"/>
                  <a:pt x="206451" y="6604"/>
                </a:cubicBezTo>
                <a:cubicBezTo>
                  <a:pt x="199280" y="5470"/>
                  <a:pt x="195006" y="4700"/>
                  <a:pt x="197538" y="3343"/>
                </a:cubicBezTo>
                <a:close/>
              </a:path>
            </a:pathLst>
          </a:custGeom>
          <a:gradFill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47625">
              <a:srgbClr val="000000">
                <a:alpha val="145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36"/>
          <p:cNvGrpSpPr/>
          <p:nvPr/>
        </p:nvGrpSpPr>
        <p:grpSpPr>
          <a:xfrm>
            <a:off x="636900" y="1372825"/>
            <a:ext cx="820500" cy="3105650"/>
            <a:chOff x="636900" y="1800750"/>
            <a:chExt cx="820500" cy="3105650"/>
          </a:xfrm>
        </p:grpSpPr>
        <p:cxnSp>
          <p:nvCxnSpPr>
            <p:cNvPr id="412" name="Google Shape;412;p36"/>
            <p:cNvCxnSpPr>
              <a:stCxn id="413" idx="4"/>
            </p:cNvCxnSpPr>
            <p:nvPr/>
          </p:nvCxnSpPr>
          <p:spPr>
            <a:xfrm>
              <a:off x="1047200" y="2525900"/>
              <a:ext cx="0" cy="2380500"/>
            </a:xfrm>
            <a:prstGeom prst="straightConnector1">
              <a:avLst/>
            </a:prstGeom>
            <a:noFill/>
            <a:ln cap="flat" cmpd="sng" w="28575">
              <a:solidFill>
                <a:srgbClr val="0B4D88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>
                <a:srgbClr val="000000">
                  <a:alpha val="33730"/>
                </a:srgbClr>
              </a:outerShdw>
            </a:effectLst>
          </p:spPr>
        </p:cxnSp>
        <p:grpSp>
          <p:nvGrpSpPr>
            <p:cNvPr id="414" name="Google Shape;414;p36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415" name="Google Shape;415;p36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rgbClr val="3176EE"/>
                  </a:gs>
                  <a:gs pos="100000">
                    <a:srgbClr val="113D8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6" name="Google Shape;416;p36"/>
          <p:cNvSpPr txBox="1"/>
          <p:nvPr/>
        </p:nvSpPr>
        <p:spPr>
          <a:xfrm>
            <a:off x="1517175" y="1480325"/>
            <a:ext cx="1575900" cy="1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Опотимизация </a:t>
            </a: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 промтов под текущею задачу для открытых LLM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1417125" y="1215950"/>
            <a:ext cx="18213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Промптиженеринг</a:t>
            </a:r>
            <a:endParaRPr b="0" i="0" sz="17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418" name="Google Shape;418;p36"/>
          <p:cNvGrpSpPr/>
          <p:nvPr/>
        </p:nvGrpSpPr>
        <p:grpSpPr>
          <a:xfrm>
            <a:off x="3093150" y="1372825"/>
            <a:ext cx="820500" cy="1619750"/>
            <a:chOff x="636900" y="1800750"/>
            <a:chExt cx="820500" cy="1619750"/>
          </a:xfrm>
        </p:grpSpPr>
        <p:cxnSp>
          <p:nvCxnSpPr>
            <p:cNvPr id="419" name="Google Shape;419;p36"/>
            <p:cNvCxnSpPr>
              <a:stCxn id="420" idx="4"/>
            </p:cNvCxnSpPr>
            <p:nvPr/>
          </p:nvCxnSpPr>
          <p:spPr>
            <a:xfrm>
              <a:off x="1047200" y="2525900"/>
              <a:ext cx="0" cy="894600"/>
            </a:xfrm>
            <a:prstGeom prst="straightConnector1">
              <a:avLst/>
            </a:prstGeom>
            <a:noFill/>
            <a:ln cap="flat" cmpd="sng" w="28575">
              <a:solidFill>
                <a:srgbClr val="0E6BBD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>
                <a:srgbClr val="000000">
                  <a:alpha val="33730"/>
                </a:srgbClr>
              </a:outerShdw>
            </a:effectLst>
          </p:spPr>
        </p:cxnSp>
        <p:grpSp>
          <p:nvGrpSpPr>
            <p:cNvPr id="421" name="Google Shape;421;p36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422" name="Google Shape;422;p36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rgbClr val="1076D2"/>
                  </a:gs>
                  <a:gs pos="100000">
                    <a:srgbClr val="093053"/>
                  </a:gs>
                </a:gsLst>
                <a:lin ang="5400012" scaled="0"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3" name="Google Shape;423;p36"/>
          <p:cNvSpPr txBox="1"/>
          <p:nvPr/>
        </p:nvSpPr>
        <p:spPr>
          <a:xfrm>
            <a:off x="3952050" y="1480325"/>
            <a:ext cx="16722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Подготовка </a:t>
            </a:r>
            <a:r>
              <a:rPr lang="en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расширенного </a:t>
            </a: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датасета и обучение LoRA адаптера 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24" name="Google Shape;424;p36"/>
          <p:cNvSpPr txBox="1"/>
          <p:nvPr/>
        </p:nvSpPr>
        <p:spPr>
          <a:xfrm>
            <a:off x="3980375" y="1220600"/>
            <a:ext cx="144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Данные</a:t>
            </a:r>
            <a:endParaRPr b="0" i="0" sz="17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425" name="Google Shape;425;p36"/>
          <p:cNvGrpSpPr/>
          <p:nvPr/>
        </p:nvGrpSpPr>
        <p:grpSpPr>
          <a:xfrm rot="10800000">
            <a:off x="4880663" y="2971450"/>
            <a:ext cx="820500" cy="1714850"/>
            <a:chOff x="636900" y="1800750"/>
            <a:chExt cx="820500" cy="1714850"/>
          </a:xfrm>
        </p:grpSpPr>
        <p:cxnSp>
          <p:nvCxnSpPr>
            <p:cNvPr id="426" name="Google Shape;426;p36"/>
            <p:cNvCxnSpPr>
              <a:stCxn id="427" idx="4"/>
            </p:cNvCxnSpPr>
            <p:nvPr/>
          </p:nvCxnSpPr>
          <p:spPr>
            <a:xfrm>
              <a:off x="1047200" y="2525900"/>
              <a:ext cx="0" cy="989700"/>
            </a:xfrm>
            <a:prstGeom prst="straightConnector1">
              <a:avLst/>
            </a:prstGeom>
            <a:noFill/>
            <a:ln cap="flat" cmpd="sng" w="28575">
              <a:solidFill>
                <a:srgbClr val="0B5394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>
                <a:srgbClr val="000000">
                  <a:alpha val="33730"/>
                </a:srgbClr>
              </a:outerShdw>
            </a:effectLst>
          </p:spPr>
        </p:cxnSp>
        <p:grpSp>
          <p:nvGrpSpPr>
            <p:cNvPr id="428" name="Google Shape;428;p36"/>
            <p:cNvGrpSpPr/>
            <p:nvPr/>
          </p:nvGrpSpPr>
          <p:grpSpPr>
            <a:xfrm>
              <a:off x="636900" y="1800750"/>
              <a:ext cx="820500" cy="820500"/>
              <a:chOff x="3403200" y="1694625"/>
              <a:chExt cx="820500" cy="820500"/>
            </a:xfrm>
          </p:grpSpPr>
          <p:sp>
            <p:nvSpPr>
              <p:cNvPr id="429" name="Google Shape;429;p36"/>
              <p:cNvSpPr/>
              <p:nvPr/>
            </p:nvSpPr>
            <p:spPr>
              <a:xfrm>
                <a:off x="3403200" y="1694625"/>
                <a:ext cx="820500" cy="820500"/>
              </a:xfrm>
              <a:prstGeom prst="ellipse">
                <a:avLst/>
              </a:prstGeom>
              <a:gradFill>
                <a:gsLst>
                  <a:gs pos="0">
                    <a:srgbClr val="1076D2"/>
                  </a:gs>
                  <a:gs pos="100000">
                    <a:srgbClr val="093053"/>
                  </a:gs>
                </a:gsLst>
                <a:lin ang="5400012" scaled="0"/>
              </a:gra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1155CC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0" name="Google Shape;430;p36"/>
          <p:cNvSpPr txBox="1"/>
          <p:nvPr/>
        </p:nvSpPr>
        <p:spPr>
          <a:xfrm>
            <a:off x="2845200" y="3785125"/>
            <a:ext cx="20355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Создание инструкций для классификаций похожести текстов с привлечением экспертов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1" name="Google Shape;431;p36"/>
          <p:cNvSpPr txBox="1"/>
          <p:nvPr/>
        </p:nvSpPr>
        <p:spPr>
          <a:xfrm>
            <a:off x="3232425" y="3382821"/>
            <a:ext cx="1373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Инструкции</a:t>
            </a:r>
            <a:endParaRPr b="0" i="0" sz="17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432" name="Google Shape;432;p36"/>
          <p:cNvGrpSpPr/>
          <p:nvPr/>
        </p:nvGrpSpPr>
        <p:grpSpPr>
          <a:xfrm rot="10800000">
            <a:off x="7327033" y="2426650"/>
            <a:ext cx="820800" cy="2259870"/>
            <a:chOff x="636554" y="1800530"/>
            <a:chExt cx="820800" cy="2259870"/>
          </a:xfrm>
        </p:grpSpPr>
        <p:cxnSp>
          <p:nvCxnSpPr>
            <p:cNvPr id="433" name="Google Shape;433;p36"/>
            <p:cNvCxnSpPr>
              <a:stCxn id="434" idx="4"/>
            </p:cNvCxnSpPr>
            <p:nvPr/>
          </p:nvCxnSpPr>
          <p:spPr>
            <a:xfrm>
              <a:off x="1047200" y="2525900"/>
              <a:ext cx="0" cy="1534500"/>
            </a:xfrm>
            <a:prstGeom prst="straightConnector1">
              <a:avLst/>
            </a:prstGeom>
            <a:noFill/>
            <a:ln cap="flat" cmpd="sng" w="28575">
              <a:solidFill>
                <a:srgbClr val="073763"/>
              </a:solidFill>
              <a:prstDash val="solid"/>
              <a:round/>
              <a:headEnd len="sm" w="sm" type="none"/>
              <a:tailEnd len="med" w="med" type="oval"/>
            </a:ln>
            <a:effectLst>
              <a:outerShdw blurRad="57150" rotWithShape="0" algn="bl">
                <a:srgbClr val="000000">
                  <a:alpha val="33730"/>
                </a:srgbClr>
              </a:outerShdw>
            </a:effectLst>
          </p:spPr>
        </p:cxnSp>
        <p:grpSp>
          <p:nvGrpSpPr>
            <p:cNvPr id="435" name="Google Shape;435;p36"/>
            <p:cNvGrpSpPr/>
            <p:nvPr/>
          </p:nvGrpSpPr>
          <p:grpSpPr>
            <a:xfrm>
              <a:off x="636554" y="1800530"/>
              <a:ext cx="820800" cy="820800"/>
              <a:chOff x="3402854" y="1694405"/>
              <a:chExt cx="820800" cy="820800"/>
            </a:xfrm>
          </p:grpSpPr>
          <p:sp>
            <p:nvSpPr>
              <p:cNvPr id="436" name="Google Shape;436;p36"/>
              <p:cNvSpPr/>
              <p:nvPr/>
            </p:nvSpPr>
            <p:spPr>
              <a:xfrm rot="10800000">
                <a:off x="3402854" y="1694405"/>
                <a:ext cx="820800" cy="820800"/>
              </a:xfrm>
              <a:prstGeom prst="ellipse">
                <a:avLst/>
              </a:prstGeom>
              <a:gradFill>
                <a:gsLst>
                  <a:gs pos="0">
                    <a:srgbClr val="1076D2"/>
                  </a:gs>
                  <a:gs pos="100000">
                    <a:srgbClr val="093053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3498650" y="1790075"/>
                <a:ext cx="629700" cy="6297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85725" rotWithShape="0" algn="bl" dist="9525">
                  <a:srgbClr val="000000">
                    <a:alpha val="3373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7" name="Google Shape;437;p36"/>
          <p:cNvSpPr txBox="1"/>
          <p:nvPr/>
        </p:nvSpPr>
        <p:spPr>
          <a:xfrm>
            <a:off x="5744151" y="3785125"/>
            <a:ext cx="15759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Ф</a:t>
            </a: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айнтюнинг LLM на данных тендеров (UC и SSTS)</a:t>
            </a:r>
            <a:endParaRPr b="0"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5859125" y="3395875"/>
            <a:ext cx="14400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Обучение LLM</a:t>
            </a:r>
            <a:endParaRPr b="0" i="0" sz="17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439" name="Google Shape;439;p36"/>
          <p:cNvGrpSpPr/>
          <p:nvPr/>
        </p:nvGrpSpPr>
        <p:grpSpPr>
          <a:xfrm>
            <a:off x="5102801" y="4112888"/>
            <a:ext cx="366269" cy="336195"/>
            <a:chOff x="-61354875" y="2322300"/>
            <a:chExt cx="316650" cy="290650"/>
          </a:xfrm>
        </p:grpSpPr>
        <p:sp>
          <p:nvSpPr>
            <p:cNvPr id="440" name="Google Shape;440;p36"/>
            <p:cNvSpPr/>
            <p:nvPr/>
          </p:nvSpPr>
          <p:spPr>
            <a:xfrm>
              <a:off x="-61354875" y="2322300"/>
              <a:ext cx="316650" cy="290650"/>
            </a:xfrm>
            <a:custGeom>
              <a:rect b="b" l="l" r="r" t="t"/>
              <a:pathLst>
                <a:path extrusionOk="0" h="11626" w="12666">
                  <a:moveTo>
                    <a:pt x="11405" y="788"/>
                  </a:moveTo>
                  <a:cubicBezTo>
                    <a:pt x="11657" y="788"/>
                    <a:pt x="11847" y="1009"/>
                    <a:pt x="11847" y="1229"/>
                  </a:cubicBezTo>
                  <a:lnTo>
                    <a:pt x="11847" y="10334"/>
                  </a:lnTo>
                  <a:cubicBezTo>
                    <a:pt x="11847" y="10555"/>
                    <a:pt x="11657" y="10775"/>
                    <a:pt x="11405" y="10775"/>
                  </a:cubicBezTo>
                  <a:lnTo>
                    <a:pt x="1198" y="10775"/>
                  </a:lnTo>
                  <a:cubicBezTo>
                    <a:pt x="977" y="10775"/>
                    <a:pt x="820" y="10555"/>
                    <a:pt x="820" y="10334"/>
                  </a:cubicBezTo>
                  <a:lnTo>
                    <a:pt x="820" y="1229"/>
                  </a:lnTo>
                  <a:cubicBezTo>
                    <a:pt x="820" y="1009"/>
                    <a:pt x="1009" y="788"/>
                    <a:pt x="1198" y="788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8"/>
                    <a:pt x="1" y="1261"/>
                  </a:cubicBezTo>
                  <a:lnTo>
                    <a:pt x="1" y="10366"/>
                  </a:lnTo>
                  <a:cubicBezTo>
                    <a:pt x="1" y="11027"/>
                    <a:pt x="536" y="11626"/>
                    <a:pt x="1198" y="11626"/>
                  </a:cubicBezTo>
                  <a:lnTo>
                    <a:pt x="11405" y="11626"/>
                  </a:lnTo>
                  <a:cubicBezTo>
                    <a:pt x="12067" y="11626"/>
                    <a:pt x="12666" y="11059"/>
                    <a:pt x="12666" y="10366"/>
                  </a:cubicBezTo>
                  <a:lnTo>
                    <a:pt x="12666" y="1261"/>
                  </a:lnTo>
                  <a:cubicBezTo>
                    <a:pt x="12666" y="568"/>
                    <a:pt x="12130" y="0"/>
                    <a:pt x="11405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-61313925" y="2364050"/>
              <a:ext cx="234750" cy="206375"/>
            </a:xfrm>
            <a:custGeom>
              <a:rect b="b" l="l" r="r" t="t"/>
              <a:pathLst>
                <a:path extrusionOk="0" h="8255" w="9390">
                  <a:moveTo>
                    <a:pt x="8539" y="819"/>
                  </a:moveTo>
                  <a:lnTo>
                    <a:pt x="8539" y="7435"/>
                  </a:lnTo>
                  <a:lnTo>
                    <a:pt x="820" y="7435"/>
                  </a:lnTo>
                  <a:lnTo>
                    <a:pt x="820" y="6207"/>
                  </a:lnTo>
                  <a:lnTo>
                    <a:pt x="1671" y="6207"/>
                  </a:lnTo>
                  <a:cubicBezTo>
                    <a:pt x="1891" y="6207"/>
                    <a:pt x="2080" y="6018"/>
                    <a:pt x="2080" y="5797"/>
                  </a:cubicBezTo>
                  <a:cubicBezTo>
                    <a:pt x="2080" y="5545"/>
                    <a:pt x="1891" y="5356"/>
                    <a:pt x="1671" y="5356"/>
                  </a:cubicBezTo>
                  <a:lnTo>
                    <a:pt x="820" y="5356"/>
                  </a:lnTo>
                  <a:lnTo>
                    <a:pt x="820" y="2867"/>
                  </a:lnTo>
                  <a:lnTo>
                    <a:pt x="1671" y="2867"/>
                  </a:lnTo>
                  <a:cubicBezTo>
                    <a:pt x="1891" y="2867"/>
                    <a:pt x="2080" y="2678"/>
                    <a:pt x="2080" y="2426"/>
                  </a:cubicBezTo>
                  <a:cubicBezTo>
                    <a:pt x="2080" y="2206"/>
                    <a:pt x="1891" y="2048"/>
                    <a:pt x="1671" y="2048"/>
                  </a:cubicBezTo>
                  <a:lnTo>
                    <a:pt x="820" y="2048"/>
                  </a:lnTo>
                  <a:lnTo>
                    <a:pt x="820" y="819"/>
                  </a:lnTo>
                  <a:close/>
                  <a:moveTo>
                    <a:pt x="410" y="0"/>
                  </a:moveTo>
                  <a:cubicBezTo>
                    <a:pt x="158" y="0"/>
                    <a:pt x="1" y="189"/>
                    <a:pt x="1" y="378"/>
                  </a:cubicBezTo>
                  <a:lnTo>
                    <a:pt x="1" y="7845"/>
                  </a:lnTo>
                  <a:cubicBezTo>
                    <a:pt x="1" y="8065"/>
                    <a:pt x="190" y="8255"/>
                    <a:pt x="410" y="8255"/>
                  </a:cubicBezTo>
                  <a:lnTo>
                    <a:pt x="8948" y="8255"/>
                  </a:lnTo>
                  <a:cubicBezTo>
                    <a:pt x="9169" y="8255"/>
                    <a:pt x="9326" y="8065"/>
                    <a:pt x="9326" y="7845"/>
                  </a:cubicBezTo>
                  <a:lnTo>
                    <a:pt x="9326" y="378"/>
                  </a:lnTo>
                  <a:cubicBezTo>
                    <a:pt x="9389" y="158"/>
                    <a:pt x="9169" y="0"/>
                    <a:pt x="8948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-61234375" y="2416225"/>
              <a:ext cx="104775" cy="102225"/>
            </a:xfrm>
            <a:custGeom>
              <a:rect b="b" l="l" r="r" t="t"/>
              <a:pathLst>
                <a:path extrusionOk="0" h="4089" w="4191">
                  <a:moveTo>
                    <a:pt x="2175" y="1221"/>
                  </a:moveTo>
                  <a:cubicBezTo>
                    <a:pt x="2647" y="1221"/>
                    <a:pt x="2994" y="1568"/>
                    <a:pt x="2994" y="2040"/>
                  </a:cubicBezTo>
                  <a:cubicBezTo>
                    <a:pt x="2994" y="2513"/>
                    <a:pt x="2647" y="2859"/>
                    <a:pt x="2175" y="2859"/>
                  </a:cubicBezTo>
                  <a:cubicBezTo>
                    <a:pt x="1702" y="2859"/>
                    <a:pt x="1356" y="2513"/>
                    <a:pt x="1356" y="2040"/>
                  </a:cubicBezTo>
                  <a:cubicBezTo>
                    <a:pt x="1356" y="1568"/>
                    <a:pt x="1702" y="1221"/>
                    <a:pt x="2175" y="1221"/>
                  </a:cubicBezTo>
                  <a:close/>
                  <a:moveTo>
                    <a:pt x="458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1" y="276"/>
                    <a:pt x="1" y="560"/>
                    <a:pt x="158" y="717"/>
                  </a:cubicBezTo>
                  <a:lnTo>
                    <a:pt x="694" y="1221"/>
                  </a:lnTo>
                  <a:cubicBezTo>
                    <a:pt x="536" y="1442"/>
                    <a:pt x="442" y="1757"/>
                    <a:pt x="442" y="2040"/>
                  </a:cubicBezTo>
                  <a:cubicBezTo>
                    <a:pt x="442" y="2324"/>
                    <a:pt x="536" y="2639"/>
                    <a:pt x="694" y="2859"/>
                  </a:cubicBezTo>
                  <a:lnTo>
                    <a:pt x="158" y="3395"/>
                  </a:lnTo>
                  <a:cubicBezTo>
                    <a:pt x="95" y="3553"/>
                    <a:pt x="95" y="3805"/>
                    <a:pt x="253" y="3962"/>
                  </a:cubicBezTo>
                  <a:cubicBezTo>
                    <a:pt x="316" y="4057"/>
                    <a:pt x="442" y="4088"/>
                    <a:pt x="536" y="4088"/>
                  </a:cubicBezTo>
                  <a:cubicBezTo>
                    <a:pt x="631" y="4088"/>
                    <a:pt x="726" y="4057"/>
                    <a:pt x="789" y="3962"/>
                  </a:cubicBezTo>
                  <a:lnTo>
                    <a:pt x="1324" y="3458"/>
                  </a:lnTo>
                  <a:cubicBezTo>
                    <a:pt x="1545" y="3616"/>
                    <a:pt x="1860" y="3710"/>
                    <a:pt x="2143" y="3710"/>
                  </a:cubicBezTo>
                  <a:cubicBezTo>
                    <a:pt x="2427" y="3710"/>
                    <a:pt x="2742" y="3616"/>
                    <a:pt x="2962" y="3458"/>
                  </a:cubicBezTo>
                  <a:lnTo>
                    <a:pt x="3498" y="3962"/>
                  </a:lnTo>
                  <a:cubicBezTo>
                    <a:pt x="3561" y="4057"/>
                    <a:pt x="3687" y="4088"/>
                    <a:pt x="3750" y="4088"/>
                  </a:cubicBezTo>
                  <a:cubicBezTo>
                    <a:pt x="3876" y="4088"/>
                    <a:pt x="3971" y="4057"/>
                    <a:pt x="4034" y="3962"/>
                  </a:cubicBezTo>
                  <a:cubicBezTo>
                    <a:pt x="4191" y="3805"/>
                    <a:pt x="4191" y="3553"/>
                    <a:pt x="4034" y="3395"/>
                  </a:cubicBezTo>
                  <a:lnTo>
                    <a:pt x="3529" y="2859"/>
                  </a:lnTo>
                  <a:cubicBezTo>
                    <a:pt x="3687" y="2639"/>
                    <a:pt x="3750" y="2324"/>
                    <a:pt x="3750" y="2040"/>
                  </a:cubicBezTo>
                  <a:cubicBezTo>
                    <a:pt x="3750" y="1757"/>
                    <a:pt x="3687" y="1442"/>
                    <a:pt x="3529" y="1221"/>
                  </a:cubicBezTo>
                  <a:lnTo>
                    <a:pt x="4034" y="717"/>
                  </a:lnTo>
                  <a:cubicBezTo>
                    <a:pt x="4191" y="560"/>
                    <a:pt x="4191" y="276"/>
                    <a:pt x="4034" y="119"/>
                  </a:cubicBezTo>
                  <a:cubicBezTo>
                    <a:pt x="3955" y="40"/>
                    <a:pt x="3845" y="0"/>
                    <a:pt x="3734" y="0"/>
                  </a:cubicBezTo>
                  <a:cubicBezTo>
                    <a:pt x="3624" y="0"/>
                    <a:pt x="3514" y="40"/>
                    <a:pt x="3435" y="119"/>
                  </a:cubicBezTo>
                  <a:lnTo>
                    <a:pt x="2931" y="623"/>
                  </a:lnTo>
                  <a:cubicBezTo>
                    <a:pt x="2679" y="465"/>
                    <a:pt x="2395" y="402"/>
                    <a:pt x="2112" y="402"/>
                  </a:cubicBezTo>
                  <a:cubicBezTo>
                    <a:pt x="1828" y="402"/>
                    <a:pt x="1513" y="465"/>
                    <a:pt x="1261" y="623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8" y="0"/>
                  </a:cubicBez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36"/>
          <p:cNvGrpSpPr/>
          <p:nvPr/>
        </p:nvGrpSpPr>
        <p:grpSpPr>
          <a:xfrm>
            <a:off x="3334235" y="1609616"/>
            <a:ext cx="338343" cy="338341"/>
            <a:chOff x="-59092025" y="2296300"/>
            <a:chExt cx="317425" cy="316650"/>
          </a:xfrm>
        </p:grpSpPr>
        <p:sp>
          <p:nvSpPr>
            <p:cNvPr id="444" name="Google Shape;444;p36"/>
            <p:cNvSpPr/>
            <p:nvPr/>
          </p:nvSpPr>
          <p:spPr>
            <a:xfrm>
              <a:off x="-58994350" y="2382950"/>
              <a:ext cx="122875" cy="133925"/>
            </a:xfrm>
            <a:custGeom>
              <a:rect b="b" l="l" r="r" t="t"/>
              <a:pathLst>
                <a:path extrusionOk="0" h="5357" w="4915">
                  <a:moveTo>
                    <a:pt x="2457" y="819"/>
                  </a:moveTo>
                  <a:cubicBezTo>
                    <a:pt x="2930" y="819"/>
                    <a:pt x="3277" y="1166"/>
                    <a:pt x="3277" y="1639"/>
                  </a:cubicBezTo>
                  <a:cubicBezTo>
                    <a:pt x="3277" y="2111"/>
                    <a:pt x="2930" y="2458"/>
                    <a:pt x="2457" y="2458"/>
                  </a:cubicBezTo>
                  <a:cubicBezTo>
                    <a:pt x="1985" y="2458"/>
                    <a:pt x="1607" y="2111"/>
                    <a:pt x="1607" y="1639"/>
                  </a:cubicBezTo>
                  <a:cubicBezTo>
                    <a:pt x="1607" y="1166"/>
                    <a:pt x="2016" y="819"/>
                    <a:pt x="2457" y="819"/>
                  </a:cubicBezTo>
                  <a:close/>
                  <a:moveTo>
                    <a:pt x="2489" y="3245"/>
                  </a:moveTo>
                  <a:cubicBezTo>
                    <a:pt x="3277" y="3245"/>
                    <a:pt x="3907" y="3781"/>
                    <a:pt x="4096" y="4506"/>
                  </a:cubicBezTo>
                  <a:lnTo>
                    <a:pt x="882" y="4506"/>
                  </a:lnTo>
                  <a:cubicBezTo>
                    <a:pt x="1071" y="3812"/>
                    <a:pt x="1701" y="3245"/>
                    <a:pt x="2489" y="3245"/>
                  </a:cubicBezTo>
                  <a:close/>
                  <a:moveTo>
                    <a:pt x="2489" y="0"/>
                  </a:moveTo>
                  <a:cubicBezTo>
                    <a:pt x="1575" y="0"/>
                    <a:pt x="819" y="725"/>
                    <a:pt x="819" y="1639"/>
                  </a:cubicBezTo>
                  <a:cubicBezTo>
                    <a:pt x="819" y="2080"/>
                    <a:pt x="977" y="2458"/>
                    <a:pt x="1292" y="2773"/>
                  </a:cubicBezTo>
                  <a:cubicBezTo>
                    <a:pt x="567" y="3214"/>
                    <a:pt x="0" y="4001"/>
                    <a:pt x="0" y="4947"/>
                  </a:cubicBezTo>
                  <a:cubicBezTo>
                    <a:pt x="0" y="5199"/>
                    <a:pt x="189" y="5356"/>
                    <a:pt x="410" y="5356"/>
                  </a:cubicBezTo>
                  <a:lnTo>
                    <a:pt x="4537" y="5356"/>
                  </a:lnTo>
                  <a:cubicBezTo>
                    <a:pt x="4757" y="5356"/>
                    <a:pt x="4915" y="5136"/>
                    <a:pt x="4915" y="4947"/>
                  </a:cubicBezTo>
                  <a:cubicBezTo>
                    <a:pt x="4915" y="4001"/>
                    <a:pt x="4411" y="3182"/>
                    <a:pt x="3655" y="2773"/>
                  </a:cubicBezTo>
                  <a:cubicBezTo>
                    <a:pt x="3938" y="2458"/>
                    <a:pt x="4127" y="2080"/>
                    <a:pt x="4127" y="1639"/>
                  </a:cubicBezTo>
                  <a:cubicBezTo>
                    <a:pt x="4127" y="725"/>
                    <a:pt x="3403" y="0"/>
                    <a:pt x="2489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-59092025" y="2296300"/>
              <a:ext cx="317425" cy="316650"/>
            </a:xfrm>
            <a:custGeom>
              <a:rect b="b" l="l" r="r" t="t"/>
              <a:pathLst>
                <a:path extrusionOk="0" h="12666" w="12697">
                  <a:moveTo>
                    <a:pt x="1261" y="820"/>
                  </a:moveTo>
                  <a:cubicBezTo>
                    <a:pt x="1513" y="820"/>
                    <a:pt x="1702" y="1009"/>
                    <a:pt x="1702" y="1198"/>
                  </a:cubicBezTo>
                  <a:cubicBezTo>
                    <a:pt x="1670" y="1450"/>
                    <a:pt x="1513" y="1639"/>
                    <a:pt x="1261" y="1639"/>
                  </a:cubicBezTo>
                  <a:cubicBezTo>
                    <a:pt x="1040" y="1639"/>
                    <a:pt x="883" y="1450"/>
                    <a:pt x="883" y="1198"/>
                  </a:cubicBezTo>
                  <a:cubicBezTo>
                    <a:pt x="883" y="977"/>
                    <a:pt x="1072" y="820"/>
                    <a:pt x="1261" y="820"/>
                  </a:cubicBezTo>
                  <a:close/>
                  <a:moveTo>
                    <a:pt x="11468" y="820"/>
                  </a:moveTo>
                  <a:cubicBezTo>
                    <a:pt x="11720" y="820"/>
                    <a:pt x="11878" y="1009"/>
                    <a:pt x="11878" y="1198"/>
                  </a:cubicBezTo>
                  <a:cubicBezTo>
                    <a:pt x="11878" y="1450"/>
                    <a:pt x="11657" y="1639"/>
                    <a:pt x="11468" y="1639"/>
                  </a:cubicBezTo>
                  <a:cubicBezTo>
                    <a:pt x="11248" y="1639"/>
                    <a:pt x="11027" y="1450"/>
                    <a:pt x="11027" y="1198"/>
                  </a:cubicBezTo>
                  <a:cubicBezTo>
                    <a:pt x="11027" y="1009"/>
                    <a:pt x="11248" y="820"/>
                    <a:pt x="11468" y="820"/>
                  </a:cubicBezTo>
                  <a:close/>
                  <a:moveTo>
                    <a:pt x="6396" y="2616"/>
                  </a:moveTo>
                  <a:cubicBezTo>
                    <a:pt x="7341" y="2616"/>
                    <a:pt x="8286" y="2994"/>
                    <a:pt x="9042" y="3718"/>
                  </a:cubicBezTo>
                  <a:cubicBezTo>
                    <a:pt x="10492" y="5136"/>
                    <a:pt x="10492" y="7499"/>
                    <a:pt x="9042" y="8917"/>
                  </a:cubicBezTo>
                  <a:cubicBezTo>
                    <a:pt x="8318" y="9641"/>
                    <a:pt x="7373" y="10019"/>
                    <a:pt x="6396" y="10019"/>
                  </a:cubicBezTo>
                  <a:cubicBezTo>
                    <a:pt x="4348" y="10019"/>
                    <a:pt x="2647" y="8381"/>
                    <a:pt x="2647" y="6333"/>
                  </a:cubicBezTo>
                  <a:cubicBezTo>
                    <a:pt x="2647" y="4222"/>
                    <a:pt x="4348" y="2616"/>
                    <a:pt x="6396" y="2616"/>
                  </a:cubicBezTo>
                  <a:close/>
                  <a:moveTo>
                    <a:pt x="1261" y="10965"/>
                  </a:moveTo>
                  <a:cubicBezTo>
                    <a:pt x="1513" y="10965"/>
                    <a:pt x="1702" y="11185"/>
                    <a:pt x="1702" y="11406"/>
                  </a:cubicBezTo>
                  <a:cubicBezTo>
                    <a:pt x="1670" y="11658"/>
                    <a:pt x="1513" y="11847"/>
                    <a:pt x="1261" y="11847"/>
                  </a:cubicBezTo>
                  <a:cubicBezTo>
                    <a:pt x="1040" y="11847"/>
                    <a:pt x="883" y="11658"/>
                    <a:pt x="883" y="11406"/>
                  </a:cubicBezTo>
                  <a:cubicBezTo>
                    <a:pt x="883" y="11185"/>
                    <a:pt x="1072" y="10965"/>
                    <a:pt x="1261" y="10965"/>
                  </a:cubicBezTo>
                  <a:close/>
                  <a:moveTo>
                    <a:pt x="11468" y="11028"/>
                  </a:moveTo>
                  <a:cubicBezTo>
                    <a:pt x="11720" y="11028"/>
                    <a:pt x="11878" y="11217"/>
                    <a:pt x="11878" y="11437"/>
                  </a:cubicBezTo>
                  <a:cubicBezTo>
                    <a:pt x="11878" y="11689"/>
                    <a:pt x="11657" y="11878"/>
                    <a:pt x="11468" y="11878"/>
                  </a:cubicBezTo>
                  <a:cubicBezTo>
                    <a:pt x="11248" y="11878"/>
                    <a:pt x="11027" y="11689"/>
                    <a:pt x="11027" y="11437"/>
                  </a:cubicBezTo>
                  <a:cubicBezTo>
                    <a:pt x="11027" y="11217"/>
                    <a:pt x="11248" y="11028"/>
                    <a:pt x="11468" y="11028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cubicBezTo>
                    <a:pt x="0" y="1891"/>
                    <a:pt x="567" y="2458"/>
                    <a:pt x="1229" y="2458"/>
                  </a:cubicBezTo>
                  <a:cubicBezTo>
                    <a:pt x="1418" y="2458"/>
                    <a:pt x="1576" y="2427"/>
                    <a:pt x="1796" y="2364"/>
                  </a:cubicBezTo>
                  <a:lnTo>
                    <a:pt x="2836" y="3403"/>
                  </a:lnTo>
                  <a:cubicBezTo>
                    <a:pt x="2174" y="4222"/>
                    <a:pt x="1828" y="5231"/>
                    <a:pt x="1828" y="6302"/>
                  </a:cubicBezTo>
                  <a:cubicBezTo>
                    <a:pt x="1828" y="7341"/>
                    <a:pt x="2174" y="8381"/>
                    <a:pt x="2899" y="9200"/>
                  </a:cubicBezTo>
                  <a:lnTo>
                    <a:pt x="1796" y="10303"/>
                  </a:lnTo>
                  <a:cubicBezTo>
                    <a:pt x="1639" y="10240"/>
                    <a:pt x="1418" y="10177"/>
                    <a:pt x="1229" y="10177"/>
                  </a:cubicBezTo>
                  <a:cubicBezTo>
                    <a:pt x="567" y="10177"/>
                    <a:pt x="0" y="10744"/>
                    <a:pt x="0" y="11437"/>
                  </a:cubicBezTo>
                  <a:cubicBezTo>
                    <a:pt x="0" y="12130"/>
                    <a:pt x="567" y="12666"/>
                    <a:pt x="1229" y="12666"/>
                  </a:cubicBezTo>
                  <a:cubicBezTo>
                    <a:pt x="1891" y="12666"/>
                    <a:pt x="2489" y="12130"/>
                    <a:pt x="2489" y="11437"/>
                  </a:cubicBezTo>
                  <a:cubicBezTo>
                    <a:pt x="2489" y="11248"/>
                    <a:pt x="2458" y="11091"/>
                    <a:pt x="2363" y="10901"/>
                  </a:cubicBezTo>
                  <a:lnTo>
                    <a:pt x="3466" y="9799"/>
                  </a:lnTo>
                  <a:cubicBezTo>
                    <a:pt x="4317" y="10460"/>
                    <a:pt x="5325" y="10838"/>
                    <a:pt x="6396" y="10838"/>
                  </a:cubicBezTo>
                  <a:cubicBezTo>
                    <a:pt x="7467" y="10838"/>
                    <a:pt x="8475" y="10492"/>
                    <a:pt x="9263" y="9830"/>
                  </a:cubicBezTo>
                  <a:lnTo>
                    <a:pt x="10334" y="10901"/>
                  </a:lnTo>
                  <a:cubicBezTo>
                    <a:pt x="10240" y="11059"/>
                    <a:pt x="10208" y="11248"/>
                    <a:pt x="10208" y="11437"/>
                  </a:cubicBezTo>
                  <a:cubicBezTo>
                    <a:pt x="10208" y="12099"/>
                    <a:pt x="10775" y="12666"/>
                    <a:pt x="11468" y="12666"/>
                  </a:cubicBezTo>
                  <a:cubicBezTo>
                    <a:pt x="12130" y="12666"/>
                    <a:pt x="12697" y="12099"/>
                    <a:pt x="12697" y="11437"/>
                  </a:cubicBezTo>
                  <a:cubicBezTo>
                    <a:pt x="12697" y="10775"/>
                    <a:pt x="12130" y="10177"/>
                    <a:pt x="11468" y="10177"/>
                  </a:cubicBezTo>
                  <a:cubicBezTo>
                    <a:pt x="11279" y="10177"/>
                    <a:pt x="11122" y="10208"/>
                    <a:pt x="10933" y="10303"/>
                  </a:cubicBezTo>
                  <a:lnTo>
                    <a:pt x="9861" y="9232"/>
                  </a:lnTo>
                  <a:cubicBezTo>
                    <a:pt x="11279" y="7562"/>
                    <a:pt x="11279" y="5073"/>
                    <a:pt x="9861" y="3403"/>
                  </a:cubicBezTo>
                  <a:lnTo>
                    <a:pt x="10933" y="2364"/>
                  </a:lnTo>
                  <a:cubicBezTo>
                    <a:pt x="11122" y="2427"/>
                    <a:pt x="11279" y="2458"/>
                    <a:pt x="11468" y="2458"/>
                  </a:cubicBezTo>
                  <a:cubicBezTo>
                    <a:pt x="12130" y="2458"/>
                    <a:pt x="12697" y="1923"/>
                    <a:pt x="12697" y="1198"/>
                  </a:cubicBezTo>
                  <a:cubicBezTo>
                    <a:pt x="12697" y="536"/>
                    <a:pt x="12130" y="1"/>
                    <a:pt x="11468" y="1"/>
                  </a:cubicBezTo>
                  <a:cubicBezTo>
                    <a:pt x="10807" y="1"/>
                    <a:pt x="10208" y="536"/>
                    <a:pt x="10208" y="1198"/>
                  </a:cubicBezTo>
                  <a:cubicBezTo>
                    <a:pt x="10208" y="1419"/>
                    <a:pt x="10240" y="1576"/>
                    <a:pt x="10334" y="1765"/>
                  </a:cubicBezTo>
                  <a:lnTo>
                    <a:pt x="9263" y="2836"/>
                  </a:lnTo>
                  <a:cubicBezTo>
                    <a:pt x="8412" y="2127"/>
                    <a:pt x="7373" y="1773"/>
                    <a:pt x="6337" y="1773"/>
                  </a:cubicBezTo>
                  <a:cubicBezTo>
                    <a:pt x="5301" y="1773"/>
                    <a:pt x="4269" y="2127"/>
                    <a:pt x="3434" y="2836"/>
                  </a:cubicBezTo>
                  <a:lnTo>
                    <a:pt x="2363" y="1765"/>
                  </a:lnTo>
                  <a:cubicBezTo>
                    <a:pt x="2458" y="1608"/>
                    <a:pt x="2489" y="1419"/>
                    <a:pt x="2489" y="1198"/>
                  </a:cubicBezTo>
                  <a:cubicBezTo>
                    <a:pt x="2489" y="536"/>
                    <a:pt x="1954" y="1"/>
                    <a:pt x="1229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7613367" y="4111816"/>
            <a:ext cx="248111" cy="338343"/>
            <a:chOff x="-63987100" y="2646800"/>
            <a:chExt cx="227625" cy="317425"/>
          </a:xfrm>
        </p:grpSpPr>
        <p:sp>
          <p:nvSpPr>
            <p:cNvPr id="447" name="Google Shape;447;p36"/>
            <p:cNvSpPr/>
            <p:nvPr/>
          </p:nvSpPr>
          <p:spPr>
            <a:xfrm>
              <a:off x="-63987100" y="2646800"/>
              <a:ext cx="227625" cy="317425"/>
            </a:xfrm>
            <a:custGeom>
              <a:rect b="b" l="l" r="r" t="t"/>
              <a:pathLst>
                <a:path extrusionOk="0" h="12697" w="9105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-63883150" y="2826375"/>
              <a:ext cx="20500" cy="41775"/>
            </a:xfrm>
            <a:custGeom>
              <a:rect b="b" l="l" r="r" t="t"/>
              <a:pathLst>
                <a:path extrusionOk="0" h="1671" w="82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36"/>
          <p:cNvGrpSpPr/>
          <p:nvPr/>
        </p:nvGrpSpPr>
        <p:grpSpPr>
          <a:xfrm>
            <a:off x="877824" y="1609628"/>
            <a:ext cx="338331" cy="338326"/>
            <a:chOff x="-63252250" y="1930850"/>
            <a:chExt cx="319000" cy="319025"/>
          </a:xfrm>
        </p:grpSpPr>
        <p:sp>
          <p:nvSpPr>
            <p:cNvPr id="450" name="Google Shape;450;p36"/>
            <p:cNvSpPr/>
            <p:nvPr/>
          </p:nvSpPr>
          <p:spPr>
            <a:xfrm>
              <a:off x="-63252250" y="1930850"/>
              <a:ext cx="319000" cy="319025"/>
            </a:xfrm>
            <a:custGeom>
              <a:rect b="b" l="l" r="r" t="t"/>
              <a:pathLst>
                <a:path extrusionOk="0" h="12761" w="1276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-63160900" y="2021425"/>
              <a:ext cx="137850" cy="137850"/>
            </a:xfrm>
            <a:custGeom>
              <a:rect b="b" l="l" r="r" t="t"/>
              <a:pathLst>
                <a:path extrusionOk="0" h="5514" w="5514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2" name="Google Shape;4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36"/>
          <p:cNvCxnSpPr>
            <a:stCxn id="456" idx="4"/>
          </p:cNvCxnSpPr>
          <p:nvPr/>
        </p:nvCxnSpPr>
        <p:spPr>
          <a:xfrm flipH="1">
            <a:off x="6621100" y="1468725"/>
            <a:ext cx="600" cy="1042800"/>
          </a:xfrm>
          <a:prstGeom prst="straightConnector1">
            <a:avLst/>
          </a:prstGeom>
          <a:noFill/>
          <a:ln cap="flat" cmpd="sng" w="28575">
            <a:solidFill>
              <a:srgbClr val="0B4D88"/>
            </a:solidFill>
            <a:prstDash val="solid"/>
            <a:round/>
            <a:headEnd len="sm" w="sm" type="none"/>
            <a:tailEnd len="med" w="med" type="oval"/>
          </a:ln>
          <a:effectLst>
            <a:outerShdw blurRad="57150" rotWithShape="0" algn="bl">
              <a:srgbClr val="000000">
                <a:alpha val="33730"/>
              </a:srgbClr>
            </a:outerShdw>
          </a:effectLst>
        </p:spPr>
      </p:cxnSp>
      <p:grpSp>
        <p:nvGrpSpPr>
          <p:cNvPr id="457" name="Google Shape;457;p36"/>
          <p:cNvGrpSpPr/>
          <p:nvPr/>
        </p:nvGrpSpPr>
        <p:grpSpPr>
          <a:xfrm>
            <a:off x="6211400" y="743575"/>
            <a:ext cx="820500" cy="820500"/>
            <a:chOff x="3403200" y="1694625"/>
            <a:chExt cx="820500" cy="820500"/>
          </a:xfrm>
        </p:grpSpPr>
        <p:sp>
          <p:nvSpPr>
            <p:cNvPr id="458" name="Google Shape;458;p36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85725" rotWithShape="0" algn="bl" dist="9525">
                <a:srgbClr val="000000">
                  <a:alpha val="3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85725" rotWithShape="0" algn="bl" dist="9525">
                <a:srgbClr val="000000">
                  <a:alpha val="3373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36"/>
          <p:cNvSpPr txBox="1"/>
          <p:nvPr/>
        </p:nvSpPr>
        <p:spPr>
          <a:xfrm>
            <a:off x="7179950" y="460075"/>
            <a:ext cx="1620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Кросс проверка</a:t>
            </a:r>
            <a:endParaRPr b="0" i="0" sz="1700" u="none" cap="none" strike="noStrike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60" name="Google Shape;460;p36"/>
          <p:cNvSpPr txBox="1"/>
          <p:nvPr/>
        </p:nvSpPr>
        <p:spPr>
          <a:xfrm>
            <a:off x="7179950" y="800150"/>
            <a:ext cx="1905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Проверка не только соответствия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SSTS к требованиям UC, но и наоборот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проверка полноты 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UC на предмет предложений из SSTS</a:t>
            </a:r>
            <a:r>
              <a:rPr lang="en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 </a:t>
            </a:r>
            <a:endParaRPr/>
          </a:p>
        </p:txBody>
      </p:sp>
      <p:pic>
        <p:nvPicPr>
          <p:cNvPr id="461" name="Google Shape;4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9050" y="918650"/>
            <a:ext cx="445201" cy="44520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6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Пути развития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 txBox="1"/>
          <p:nvPr/>
        </p:nvSpPr>
        <p:spPr>
          <a:xfrm>
            <a:off x="6333302" y="29587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1155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3931852" y="29587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1155CC"/>
                </a:solidFill>
                <a:latin typeface="Oswald Medium"/>
                <a:ea typeface="Oswald Medium"/>
                <a:cs typeface="Oswald Medium"/>
                <a:sym typeface="Oswald Medium"/>
              </a:rPr>
              <a:t>Обогащение данных</a:t>
            </a:r>
            <a:endParaRPr i="0" sz="1700" u="none" cap="none" strike="noStrike">
              <a:solidFill>
                <a:srgbClr val="1155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69" name="Google Shape;469;p37"/>
          <p:cNvSpPr txBox="1"/>
          <p:nvPr/>
        </p:nvSpPr>
        <p:spPr>
          <a:xfrm>
            <a:off x="6638102" y="1478225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D9EEB"/>
                </a:solidFill>
                <a:latin typeface="Oswald Medium"/>
                <a:ea typeface="Oswald Medium"/>
                <a:cs typeface="Oswald Medium"/>
                <a:sym typeface="Oswald Medium"/>
              </a:rPr>
              <a:t>Шаблоны соответствия </a:t>
            </a:r>
            <a:endParaRPr i="0" sz="1700" u="none" cap="none" strike="noStrike">
              <a:solidFill>
                <a:srgbClr val="6D9E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70" name="Google Shape;470;p37"/>
          <p:cNvSpPr txBox="1"/>
          <p:nvPr/>
        </p:nvSpPr>
        <p:spPr>
          <a:xfrm>
            <a:off x="6638088" y="176595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Случаи когда основная функциональность соответствует но отсутствуют доп. функции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3931850" y="1308725"/>
            <a:ext cx="21780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A4C2F4"/>
                </a:solidFill>
                <a:latin typeface="Oswald Medium"/>
                <a:ea typeface="Oswald Medium"/>
                <a:cs typeface="Oswald Medium"/>
                <a:sym typeface="Oswald Medium"/>
              </a:rPr>
              <a:t>Недостаток в описании </a:t>
            </a:r>
            <a:r>
              <a:rPr lang="en" sz="1700">
                <a:solidFill>
                  <a:srgbClr val="A4C2F4"/>
                </a:solidFill>
                <a:latin typeface="Oswald Medium"/>
                <a:ea typeface="Oswald Medium"/>
                <a:cs typeface="Oswald Medium"/>
                <a:sym typeface="Oswald Medium"/>
              </a:rPr>
              <a:t>критериев</a:t>
            </a:r>
            <a:r>
              <a:rPr lang="en" sz="1700">
                <a:solidFill>
                  <a:srgbClr val="A4C2F4"/>
                </a:solidFill>
                <a:latin typeface="Oswald Medium"/>
                <a:ea typeface="Oswald Medium"/>
                <a:cs typeface="Oswald Medium"/>
                <a:sym typeface="Oswald Medium"/>
              </a:rPr>
              <a:t> оценок</a:t>
            </a:r>
            <a:endParaRPr i="0" sz="1700" u="none" cap="none" strike="noStrike">
              <a:solidFill>
                <a:srgbClr val="A4C2F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72" name="Google Shape;472;p37"/>
          <p:cNvSpPr txBox="1"/>
          <p:nvPr/>
        </p:nvSpPr>
        <p:spPr>
          <a:xfrm>
            <a:off x="3931850" y="1959125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Создание инструкций по оценке сходства UC и SSTS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725" y="968675"/>
            <a:ext cx="3067277" cy="1990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7"/>
          <p:cNvSpPr txBox="1"/>
          <p:nvPr/>
        </p:nvSpPr>
        <p:spPr>
          <a:xfrm>
            <a:off x="3931850" y="3638400"/>
            <a:ext cx="22110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Добавление искусственно созданных примеров с частично отсутствующими разделами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78" name="Google Shape;478;p37"/>
          <p:cNvSpPr txBox="1"/>
          <p:nvPr/>
        </p:nvSpPr>
        <p:spPr>
          <a:xfrm>
            <a:off x="6584302" y="29371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1155CC"/>
                </a:solidFill>
                <a:latin typeface="Oswald Medium"/>
                <a:ea typeface="Oswald Medium"/>
                <a:cs typeface="Oswald Medium"/>
                <a:sym typeface="Oswald Medium"/>
              </a:rPr>
              <a:t>Оптимизация промтов</a:t>
            </a:r>
            <a:endParaRPr i="0" sz="1700" u="none" cap="none" strike="noStrike">
              <a:solidFill>
                <a:srgbClr val="1155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6584300" y="361680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Улучшение запросов для локальной LLM с фокусом на конкретные ключевые элементы.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725" y="2958700"/>
            <a:ext cx="3067274" cy="190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7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Ключевые инсайты и рекомендации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860"/>
          </a:srgbClr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151" y="3038701"/>
            <a:ext cx="992755" cy="1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122" y="993838"/>
            <a:ext cx="2007526" cy="1101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5169" y="800088"/>
            <a:ext cx="2937599" cy="19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29030" y="3107925"/>
            <a:ext cx="5057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4113" y="1109375"/>
            <a:ext cx="29622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8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Инструменты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95" name="Google Shape;49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4466" y="182574"/>
            <a:ext cx="1863885" cy="10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39"/>
          <p:cNvCxnSpPr/>
          <p:nvPr/>
        </p:nvCxnSpPr>
        <p:spPr>
          <a:xfrm>
            <a:off x="458275" y="2053000"/>
            <a:ext cx="8229600" cy="0"/>
          </a:xfrm>
          <a:prstGeom prst="straightConnector1">
            <a:avLst/>
          </a:prstGeom>
          <a:noFill/>
          <a:ln cap="flat" cmpd="sng" w="381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person in a white shirt&#10;&#10;Description automatically generated" id="501" name="Google Shape;501;p3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314" l="0" r="0" t="0"/>
          <a:stretch/>
        </p:blipFill>
        <p:spPr>
          <a:xfrm>
            <a:off x="1570375" y="1247400"/>
            <a:ext cx="1572600" cy="1581900"/>
          </a:xfrm>
          <a:prstGeom prst="flowChartConnector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erson with yellow paint on his body&#10;&#10;Description automatically generated" id="502" name="Google Shape;502;p3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4653" l="0" r="0" t="-9"/>
          <a:stretch/>
        </p:blipFill>
        <p:spPr>
          <a:xfrm>
            <a:off x="3776275" y="1247400"/>
            <a:ext cx="1572600" cy="15819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person taking a selfie&#10;&#10;Description automatically generated" id="503" name="Google Shape;503;p39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2439" l="0" r="0" t="0"/>
          <a:stretch/>
        </p:blipFill>
        <p:spPr>
          <a:xfrm>
            <a:off x="5982163" y="1247412"/>
            <a:ext cx="1572600" cy="15819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A3A3A3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504" name="Google Shape;504;p39"/>
          <p:cNvGrpSpPr/>
          <p:nvPr/>
        </p:nvGrpSpPr>
        <p:grpSpPr>
          <a:xfrm>
            <a:off x="1890524" y="4079550"/>
            <a:ext cx="947202" cy="261600"/>
            <a:chOff x="779925" y="3720775"/>
            <a:chExt cx="947202" cy="261600"/>
          </a:xfrm>
        </p:grpSpPr>
        <p:sp>
          <p:nvSpPr>
            <p:cNvPr id="505" name="Google Shape;505;p39"/>
            <p:cNvSpPr txBox="1"/>
            <p:nvPr/>
          </p:nvSpPr>
          <p:spPr>
            <a:xfrm>
              <a:off x="807927" y="3720775"/>
              <a:ext cx="919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@Dimk_88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506" name="Google Shape;506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9925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p39"/>
          <p:cNvGrpSpPr/>
          <p:nvPr/>
        </p:nvGrpSpPr>
        <p:grpSpPr>
          <a:xfrm>
            <a:off x="4023983" y="4079550"/>
            <a:ext cx="1296300" cy="261600"/>
            <a:chOff x="2298354" y="3720775"/>
            <a:chExt cx="1296300" cy="261600"/>
          </a:xfrm>
        </p:grpSpPr>
        <p:sp>
          <p:nvSpPr>
            <p:cNvPr id="508" name="Google Shape;508;p39"/>
            <p:cNvSpPr txBox="1"/>
            <p:nvPr/>
          </p:nvSpPr>
          <p:spPr>
            <a:xfrm>
              <a:off x="2298354" y="3720775"/>
              <a:ext cx="1296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6E77"/>
                </a:buClr>
                <a:buSzPts val="2000"/>
                <a:buFont typeface="Roboto Light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@iceman_o_O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509" name="Google Shape;509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92413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0" name="Google Shape;510;p39"/>
          <p:cNvGrpSpPr/>
          <p:nvPr/>
        </p:nvGrpSpPr>
        <p:grpSpPr>
          <a:xfrm>
            <a:off x="6185594" y="4079550"/>
            <a:ext cx="1161312" cy="261600"/>
            <a:chOff x="4004888" y="3720775"/>
            <a:chExt cx="1161312" cy="261600"/>
          </a:xfrm>
        </p:grpSpPr>
        <p:sp>
          <p:nvSpPr>
            <p:cNvPr id="511" name="Google Shape;511;p39"/>
            <p:cNvSpPr txBox="1"/>
            <p:nvPr/>
          </p:nvSpPr>
          <p:spPr>
            <a:xfrm>
              <a:off x="4071800" y="3720775"/>
              <a:ext cx="1094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A6E77"/>
                </a:buClr>
                <a:buSzPts val="2000"/>
                <a:buFont typeface="Roboto Light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@CodeDrivenAI</a:t>
              </a:r>
              <a:endParaRPr b="0" i="0" sz="1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pic>
          <p:nvPicPr>
            <p:cNvPr id="512" name="Google Shape;512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04888" y="3764950"/>
              <a:ext cx="173250" cy="173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3" name="Google Shape;513;p39"/>
          <p:cNvSpPr txBox="1"/>
          <p:nvPr/>
        </p:nvSpPr>
        <p:spPr>
          <a:xfrm>
            <a:off x="3962058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Черных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Иван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4" name="Google Shape;514;p39"/>
          <p:cNvSpPr txBox="1"/>
          <p:nvPr/>
        </p:nvSpPr>
        <p:spPr>
          <a:xfrm>
            <a:off x="1654050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Кожемяко</a:t>
            </a:r>
            <a:endParaRPr b="0" i="0" sz="1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Дмитрий</a:t>
            </a:r>
            <a:endParaRPr b="0" i="0" sz="1600" u="none" cap="none" strike="noStrik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56175" y="3426025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Борисовский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Oswald Light"/>
                <a:ea typeface="Oswald Light"/>
                <a:cs typeface="Oswald Light"/>
                <a:sym typeface="Oswald Light"/>
              </a:rPr>
              <a:t>Сергей</a:t>
            </a:r>
            <a:endParaRPr b="0" i="0" sz="16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3962058" y="294680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DS developer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17" name="Google Shape;517;p39"/>
          <p:cNvSpPr txBox="1"/>
          <p:nvPr/>
        </p:nvSpPr>
        <p:spPr>
          <a:xfrm>
            <a:off x="1654050" y="3023001"/>
            <a:ext cx="1265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Капитан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" sz="1600" u="none" cap="none" strike="noStrike">
                <a:solidFill>
                  <a:schemeClr val="accent2"/>
                </a:solidFill>
                <a:latin typeface="Oswald Medium"/>
                <a:ea typeface="Oswald Medium"/>
                <a:cs typeface="Oswald Medium"/>
                <a:sym typeface="Oswald Medium"/>
              </a:rPr>
              <a:t>DS developer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18" name="Google Shape;518;p39"/>
          <p:cNvSpPr txBox="1"/>
          <p:nvPr/>
        </p:nvSpPr>
        <p:spPr>
          <a:xfrm>
            <a:off x="5834025" y="3023001"/>
            <a:ext cx="1710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Fullstack developer + Analyst</a:t>
            </a:r>
            <a:endParaRPr b="0" i="0" sz="1600" u="none" cap="none" strike="noStrike">
              <a:solidFill>
                <a:schemeClr val="accent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519" name="Google Shape;519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9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Команда Скрипка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СПАСИБО</a:t>
            </a:r>
            <a:r>
              <a:rPr b="0" i="0" lang="en" sz="3200" u="none" cap="none" strike="noStrike">
                <a:solidFill>
                  <a:srgbClr val="000000"/>
                </a:solidFill>
                <a:latin typeface="Oswald Medium"/>
                <a:ea typeface="Oswald Medium"/>
                <a:cs typeface="Oswald Medium"/>
                <a:sym typeface="Oswald Medium"/>
              </a:rPr>
              <a:t>!</a:t>
            </a:r>
            <a:endParaRPr b="0" i="0" sz="32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528" name="Google Shape;528;p40"/>
          <p:cNvSpPr txBox="1"/>
          <p:nvPr/>
        </p:nvSpPr>
        <p:spPr>
          <a:xfrm>
            <a:off x="4930350" y="1140425"/>
            <a:ext cx="4007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"/>
              <a:buNone/>
            </a:pPr>
            <a:r>
              <a:rPr b="0" i="0" lang="en" sz="1600" u="none" cap="none" strike="noStrike">
                <a:solidFill>
                  <a:srgbClr val="252428"/>
                </a:solidFill>
                <a:latin typeface="Oswald"/>
                <a:ea typeface="Oswald"/>
                <a:cs typeface="Oswald"/>
                <a:sym typeface="Oswald"/>
              </a:rPr>
              <a:t>по всем вопросам обращайтесь к капитану команды</a:t>
            </a:r>
            <a:endParaRPr b="0" i="0" sz="1800" u="none" cap="none" strike="noStrike">
              <a:solidFill>
                <a:srgbClr val="25242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9" name="Google Shape;529;p40"/>
          <p:cNvSpPr txBox="1"/>
          <p:nvPr/>
        </p:nvSpPr>
        <p:spPr>
          <a:xfrm>
            <a:off x="5648400" y="1408575"/>
            <a:ext cx="236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Noto Sans Symbols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Дмитрий Кожемяко         @Dimk_88</a:t>
            </a:r>
            <a:endParaRPr b="1" i="0" sz="10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30" name="Google Shape;53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225" y="1408575"/>
            <a:ext cx="173250" cy="1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450" y="1519937"/>
            <a:ext cx="4369151" cy="2672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5887" y="1712750"/>
            <a:ext cx="2188726" cy="285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8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Подготовка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222550" y="1145825"/>
            <a:ext cx="26073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Погружение в тематику:</a:t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Изучение предметной области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Изучение датасета 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Ознокомление с Visure Solutions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3161150" y="1145825"/>
            <a:ext cx="2607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Выбор подхода решения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Дообучить языковую модель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Применить классические алгоритмы МО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swald"/>
              <a:buChar char="●"/>
            </a:pPr>
            <a:r>
              <a:rPr lang="en" sz="16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Использовать предобученную LLM</a:t>
            </a:r>
            <a:endParaRPr sz="16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5768450" y="1145825"/>
            <a:ext cx="32145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Подбор моделей:</a:t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Lamma 3B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Mistral 7B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Yi-Coder-9B-Chat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Qwen2.5-1.5B-Instruct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Oswald"/>
              <a:buChar char="●"/>
            </a:pPr>
            <a:r>
              <a:rPr lang="en" sz="17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TinyLlama-1.1B-Chat-v1.0 и т.д.</a:t>
            </a:r>
            <a:endParaRPr sz="17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/>
        </p:nvSpPr>
        <p:spPr>
          <a:xfrm>
            <a:off x="1169500" y="3060275"/>
            <a:ext cx="3398400" cy="1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Итоговый ответ от локальной LLM: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Name,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Differences,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Description,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-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Compliance Level.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1169500" y="2186125"/>
            <a:ext cx="37887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Производится анализ спецификации (SSTS) на предмет соблюдения требований (UC)</a:t>
            </a:r>
            <a:endParaRPr i="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169500" y="1493075"/>
            <a:ext cx="33984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Создан общий prompt для локальной LLM, в которую подаются полностью два документа</a:t>
            </a:r>
            <a:endParaRPr i="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5797325" y="2111100"/>
            <a:ext cx="2555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3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MSE  1.666</a:t>
            </a:r>
            <a:endParaRPr b="0" i="0" sz="38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6083500" y="2703625"/>
            <a:ext cx="2269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на тренировочных данных</a:t>
            </a:r>
            <a:endParaRPr b="0" i="0" sz="1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797296" y="1380750"/>
            <a:ext cx="25554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3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Score  0.222</a:t>
            </a:r>
            <a:endParaRPr b="0" i="0" sz="38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Baseline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1169500" y="9557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Выбор модели: Lamma 3B/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Mistral 7B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540540" y="1645451"/>
            <a:ext cx="506327" cy="376285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540553" y="2390874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540538" y="3228912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1C45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54" name="Google Shape;154;p29"/>
          <p:cNvCxnSpPr/>
          <p:nvPr/>
        </p:nvCxnSpPr>
        <p:spPr>
          <a:xfrm>
            <a:off x="533400" y="781488"/>
            <a:ext cx="900" cy="3423900"/>
          </a:xfrm>
          <a:prstGeom prst="straightConnector1">
            <a:avLst/>
          </a:prstGeom>
          <a:noFill/>
          <a:ln cap="flat" cmpd="sng" w="19050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29"/>
          <p:cNvSpPr/>
          <p:nvPr/>
        </p:nvSpPr>
        <p:spPr>
          <a:xfrm>
            <a:off x="468333" y="1781580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468333" y="2538368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468333" y="3370693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1C4586"/>
          </a:solidFill>
          <a:ln cap="flat" cmpd="sng" w="9525">
            <a:solidFill>
              <a:srgbClr val="1C45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529428" y="959813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457208" y="1100718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1249300" y="3550975"/>
            <a:ext cx="30201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Масштабная оптимизация промпта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Выбор оптимальной модели (Yi-Coder-9B-Chat)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1249300" y="2687875"/>
            <a:ext cx="1893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Квантование моделей и п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еревод решения на GPU</a:t>
            </a:r>
            <a:endParaRPr i="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1249300" y="1954788"/>
            <a:ext cx="26412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Подбор гиперпараметров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679690" y="1951613"/>
            <a:ext cx="506327" cy="376285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679703" y="2773237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679688" y="3763675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1C45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cxnSp>
        <p:nvCxnSpPr>
          <p:cNvPr id="170" name="Google Shape;170;p30"/>
          <p:cNvCxnSpPr/>
          <p:nvPr/>
        </p:nvCxnSpPr>
        <p:spPr>
          <a:xfrm>
            <a:off x="672550" y="859050"/>
            <a:ext cx="900" cy="3423900"/>
          </a:xfrm>
          <a:prstGeom prst="straightConnector1">
            <a:avLst/>
          </a:prstGeom>
          <a:noFill/>
          <a:ln cap="flat" cmpd="sng" w="19050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30"/>
          <p:cNvSpPr/>
          <p:nvPr/>
        </p:nvSpPr>
        <p:spPr>
          <a:xfrm>
            <a:off x="607483" y="2087743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607483" y="2920730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607483" y="3905455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1C4586"/>
          </a:solidFill>
          <a:ln cap="flat" cmpd="sng" w="9525">
            <a:solidFill>
              <a:srgbClr val="1C45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Развитие baseline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4402625" y="1866888"/>
            <a:ext cx="3231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Score 0.50 	   0.55</a:t>
            </a:r>
            <a:endParaRPr b="0" i="0" sz="28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402625" y="2699875"/>
            <a:ext cx="18939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Time 1 мин</a:t>
            </a:r>
            <a:endParaRPr b="0" i="0" sz="28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405925" y="3065500"/>
            <a:ext cx="333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*обработка одной пары документов</a:t>
            </a:r>
            <a:endParaRPr i="0" sz="12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1249300" y="913325"/>
            <a:ext cx="2760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Выделение основных требований из UC и проверка их покрытия в SSTS</a:t>
            </a:r>
            <a:endParaRPr i="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668578" y="1037375"/>
            <a:ext cx="506327" cy="392699"/>
          </a:xfrm>
          <a:custGeom>
            <a:rect b="b" l="l" r="r" t="t"/>
            <a:pathLst>
              <a:path extrusionOk="0" h="24965" w="33868">
                <a:moveTo>
                  <a:pt x="20556" y="0"/>
                </a:moveTo>
                <a:cubicBezTo>
                  <a:pt x="19792" y="0"/>
                  <a:pt x="19022" y="70"/>
                  <a:pt x="18254" y="212"/>
                </a:cubicBezTo>
                <a:cubicBezTo>
                  <a:pt x="13618" y="1099"/>
                  <a:pt x="9848" y="4537"/>
                  <a:pt x="8584" y="9106"/>
                </a:cubicBezTo>
                <a:lnTo>
                  <a:pt x="0" y="12477"/>
                </a:lnTo>
                <a:lnTo>
                  <a:pt x="8584" y="15849"/>
                </a:lnTo>
                <a:cubicBezTo>
                  <a:pt x="10114" y="21238"/>
                  <a:pt x="15016" y="24942"/>
                  <a:pt x="20605" y="24964"/>
                </a:cubicBezTo>
                <a:cubicBezTo>
                  <a:pt x="25329" y="24942"/>
                  <a:pt x="29654" y="22259"/>
                  <a:pt x="31761" y="18022"/>
                </a:cubicBezTo>
                <a:cubicBezTo>
                  <a:pt x="33868" y="13786"/>
                  <a:pt x="33380" y="8707"/>
                  <a:pt x="30519" y="4936"/>
                </a:cubicBezTo>
                <a:cubicBezTo>
                  <a:pt x="28129" y="1788"/>
                  <a:pt x="24425" y="0"/>
                  <a:pt x="20556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3" name="Google Shape;183;p30"/>
          <p:cNvSpPr/>
          <p:nvPr/>
        </p:nvSpPr>
        <p:spPr>
          <a:xfrm>
            <a:off x="596358" y="1178280"/>
            <a:ext cx="129704" cy="110286"/>
          </a:xfrm>
          <a:custGeom>
            <a:rect b="b" l="l" r="r" t="t"/>
            <a:pathLst>
              <a:path extrusionOk="0" h="4983" w="5834">
                <a:moveTo>
                  <a:pt x="3327" y="0"/>
                </a:moveTo>
                <a:cubicBezTo>
                  <a:pt x="1109" y="0"/>
                  <a:pt x="0" y="2684"/>
                  <a:pt x="1575" y="4259"/>
                </a:cubicBezTo>
                <a:cubicBezTo>
                  <a:pt x="2082" y="4759"/>
                  <a:pt x="2704" y="4983"/>
                  <a:pt x="3314" y="4983"/>
                </a:cubicBezTo>
                <a:cubicBezTo>
                  <a:pt x="4599" y="4983"/>
                  <a:pt x="5833" y="3988"/>
                  <a:pt x="5833" y="2484"/>
                </a:cubicBezTo>
                <a:cubicBezTo>
                  <a:pt x="5833" y="1109"/>
                  <a:pt x="4702" y="0"/>
                  <a:pt x="3327" y="0"/>
                </a:cubicBezTo>
                <a:close/>
              </a:path>
            </a:pathLst>
          </a:cu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4391500" y="957725"/>
            <a:ext cx="33927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" sz="2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Score 0.22       0.50</a:t>
            </a:r>
            <a:endParaRPr sz="2800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472050" y="3747425"/>
            <a:ext cx="3231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8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Score 0.50 </a:t>
            </a:r>
            <a:r>
              <a:rPr b="1" lang="en" sz="28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     </a:t>
            </a:r>
            <a:r>
              <a:rPr b="1" lang="en" sz="2800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0.77</a:t>
            </a:r>
            <a:endParaRPr b="1" i="0" sz="2800" u="none" cap="none" strike="noStrike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528350" y="4156375"/>
            <a:ext cx="9528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MSE 0.33</a:t>
            </a:r>
            <a:endParaRPr i="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6100725" y="1149600"/>
            <a:ext cx="277500" cy="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6089225" y="2039950"/>
            <a:ext cx="277500" cy="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6086700" y="2892575"/>
            <a:ext cx="277500" cy="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6135600" y="2429675"/>
            <a:ext cx="23226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3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    30 сек (CPU)</a:t>
            </a:r>
            <a:endParaRPr b="0" i="0" sz="23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454425" y="2854100"/>
            <a:ext cx="17124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2300">
                <a:solidFill>
                  <a:srgbClr val="3C78D8"/>
                </a:solidFill>
                <a:latin typeface="Oswald Medium"/>
                <a:ea typeface="Oswald Medium"/>
                <a:cs typeface="Oswald Medium"/>
                <a:sym typeface="Oswald Medium"/>
              </a:rPr>
              <a:t>  4 сек (GPU)</a:t>
            </a:r>
            <a:endParaRPr b="0" i="0" sz="2300" u="none" cap="none" strike="noStrike">
              <a:solidFill>
                <a:srgbClr val="3C78D8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100725" y="3916900"/>
            <a:ext cx="277500" cy="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Анализ соблюдения требований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>
            <p:ph idx="4294967295" type="subTitle"/>
          </p:nvPr>
        </p:nvSpPr>
        <p:spPr>
          <a:xfrm>
            <a:off x="1328924" y="1011925"/>
            <a:ext cx="2321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Requirements Selection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31"/>
          <p:cNvSpPr txBox="1"/>
          <p:nvPr>
            <p:ph idx="4294967295" type="subTitle"/>
          </p:nvPr>
        </p:nvSpPr>
        <p:spPr>
          <a:xfrm>
            <a:off x="1328925" y="1405125"/>
            <a:ext cx="2500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Выделение требований из структуры документа (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с учетом различного написания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31"/>
          <p:cNvSpPr txBox="1"/>
          <p:nvPr>
            <p:ph idx="4294967295" type="subTitle"/>
          </p:nvPr>
        </p:nvSpPr>
        <p:spPr>
          <a:xfrm>
            <a:off x="5468112" y="13167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Compliance Rate</a:t>
            </a:r>
            <a:endParaRPr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31"/>
          <p:cNvSpPr txBox="1"/>
          <p:nvPr>
            <p:ph idx="4294967295" type="subTitle"/>
          </p:nvPr>
        </p:nvSpPr>
        <p:spPr>
          <a:xfrm>
            <a:off x="5468100" y="1709925"/>
            <a:ext cx="26601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Для каждого раздела требований UC определяется % соответствия в SSTS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31"/>
          <p:cNvSpPr txBox="1"/>
          <p:nvPr>
            <p:ph idx="4294967295" type="subTitle"/>
          </p:nvPr>
        </p:nvSpPr>
        <p:spPr>
          <a:xfrm>
            <a:off x="1987296" y="29718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Compliance Level</a:t>
            </a:r>
            <a:endParaRPr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31"/>
          <p:cNvSpPr txBox="1"/>
          <p:nvPr>
            <p:ph idx="4294967295" type="subTitle"/>
          </p:nvPr>
        </p:nvSpPr>
        <p:spPr>
          <a:xfrm>
            <a:off x="1987300" y="3365000"/>
            <a:ext cx="31677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Взвешенная агрегация числового рейтинга для документа в целом.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Определение итогового Compliance Level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1"/>
          <p:cNvSpPr txBox="1"/>
          <p:nvPr>
            <p:ph idx="4294967295" type="subTitle"/>
          </p:nvPr>
        </p:nvSpPr>
        <p:spPr>
          <a:xfrm>
            <a:off x="6464808" y="29718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Result</a:t>
            </a:r>
            <a:endParaRPr>
              <a:solidFill>
                <a:srgbClr val="6D9E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31"/>
          <p:cNvSpPr txBox="1"/>
          <p:nvPr>
            <p:ph idx="4294967295" type="subTitle"/>
          </p:nvPr>
        </p:nvSpPr>
        <p:spPr>
          <a:xfrm>
            <a:off x="6464808" y="33649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Формирование: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Compliance Level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Differences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swald"/>
              <a:buChar char="-"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Description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31064" y="11673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i="0" lang="en" sz="7200" u="none" cap="none" strike="noStrike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i="0" sz="7200" u="none" cap="none" strike="noStrike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785169" y="31272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i="0" lang="en" sz="7200" u="none" cap="none" strike="noStrike">
                <a:solidFill>
                  <a:srgbClr val="3D85C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i="0" sz="7200" u="none" cap="none" strike="noStrike">
              <a:solidFill>
                <a:srgbClr val="3D85C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263298" y="31272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i="0" lang="en" sz="7200" u="none" cap="none" strike="noStrike">
                <a:solidFill>
                  <a:srgbClr val="6D9EEB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i="0" sz="7200" u="none" cap="none" strike="noStrike">
              <a:solidFill>
                <a:srgbClr val="6D9EE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268116" y="14721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i="0" lang="en" sz="7200" u="none" cap="none" strike="noStrike">
                <a:solidFill>
                  <a:srgbClr val="0B5394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i="0" sz="7200" u="none" cap="none" strike="noStrike">
              <a:solidFill>
                <a:srgbClr val="0B539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7250"/>
          </a:srgbClr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7239185" y="2867743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796" y="0"/>
                  <a:pt x="1" y="5827"/>
                  <a:pt x="1" y="12985"/>
                </a:cubicBezTo>
                <a:cubicBezTo>
                  <a:pt x="1" y="20173"/>
                  <a:pt x="5796" y="26000"/>
                  <a:pt x="12985" y="26000"/>
                </a:cubicBezTo>
                <a:cubicBezTo>
                  <a:pt x="20142" y="26000"/>
                  <a:pt x="25969" y="20173"/>
                  <a:pt x="25969" y="12985"/>
                </a:cubicBezTo>
                <a:cubicBezTo>
                  <a:pt x="25969" y="5827"/>
                  <a:pt x="20142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7255786" y="2884344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43" y="0"/>
                  <a:pt x="1" y="5542"/>
                  <a:pt x="1" y="12415"/>
                </a:cubicBezTo>
                <a:cubicBezTo>
                  <a:pt x="1" y="19287"/>
                  <a:pt x="5543" y="24860"/>
                  <a:pt x="12415" y="24860"/>
                </a:cubicBezTo>
                <a:cubicBezTo>
                  <a:pt x="19256" y="24860"/>
                  <a:pt x="24829" y="19287"/>
                  <a:pt x="24829" y="12415"/>
                </a:cubicBezTo>
                <a:cubicBezTo>
                  <a:pt x="24829" y="5542"/>
                  <a:pt x="19256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6692064" y="1526513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Найти в сети</a:t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692075" y="1735363"/>
            <a:ext cx="17652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аналогичные документы. Первичный поиск не дал результатов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21900" y="2593975"/>
            <a:ext cx="25698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На основе существующих</a:t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6738275" y="3746538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Chat/GPT</a:t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6738275" y="412353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Вопрос к качеству сгенерированных данных, требуется ручная перепроверка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484099" y="384065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Негативные примеры</a:t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484100" y="4125700"/>
            <a:ext cx="176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Перемешивание </a:t>
            </a: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SSTS для целевых UC 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4371538" y="1598451"/>
            <a:ext cx="176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Oswald Medium"/>
                <a:ea typeface="Oswald Medium"/>
                <a:cs typeface="Oswald Medium"/>
                <a:sym typeface="Oswald Medium"/>
              </a:rPr>
              <a:t>Положительные примеры</a:t>
            </a:r>
            <a:endParaRPr i="0" sz="1400" u="none" cap="none" strike="noStrike">
              <a:solidFill>
                <a:srgbClr val="000000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4371549" y="22207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Простая копия UC файлов в качестве SSTS (полное совпадение)  </a:t>
            </a:r>
            <a:endParaRPr i="0" sz="11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228" name="Google Shape;228;p32"/>
          <p:cNvGrpSpPr/>
          <p:nvPr/>
        </p:nvGrpSpPr>
        <p:grpSpPr>
          <a:xfrm>
            <a:off x="7378027" y="880578"/>
            <a:ext cx="345918" cy="339918"/>
            <a:chOff x="4794500" y="2537225"/>
            <a:chExt cx="296925" cy="291775"/>
          </a:xfrm>
        </p:grpSpPr>
        <p:sp>
          <p:nvSpPr>
            <p:cNvPr id="229" name="Google Shape;229;p32"/>
            <p:cNvSpPr/>
            <p:nvPr/>
          </p:nvSpPr>
          <p:spPr>
            <a:xfrm>
              <a:off x="4970275" y="2710025"/>
              <a:ext cx="121150" cy="118975"/>
            </a:xfrm>
            <a:custGeom>
              <a:rect b="b" l="l" r="r" t="t"/>
              <a:pathLst>
                <a:path extrusionOk="0" h="4759" w="4846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4794500" y="2537225"/>
              <a:ext cx="190050" cy="189250"/>
            </a:xfrm>
            <a:custGeom>
              <a:rect b="b" l="l" r="r" t="t"/>
              <a:pathLst>
                <a:path extrusionOk="0" h="7570" w="7602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sp>
        <p:nvSpPr>
          <p:cNvPr id="231" name="Google Shape;231;p32"/>
          <p:cNvSpPr/>
          <p:nvPr/>
        </p:nvSpPr>
        <p:spPr>
          <a:xfrm>
            <a:off x="971253" y="1720402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796" y="0"/>
                  <a:pt x="0" y="5827"/>
                  <a:pt x="0" y="13016"/>
                </a:cubicBezTo>
                <a:cubicBezTo>
                  <a:pt x="0" y="20173"/>
                  <a:pt x="5796" y="26000"/>
                  <a:pt x="12985" y="26000"/>
                </a:cubicBezTo>
                <a:cubicBezTo>
                  <a:pt x="20142" y="26000"/>
                  <a:pt x="25969" y="20173"/>
                  <a:pt x="25969" y="13016"/>
                </a:cubicBezTo>
                <a:cubicBezTo>
                  <a:pt x="25969" y="5827"/>
                  <a:pt x="20142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4925120" y="2982415"/>
            <a:ext cx="756376" cy="757279"/>
          </a:xfrm>
          <a:custGeom>
            <a:rect b="b" l="l" r="r" t="t"/>
            <a:pathLst>
              <a:path extrusionOk="0" h="26001" w="25970">
                <a:moveTo>
                  <a:pt x="12985" y="0"/>
                </a:moveTo>
                <a:cubicBezTo>
                  <a:pt x="5828" y="0"/>
                  <a:pt x="1" y="5827"/>
                  <a:pt x="1" y="13016"/>
                </a:cubicBezTo>
                <a:cubicBezTo>
                  <a:pt x="1" y="20173"/>
                  <a:pt x="5828" y="26000"/>
                  <a:pt x="12985" y="26000"/>
                </a:cubicBezTo>
                <a:cubicBezTo>
                  <a:pt x="20174" y="26000"/>
                  <a:pt x="25970" y="20173"/>
                  <a:pt x="25970" y="13016"/>
                </a:cubicBezTo>
                <a:cubicBezTo>
                  <a:pt x="25970" y="5827"/>
                  <a:pt x="20174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4941722" y="2999016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75" y="0"/>
                  <a:pt x="1" y="5574"/>
                  <a:pt x="1" y="12446"/>
                </a:cubicBezTo>
                <a:cubicBezTo>
                  <a:pt x="1" y="19318"/>
                  <a:pt x="5575" y="24860"/>
                  <a:pt x="12415" y="24860"/>
                </a:cubicBezTo>
                <a:cubicBezTo>
                  <a:pt x="19287" y="24860"/>
                  <a:pt x="24829" y="19318"/>
                  <a:pt x="24829" y="12446"/>
                </a:cubicBezTo>
                <a:cubicBezTo>
                  <a:pt x="24829" y="5574"/>
                  <a:pt x="19287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2000">
                <a:solidFill>
                  <a:srgbClr val="3C78D8"/>
                </a:solidFill>
                <a:latin typeface="Aldrich"/>
                <a:ea typeface="Aldrich"/>
                <a:cs typeface="Aldrich"/>
                <a:sym typeface="Aldrich"/>
              </a:rPr>
              <a:t>-</a:t>
            </a:r>
            <a:endParaRPr b="1" i="0" sz="2000" u="none" cap="none" strike="noStrike">
              <a:solidFill>
                <a:srgbClr val="3C78D8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339277" y="2277550"/>
            <a:ext cx="15698" cy="64599"/>
          </a:xfrm>
          <a:custGeom>
            <a:rect b="b" l="l" r="r" t="t"/>
            <a:pathLst>
              <a:path extrusionOk="0" h="2218" w="539">
                <a:moveTo>
                  <a:pt x="222" y="1"/>
                </a:moveTo>
                <a:cubicBezTo>
                  <a:pt x="95" y="1"/>
                  <a:pt x="0" y="96"/>
                  <a:pt x="0" y="222"/>
                </a:cubicBezTo>
                <a:lnTo>
                  <a:pt x="254" y="2218"/>
                </a:lnTo>
                <a:lnTo>
                  <a:pt x="507" y="222"/>
                </a:lnTo>
                <a:cubicBezTo>
                  <a:pt x="539" y="96"/>
                  <a:pt x="444" y="1"/>
                  <a:pt x="31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451816" y="2334606"/>
            <a:ext cx="48901" cy="48144"/>
          </a:xfrm>
          <a:custGeom>
            <a:rect b="b" l="l" r="r" t="t"/>
            <a:pathLst>
              <a:path extrusionOk="0" h="1653" w="1679">
                <a:moveTo>
                  <a:pt x="1363" y="1"/>
                </a:moveTo>
                <a:cubicBezTo>
                  <a:pt x="1299" y="1"/>
                  <a:pt x="1237" y="32"/>
                  <a:pt x="1203" y="100"/>
                </a:cubicBezTo>
                <a:lnTo>
                  <a:pt x="0" y="1652"/>
                </a:lnTo>
                <a:lnTo>
                  <a:pt x="0" y="1652"/>
                </a:lnTo>
                <a:lnTo>
                  <a:pt x="1552" y="449"/>
                </a:lnTo>
                <a:cubicBezTo>
                  <a:pt x="1647" y="354"/>
                  <a:pt x="1679" y="227"/>
                  <a:pt x="1584" y="132"/>
                </a:cubicBezTo>
                <a:lnTo>
                  <a:pt x="1520" y="69"/>
                </a:lnTo>
                <a:cubicBezTo>
                  <a:pt x="1476" y="25"/>
                  <a:pt x="1418" y="1"/>
                  <a:pt x="136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162420" y="647702"/>
            <a:ext cx="756347" cy="757279"/>
          </a:xfrm>
          <a:custGeom>
            <a:rect b="b" l="l" r="r" t="t"/>
            <a:pathLst>
              <a:path extrusionOk="0" h="26001" w="25969">
                <a:moveTo>
                  <a:pt x="12984" y="0"/>
                </a:moveTo>
                <a:cubicBezTo>
                  <a:pt x="5796" y="0"/>
                  <a:pt x="0" y="5827"/>
                  <a:pt x="0" y="13016"/>
                </a:cubicBezTo>
                <a:cubicBezTo>
                  <a:pt x="0" y="20173"/>
                  <a:pt x="5796" y="26000"/>
                  <a:pt x="12984" y="26000"/>
                </a:cubicBezTo>
                <a:cubicBezTo>
                  <a:pt x="20142" y="26000"/>
                  <a:pt x="25969" y="20173"/>
                  <a:pt x="25969" y="13016"/>
                </a:cubicBezTo>
                <a:cubicBezTo>
                  <a:pt x="25969" y="5827"/>
                  <a:pt x="20142" y="0"/>
                  <a:pt x="12984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7179021" y="664304"/>
            <a:ext cx="723145" cy="724077"/>
          </a:xfrm>
          <a:custGeom>
            <a:rect b="b" l="l" r="r" t="t"/>
            <a:pathLst>
              <a:path extrusionOk="0" h="24861" w="24829">
                <a:moveTo>
                  <a:pt x="12414" y="0"/>
                </a:moveTo>
                <a:cubicBezTo>
                  <a:pt x="5542" y="0"/>
                  <a:pt x="0" y="5574"/>
                  <a:pt x="0" y="12446"/>
                </a:cubicBezTo>
                <a:cubicBezTo>
                  <a:pt x="0" y="19318"/>
                  <a:pt x="5542" y="24860"/>
                  <a:pt x="12414" y="24860"/>
                </a:cubicBezTo>
                <a:cubicBezTo>
                  <a:pt x="19255" y="24860"/>
                  <a:pt x="24829" y="19318"/>
                  <a:pt x="24829" y="12446"/>
                </a:cubicBezTo>
                <a:cubicBezTo>
                  <a:pt x="24829" y="5574"/>
                  <a:pt x="19255" y="0"/>
                  <a:pt x="124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496309" y="1035065"/>
            <a:ext cx="40600" cy="133771"/>
          </a:xfrm>
          <a:custGeom>
            <a:rect b="b" l="l" r="r" t="t"/>
            <a:pathLst>
              <a:path extrusionOk="0" h="4593" w="1394">
                <a:moveTo>
                  <a:pt x="64" y="1"/>
                </a:moveTo>
                <a:cubicBezTo>
                  <a:pt x="64" y="191"/>
                  <a:pt x="0" y="2534"/>
                  <a:pt x="760" y="4593"/>
                </a:cubicBezTo>
                <a:cubicBezTo>
                  <a:pt x="760" y="4593"/>
                  <a:pt x="982" y="2629"/>
                  <a:pt x="1394" y="2281"/>
                </a:cubicBezTo>
                <a:cubicBezTo>
                  <a:pt x="1394" y="2281"/>
                  <a:pt x="1014" y="1774"/>
                  <a:pt x="1045" y="1711"/>
                </a:cubicBezTo>
                <a:cubicBezTo>
                  <a:pt x="1045" y="1616"/>
                  <a:pt x="1204" y="1299"/>
                  <a:pt x="1362" y="1173"/>
                </a:cubicBezTo>
                <a:cubicBezTo>
                  <a:pt x="1394" y="1141"/>
                  <a:pt x="1394" y="1078"/>
                  <a:pt x="1362" y="1046"/>
                </a:cubicBezTo>
                <a:lnTo>
                  <a:pt x="6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987855" y="1737004"/>
            <a:ext cx="723174" cy="724077"/>
          </a:xfrm>
          <a:custGeom>
            <a:rect b="b" l="l" r="r" t="t"/>
            <a:pathLst>
              <a:path extrusionOk="0" h="24861" w="24830">
                <a:moveTo>
                  <a:pt x="12415" y="0"/>
                </a:moveTo>
                <a:cubicBezTo>
                  <a:pt x="5543" y="0"/>
                  <a:pt x="1" y="5574"/>
                  <a:pt x="1" y="12446"/>
                </a:cubicBezTo>
                <a:cubicBezTo>
                  <a:pt x="1" y="19318"/>
                  <a:pt x="5543" y="24860"/>
                  <a:pt x="12415" y="24860"/>
                </a:cubicBezTo>
                <a:cubicBezTo>
                  <a:pt x="19255" y="24860"/>
                  <a:pt x="24829" y="19318"/>
                  <a:pt x="24829" y="12446"/>
                </a:cubicBezTo>
                <a:cubicBezTo>
                  <a:pt x="24829" y="5574"/>
                  <a:pt x="19255" y="0"/>
                  <a:pt x="12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7387615" y="880578"/>
            <a:ext cx="345918" cy="339918"/>
            <a:chOff x="1462352" y="3168015"/>
            <a:chExt cx="345918" cy="339918"/>
          </a:xfrm>
        </p:grpSpPr>
        <p:sp>
          <p:nvSpPr>
            <p:cNvPr id="241" name="Google Shape;241;p32"/>
            <p:cNvSpPr/>
            <p:nvPr/>
          </p:nvSpPr>
          <p:spPr>
            <a:xfrm>
              <a:off x="1615821" y="3298650"/>
              <a:ext cx="40600" cy="134674"/>
            </a:xfrm>
            <a:custGeom>
              <a:rect b="b" l="l" r="r" t="t"/>
              <a:pathLst>
                <a:path extrusionOk="0" h="4624" w="1394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1645898" y="3347862"/>
              <a:ext cx="36931" cy="36931"/>
            </a:xfrm>
            <a:custGeom>
              <a:rect b="b" l="l" r="r" t="t"/>
              <a:pathLst>
                <a:path extrusionOk="0" h="1268" w="1268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667130" y="3369327"/>
              <a:ext cx="141140" cy="138606"/>
            </a:xfrm>
            <a:custGeom>
              <a:rect b="b" l="l" r="r" t="t"/>
              <a:pathLst>
                <a:path extrusionOk="0" h="4759" w="4846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462352" y="3168015"/>
              <a:ext cx="221408" cy="220476"/>
            </a:xfrm>
            <a:custGeom>
              <a:rect b="b" l="l" r="r" t="t"/>
              <a:pathLst>
                <a:path extrusionOk="0" h="7570" w="7602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245" name="Google Shape;245;p32"/>
          <p:cNvGrpSpPr/>
          <p:nvPr/>
        </p:nvGrpSpPr>
        <p:grpSpPr>
          <a:xfrm>
            <a:off x="7406123" y="3043438"/>
            <a:ext cx="422487" cy="405886"/>
            <a:chOff x="4357998" y="3088338"/>
            <a:chExt cx="422487" cy="405886"/>
          </a:xfrm>
        </p:grpSpPr>
        <p:sp>
          <p:nvSpPr>
            <p:cNvPr id="246" name="Google Shape;246;p32"/>
            <p:cNvSpPr/>
            <p:nvPr/>
          </p:nvSpPr>
          <p:spPr>
            <a:xfrm>
              <a:off x="4465906" y="3187042"/>
              <a:ext cx="201108" cy="228777"/>
            </a:xfrm>
            <a:custGeom>
              <a:rect b="b" l="l" r="r" t="t"/>
              <a:pathLst>
                <a:path extrusionOk="0" h="7855" w="6905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4521273" y="3448993"/>
              <a:ext cx="90404" cy="16630"/>
            </a:xfrm>
            <a:custGeom>
              <a:rect b="b" l="l" r="r" t="t"/>
              <a:pathLst>
                <a:path extrusionOk="0" h="571" w="3104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4525874" y="3474827"/>
              <a:ext cx="81200" cy="19397"/>
            </a:xfrm>
            <a:custGeom>
              <a:rect b="b" l="l" r="r" t="t"/>
              <a:pathLst>
                <a:path extrusionOk="0" h="666" w="2788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4559077" y="3088338"/>
              <a:ext cx="15698" cy="64599"/>
            </a:xfrm>
            <a:custGeom>
              <a:rect b="b" l="l" r="r" t="t"/>
              <a:pathLst>
                <a:path extrusionOk="0" h="2218" w="539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4414267" y="3149005"/>
              <a:ext cx="48901" cy="48202"/>
            </a:xfrm>
            <a:custGeom>
              <a:rect b="b" l="l" r="r" t="t"/>
              <a:pathLst>
                <a:path extrusionOk="0" h="1655" w="1679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4357998" y="3294776"/>
              <a:ext cx="63667" cy="14213"/>
            </a:xfrm>
            <a:custGeom>
              <a:rect b="b" l="l" r="r" t="t"/>
              <a:pathLst>
                <a:path extrusionOk="0" h="488" w="2186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4715886" y="3289417"/>
              <a:ext cx="64599" cy="14970"/>
            </a:xfrm>
            <a:custGeom>
              <a:rect b="b" l="l" r="r" t="t"/>
              <a:pathLst>
                <a:path extrusionOk="0" h="514" w="2218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4671616" y="3145394"/>
              <a:ext cx="48901" cy="48144"/>
            </a:xfrm>
            <a:custGeom>
              <a:rect b="b" l="l" r="r" t="t"/>
              <a:pathLst>
                <a:path extrusionOk="0" h="1653" w="1679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1155CC"/>
            </a:solidFill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grpSp>
        <p:nvGrpSpPr>
          <p:cNvPr id="254" name="Google Shape;254;p32"/>
          <p:cNvGrpSpPr/>
          <p:nvPr/>
        </p:nvGrpSpPr>
        <p:grpSpPr>
          <a:xfrm>
            <a:off x="1184790" y="1969406"/>
            <a:ext cx="318220" cy="255543"/>
            <a:chOff x="7372290" y="3163044"/>
            <a:chExt cx="318220" cy="255543"/>
          </a:xfrm>
        </p:grpSpPr>
        <p:sp>
          <p:nvSpPr>
            <p:cNvPr id="255" name="Google Shape;255;p32"/>
            <p:cNvSpPr/>
            <p:nvPr/>
          </p:nvSpPr>
          <p:spPr>
            <a:xfrm>
              <a:off x="7434064" y="3200877"/>
              <a:ext cx="241708" cy="147605"/>
            </a:xfrm>
            <a:custGeom>
              <a:rect b="b" l="l" r="r" t="t"/>
              <a:pathLst>
                <a:path extrusionOk="0" h="5068" w="8299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372290" y="3163043"/>
              <a:ext cx="318220" cy="255543"/>
            </a:xfrm>
            <a:custGeom>
              <a:rect b="b" l="l" r="r" t="t"/>
              <a:pathLst>
                <a:path extrusionOk="0" h="8774" w="10926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drich"/>
                <a:ea typeface="Aldrich"/>
                <a:cs typeface="Aldrich"/>
                <a:sym typeface="Aldrich"/>
              </a:endParaRPr>
            </a:p>
          </p:txBody>
        </p:sp>
      </p:grpSp>
      <p:pic>
        <p:nvPicPr>
          <p:cNvPr id="257" name="Google Shape;25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624200" y="3125576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Увеличение датасета в 3 раза.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Oswald Light"/>
                <a:ea typeface="Oswald Light"/>
                <a:cs typeface="Oswald Light"/>
                <a:sym typeface="Oswald Light"/>
              </a:rPr>
              <a:t>Аугментированные данные использовались для локальной оценки решения</a:t>
            </a:r>
            <a:endParaRPr sz="11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3525" y="1161737"/>
            <a:ext cx="495350" cy="37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5224" y="2155732"/>
            <a:ext cx="495345" cy="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0350" y="3371562"/>
            <a:ext cx="495350" cy="374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2"/>
          <p:cNvCxnSpPr>
            <a:endCxn id="221" idx="3"/>
          </p:cNvCxnSpPr>
          <p:nvPr/>
        </p:nvCxnSpPr>
        <p:spPr>
          <a:xfrm flipH="1">
            <a:off x="2791700" y="1639525"/>
            <a:ext cx="1722600" cy="1084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32"/>
          <p:cNvCxnSpPr>
            <a:endCxn id="221" idx="3"/>
          </p:cNvCxnSpPr>
          <p:nvPr/>
        </p:nvCxnSpPr>
        <p:spPr>
          <a:xfrm rot="10800000">
            <a:off x="2791700" y="2724325"/>
            <a:ext cx="1724400" cy="1155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32"/>
          <p:cNvSpPr/>
          <p:nvPr/>
        </p:nvSpPr>
        <p:spPr>
          <a:xfrm>
            <a:off x="4875984" y="757718"/>
            <a:ext cx="756347" cy="757279"/>
          </a:xfrm>
          <a:custGeom>
            <a:rect b="b" l="l" r="r" t="t"/>
            <a:pathLst>
              <a:path extrusionOk="0" h="26001" w="25969">
                <a:moveTo>
                  <a:pt x="12985" y="0"/>
                </a:moveTo>
                <a:cubicBezTo>
                  <a:pt x="5796" y="0"/>
                  <a:pt x="0" y="5827"/>
                  <a:pt x="0" y="12985"/>
                </a:cubicBezTo>
                <a:cubicBezTo>
                  <a:pt x="0" y="20173"/>
                  <a:pt x="5796" y="26000"/>
                  <a:pt x="12985" y="26000"/>
                </a:cubicBezTo>
                <a:cubicBezTo>
                  <a:pt x="20142" y="26000"/>
                  <a:pt x="25969" y="20173"/>
                  <a:pt x="25969" y="12985"/>
                </a:cubicBezTo>
                <a:cubicBezTo>
                  <a:pt x="25969" y="5827"/>
                  <a:pt x="20142" y="0"/>
                  <a:pt x="1298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4891653" y="774319"/>
            <a:ext cx="724077" cy="724077"/>
          </a:xfrm>
          <a:custGeom>
            <a:rect b="b" l="l" r="r" t="t"/>
            <a:pathLst>
              <a:path extrusionOk="0" h="24861" w="24861">
                <a:moveTo>
                  <a:pt x="12447" y="0"/>
                </a:moveTo>
                <a:cubicBezTo>
                  <a:pt x="5574" y="0"/>
                  <a:pt x="1" y="5542"/>
                  <a:pt x="1" y="12415"/>
                </a:cubicBezTo>
                <a:cubicBezTo>
                  <a:pt x="1" y="19287"/>
                  <a:pt x="5574" y="24860"/>
                  <a:pt x="12447" y="24860"/>
                </a:cubicBezTo>
                <a:cubicBezTo>
                  <a:pt x="19287" y="24860"/>
                  <a:pt x="24861" y="19287"/>
                  <a:pt x="24861" y="12415"/>
                </a:cubicBezTo>
                <a:cubicBezTo>
                  <a:pt x="24861" y="5542"/>
                  <a:pt x="19287" y="0"/>
                  <a:pt x="12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rgbClr val="3C78D8"/>
                </a:solidFill>
                <a:latin typeface="Aldrich"/>
                <a:ea typeface="Aldrich"/>
                <a:cs typeface="Aldrich"/>
                <a:sym typeface="Aldrich"/>
              </a:rPr>
              <a:t>+</a:t>
            </a:r>
            <a:endParaRPr b="1" i="0" sz="1400" u="none" cap="none" strike="noStrike">
              <a:solidFill>
                <a:srgbClr val="3C78D8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Аугментация данных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3193" y="800100"/>
            <a:ext cx="6045607" cy="39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Итоговая Архитектура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/>
        </p:nvSpPr>
        <p:spPr>
          <a:xfrm>
            <a:off x="2123125" y="1520725"/>
            <a:ext cx="1470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0</a:t>
            </a:r>
            <a:r>
              <a:rPr b="0" i="0" lang="en" sz="6000" u="none" cap="none" strike="noStrike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,</a:t>
            </a:r>
            <a:r>
              <a:rPr lang="en" sz="6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77</a:t>
            </a:r>
            <a:endParaRPr b="0" i="0" sz="13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grpSp>
        <p:nvGrpSpPr>
          <p:cNvPr id="283" name="Google Shape;283;p34"/>
          <p:cNvGrpSpPr/>
          <p:nvPr/>
        </p:nvGrpSpPr>
        <p:grpSpPr>
          <a:xfrm>
            <a:off x="641212" y="1069066"/>
            <a:ext cx="790861" cy="878794"/>
            <a:chOff x="660451" y="2816806"/>
            <a:chExt cx="1071627" cy="1168921"/>
          </a:xfrm>
        </p:grpSpPr>
        <p:sp>
          <p:nvSpPr>
            <p:cNvPr id="284" name="Google Shape;284;p34"/>
            <p:cNvSpPr/>
            <p:nvPr/>
          </p:nvSpPr>
          <p:spPr>
            <a:xfrm>
              <a:off x="691509" y="2816806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660451" y="3385198"/>
              <a:ext cx="1071627" cy="600529"/>
            </a:xfrm>
            <a:custGeom>
              <a:rect b="b" l="l" r="r" t="t"/>
              <a:pathLst>
                <a:path extrusionOk="0" h="18369" w="32779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4"/>
            <p:cNvSpPr/>
            <p:nvPr/>
          </p:nvSpPr>
          <p:spPr>
            <a:xfrm>
              <a:off x="799198" y="2942607"/>
              <a:ext cx="794134" cy="884953"/>
            </a:xfrm>
            <a:custGeom>
              <a:rect b="b" l="l" r="r" t="t"/>
              <a:pathLst>
                <a:path extrusionOk="0" h="27069" w="24291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1146032" y="3210228"/>
              <a:ext cx="271282" cy="272329"/>
            </a:xfrm>
            <a:custGeom>
              <a:rect b="b" l="l" r="r" t="t"/>
              <a:pathLst>
                <a:path extrusionOk="0" h="8330" w="8298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1176077" y="3250603"/>
              <a:ext cx="176016" cy="165686"/>
            </a:xfrm>
            <a:custGeom>
              <a:rect b="b" l="l" r="r" t="t"/>
              <a:pathLst>
                <a:path extrusionOk="0" h="5068" w="5384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1249569" y="3469054"/>
              <a:ext cx="65254" cy="187426"/>
            </a:xfrm>
            <a:custGeom>
              <a:rect b="b" l="l" r="r" t="t"/>
              <a:pathLst>
                <a:path extrusionOk="0" h="5733" w="1996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1273370" y="3616072"/>
              <a:ext cx="16608" cy="15562"/>
            </a:xfrm>
            <a:custGeom>
              <a:rect b="b" l="l" r="r" t="t"/>
              <a:pathLst>
                <a:path extrusionOk="0" h="476" w="508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74168" y="3146020"/>
              <a:ext cx="289917" cy="427651"/>
            </a:xfrm>
            <a:custGeom>
              <a:rect b="b" l="l" r="r" t="t"/>
              <a:pathLst>
                <a:path extrusionOk="0" h="13081" w="8868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641194" y="3006624"/>
            <a:ext cx="857812" cy="878794"/>
            <a:chOff x="2010553" y="2804383"/>
            <a:chExt cx="1071595" cy="1168920"/>
          </a:xfrm>
        </p:grpSpPr>
        <p:sp>
          <p:nvSpPr>
            <p:cNvPr id="293" name="Google Shape;293;p34"/>
            <p:cNvSpPr/>
            <p:nvPr/>
          </p:nvSpPr>
          <p:spPr>
            <a:xfrm>
              <a:off x="2041611" y="3404879"/>
              <a:ext cx="1008466" cy="568424"/>
            </a:xfrm>
            <a:custGeom>
              <a:rect b="b" l="l" r="r" t="t"/>
              <a:pathLst>
                <a:path extrusionOk="0" h="17387" w="30847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2010553" y="2804383"/>
              <a:ext cx="1071595" cy="600529"/>
            </a:xfrm>
            <a:custGeom>
              <a:rect b="b" l="l" r="r" t="t"/>
              <a:pathLst>
                <a:path extrusionOk="0" h="18369" w="32778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2149267" y="2962255"/>
              <a:ext cx="794166" cy="884724"/>
            </a:xfrm>
            <a:custGeom>
              <a:rect b="b" l="l" r="r" t="t"/>
              <a:pathLst>
                <a:path extrusionOk="0" h="27062" w="24292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2308708" y="3241253"/>
              <a:ext cx="452497" cy="217471"/>
            </a:xfrm>
            <a:custGeom>
              <a:rect b="b" l="l" r="r" t="t"/>
              <a:pathLst>
                <a:path extrusionOk="0" h="6652" w="13841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2305603" y="3214380"/>
              <a:ext cx="480449" cy="311658"/>
            </a:xfrm>
            <a:custGeom>
              <a:rect b="b" l="l" r="r" t="t"/>
              <a:pathLst>
                <a:path extrusionOk="0" h="9533" w="14696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2539616" y="3493247"/>
              <a:ext cx="13469" cy="13110"/>
            </a:xfrm>
            <a:custGeom>
              <a:rect b="b" l="l" r="r" t="t"/>
              <a:pathLst>
                <a:path extrusionOk="0" h="401" w="412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2308708" y="3474220"/>
              <a:ext cx="475284" cy="13502"/>
            </a:xfrm>
            <a:custGeom>
              <a:rect b="b" l="l" r="r" t="t"/>
              <a:pathLst>
                <a:path extrusionOk="0" h="413" w="14538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2572733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2506465" y="3514627"/>
              <a:ext cx="13502" cy="46620"/>
            </a:xfrm>
            <a:custGeom>
              <a:rect b="b" l="l" r="r" t="t"/>
              <a:pathLst>
                <a:path extrusionOk="0" h="1426" w="413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2419503" y="3549805"/>
              <a:ext cx="253694" cy="13502"/>
            </a:xfrm>
            <a:custGeom>
              <a:rect b="b" l="l" r="r" t="t"/>
              <a:pathLst>
                <a:path extrusionOk="0" h="413" w="776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2364645" y="3259037"/>
              <a:ext cx="141853" cy="139662"/>
            </a:xfrm>
            <a:custGeom>
              <a:rect b="b" l="l" r="r" t="t"/>
              <a:pathLst>
                <a:path extrusionOk="0" h="4272" w="4339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2346011" y="3244195"/>
              <a:ext cx="90101" cy="95495"/>
            </a:xfrm>
            <a:custGeom>
              <a:rect b="b" l="l" r="r" t="t"/>
              <a:pathLst>
                <a:path extrusionOk="0" h="2921" w="2756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34"/>
          <p:cNvSpPr txBox="1"/>
          <p:nvPr/>
        </p:nvSpPr>
        <p:spPr>
          <a:xfrm>
            <a:off x="5303025" y="3494650"/>
            <a:ext cx="3482700" cy="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30 секунд</a:t>
            </a:r>
            <a:endParaRPr b="0" i="0" sz="6000" u="none" cap="none" strike="noStrike">
              <a:solidFill>
                <a:schemeClr val="dk2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A3A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         Время работы на CPU</a:t>
            </a:r>
            <a:endParaRPr b="0" i="0" sz="1200" u="none" cap="none" strike="noStrike">
              <a:solidFill>
                <a:srgbClr val="A3A3A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06" name="Google Shape;3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6989" y="1033399"/>
            <a:ext cx="1009125" cy="10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4"/>
          <p:cNvSpPr txBox="1"/>
          <p:nvPr/>
        </p:nvSpPr>
        <p:spPr>
          <a:xfrm>
            <a:off x="5359925" y="1674900"/>
            <a:ext cx="296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3A3A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     Время работы на GPU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5359925" y="1335913"/>
            <a:ext cx="3482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4 </a:t>
            </a:r>
            <a:r>
              <a:rPr lang="en" sz="6000">
                <a:solidFill>
                  <a:schemeClr val="dk2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секунды</a:t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612" y="2981524"/>
            <a:ext cx="1009125" cy="100910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5503350" y="2280000"/>
            <a:ext cx="34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7F7F"/>
                </a:solidFill>
                <a:latin typeface="Oswald"/>
                <a:ea typeface="Oswald"/>
                <a:cs typeface="Oswald"/>
                <a:sym typeface="Oswald"/>
              </a:rPr>
              <a:t>Время обработки одной пары документов</a:t>
            </a:r>
            <a:endParaRPr b="1">
              <a:solidFill>
                <a:srgbClr val="7F7F7F"/>
              </a:solidFill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2482675" y="1859400"/>
            <a:ext cx="750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A3A3"/>
                </a:solidFill>
                <a:latin typeface="Oswald Medium"/>
                <a:ea typeface="Oswald Medium"/>
                <a:cs typeface="Oswald Medium"/>
                <a:sym typeface="Oswald Medium"/>
              </a:rPr>
              <a:t>Train local</a:t>
            </a:r>
            <a:endParaRPr b="0" i="0" sz="13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2123125" y="3452938"/>
            <a:ext cx="14700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6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0</a:t>
            </a:r>
            <a:r>
              <a:rPr b="0" i="0" lang="en" sz="6000" u="none" cap="none" strike="noStrike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,6</a:t>
            </a:r>
            <a:r>
              <a:rPr lang="en" sz="6000">
                <a:solidFill>
                  <a:schemeClr val="dk2"/>
                </a:solidFill>
                <a:latin typeface="Oswald Medium"/>
                <a:ea typeface="Oswald Medium"/>
                <a:cs typeface="Oswald Medium"/>
                <a:sym typeface="Oswald Medium"/>
              </a:rPr>
              <a:t>6</a:t>
            </a:r>
            <a:endParaRPr b="0" i="0" sz="13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2230525" y="3791613"/>
            <a:ext cx="125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3A3A3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Public leaderboard</a:t>
            </a:r>
            <a:endParaRPr b="0" i="0" sz="1300" u="none" cap="none" strike="noStrike">
              <a:solidFill>
                <a:schemeClr val="dk2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Результаты моделирования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>
            <a:alpha val="96470"/>
          </a:srgbClr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6333302" y="29587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1155CC"/>
                </a:solidFill>
                <a:latin typeface="Oswald Medium"/>
                <a:ea typeface="Oswald Medium"/>
                <a:cs typeface="Oswald Medium"/>
                <a:sym typeface="Oswald Medium"/>
              </a:rPr>
              <a:t>4</a:t>
            </a:r>
            <a:endParaRPr i="0" sz="1700" u="none" cap="none" strike="noStrike">
              <a:solidFill>
                <a:srgbClr val="1155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931852" y="2958700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1155CC"/>
                </a:solidFill>
                <a:latin typeface="Oswald Medium"/>
                <a:ea typeface="Oswald Medium"/>
                <a:cs typeface="Oswald Medium"/>
                <a:sym typeface="Oswald Medium"/>
              </a:rPr>
              <a:t>3</a:t>
            </a:r>
            <a:endParaRPr i="0" sz="1700" u="none" cap="none" strike="noStrike">
              <a:solidFill>
                <a:srgbClr val="1155CC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333302" y="1478225"/>
            <a:ext cx="1938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6D9EEB"/>
                </a:solidFill>
                <a:latin typeface="Oswald Medium"/>
                <a:ea typeface="Oswald Medium"/>
                <a:cs typeface="Oswald Medium"/>
                <a:sym typeface="Oswald Medium"/>
              </a:rPr>
              <a:t>2</a:t>
            </a:r>
            <a:endParaRPr i="0" sz="1700" u="none" cap="none" strike="noStrike">
              <a:solidFill>
                <a:srgbClr val="6D9EEB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6333300" y="1765950"/>
            <a:ext cx="19386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Применение косинусного </a:t>
            </a: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сходства. Не достаточно количество примеров для валидации алгоритма 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3931850" y="1478225"/>
            <a:ext cx="1938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A4C2F4"/>
                </a:solidFill>
                <a:latin typeface="Oswald Medium"/>
                <a:ea typeface="Oswald Medium"/>
                <a:cs typeface="Oswald Medium"/>
                <a:sym typeface="Oswald Medium"/>
              </a:rPr>
              <a:t>1</a:t>
            </a:r>
            <a:endParaRPr i="0" sz="1700" u="none" cap="none" strike="noStrike">
              <a:solidFill>
                <a:srgbClr val="A4C2F4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3931850" y="176595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500">
                <a:latin typeface="Oswald Light"/>
                <a:ea typeface="Oswald Light"/>
                <a:cs typeface="Oswald Light"/>
                <a:sym typeface="Oswald Light"/>
              </a:rPr>
              <a:t>Классический ML не работает из-за высоких требований к контексту</a:t>
            </a:r>
            <a:endParaRPr i="0" sz="1500" u="none" cap="none" strike="noStrike">
              <a:solidFill>
                <a:srgbClr val="000000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grpSp>
        <p:nvGrpSpPr>
          <p:cNvPr id="328" name="Google Shape;328;p35"/>
          <p:cNvGrpSpPr/>
          <p:nvPr/>
        </p:nvGrpSpPr>
        <p:grpSpPr>
          <a:xfrm>
            <a:off x="789579" y="1150993"/>
            <a:ext cx="2460196" cy="3306753"/>
            <a:chOff x="1246779" y="1379593"/>
            <a:chExt cx="2460196" cy="3306753"/>
          </a:xfrm>
        </p:grpSpPr>
        <p:sp>
          <p:nvSpPr>
            <p:cNvPr id="329" name="Google Shape;329;p35"/>
            <p:cNvSpPr/>
            <p:nvPr/>
          </p:nvSpPr>
          <p:spPr>
            <a:xfrm>
              <a:off x="1246779" y="3292328"/>
              <a:ext cx="2406452" cy="1394018"/>
            </a:xfrm>
            <a:custGeom>
              <a:rect b="b" l="l" r="r" t="t"/>
              <a:pathLst>
                <a:path extrusionOk="0" h="88215" w="152283">
                  <a:moveTo>
                    <a:pt x="43410" y="0"/>
                  </a:moveTo>
                  <a:lnTo>
                    <a:pt x="0" y="25244"/>
                  </a:lnTo>
                  <a:lnTo>
                    <a:pt x="108851" y="88214"/>
                  </a:lnTo>
                  <a:lnTo>
                    <a:pt x="152282" y="62992"/>
                  </a:lnTo>
                  <a:lnTo>
                    <a:pt x="43410" y="0"/>
                  </a:lnTo>
                  <a:close/>
                </a:path>
              </a:pathLst>
            </a:cu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0" name="Google Shape;330;p35"/>
            <p:cNvGrpSpPr/>
            <p:nvPr/>
          </p:nvGrpSpPr>
          <p:grpSpPr>
            <a:xfrm>
              <a:off x="1407664" y="1379593"/>
              <a:ext cx="2299311" cy="3306752"/>
              <a:chOff x="2106075" y="238125"/>
              <a:chExt cx="3637575" cy="5231375"/>
            </a:xfrm>
          </p:grpSpPr>
          <p:sp>
            <p:nvSpPr>
              <p:cNvPr id="331" name="Google Shape;331;p35"/>
              <p:cNvSpPr/>
              <p:nvPr/>
            </p:nvSpPr>
            <p:spPr>
              <a:xfrm>
                <a:off x="3559400" y="4045700"/>
                <a:ext cx="1232075" cy="784800"/>
              </a:xfrm>
              <a:custGeom>
                <a:rect b="b" l="l" r="r" t="t"/>
                <a:pathLst>
                  <a:path extrusionOk="0" h="31392" w="49283">
                    <a:moveTo>
                      <a:pt x="1" y="27251"/>
                    </a:moveTo>
                    <a:lnTo>
                      <a:pt x="46896" y="1"/>
                    </a:lnTo>
                    <a:cubicBezTo>
                      <a:pt x="46896" y="1522"/>
                      <a:pt x="47952" y="3381"/>
                      <a:pt x="49283" y="4141"/>
                    </a:cubicBezTo>
                    <a:lnTo>
                      <a:pt x="2388" y="31391"/>
                    </a:lnTo>
                    <a:cubicBezTo>
                      <a:pt x="1078" y="30631"/>
                      <a:pt x="1" y="28772"/>
                      <a:pt x="1" y="2725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35"/>
              <p:cNvSpPr/>
              <p:nvPr/>
            </p:nvSpPr>
            <p:spPr>
              <a:xfrm>
                <a:off x="3165975" y="3138425"/>
                <a:ext cx="1274850" cy="795350"/>
              </a:xfrm>
              <a:custGeom>
                <a:rect b="b" l="l" r="r" t="t"/>
                <a:pathLst>
                  <a:path extrusionOk="0" h="31814" w="50994">
                    <a:moveTo>
                      <a:pt x="50994" y="4310"/>
                    </a:moveTo>
                    <a:lnTo>
                      <a:pt x="4098" y="31560"/>
                    </a:lnTo>
                    <a:cubicBezTo>
                      <a:pt x="3676" y="31814"/>
                      <a:pt x="3063" y="31771"/>
                      <a:pt x="2387" y="31391"/>
                    </a:cubicBezTo>
                    <a:cubicBezTo>
                      <a:pt x="1078" y="30631"/>
                      <a:pt x="0" y="28772"/>
                      <a:pt x="0" y="27251"/>
                    </a:cubicBezTo>
                    <a:lnTo>
                      <a:pt x="46895" y="1"/>
                    </a:lnTo>
                    <a:cubicBezTo>
                      <a:pt x="46895" y="1522"/>
                      <a:pt x="47952" y="3381"/>
                      <a:pt x="49282" y="4141"/>
                    </a:cubicBezTo>
                    <a:cubicBezTo>
                      <a:pt x="49958" y="4522"/>
                      <a:pt x="50550" y="4564"/>
                      <a:pt x="50994" y="431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35"/>
              <p:cNvSpPr/>
              <p:nvPr/>
            </p:nvSpPr>
            <p:spPr>
              <a:xfrm>
                <a:off x="3323875" y="3214475"/>
                <a:ext cx="1229425" cy="807500"/>
              </a:xfrm>
              <a:custGeom>
                <a:rect b="b" l="l" r="r" t="t"/>
                <a:pathLst>
                  <a:path extrusionOk="0" h="32300" w="49177">
                    <a:moveTo>
                      <a:pt x="49177" y="1"/>
                    </a:moveTo>
                    <a:lnTo>
                      <a:pt x="2303" y="27251"/>
                    </a:lnTo>
                    <a:cubicBezTo>
                      <a:pt x="1880" y="27504"/>
                      <a:pt x="1606" y="28032"/>
                      <a:pt x="1606" y="28772"/>
                    </a:cubicBezTo>
                    <a:cubicBezTo>
                      <a:pt x="1585" y="30504"/>
                      <a:pt x="972" y="31729"/>
                      <a:pt x="0" y="32299"/>
                    </a:cubicBezTo>
                    <a:lnTo>
                      <a:pt x="46874" y="5049"/>
                    </a:lnTo>
                    <a:cubicBezTo>
                      <a:pt x="47867" y="4479"/>
                      <a:pt x="48480" y="3254"/>
                      <a:pt x="48480" y="1522"/>
                    </a:cubicBezTo>
                    <a:cubicBezTo>
                      <a:pt x="48501" y="782"/>
                      <a:pt x="48754" y="254"/>
                      <a:pt x="49177" y="1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35"/>
              <p:cNvSpPr/>
              <p:nvPr/>
            </p:nvSpPr>
            <p:spPr>
              <a:xfrm>
                <a:off x="2772550" y="2228000"/>
                <a:ext cx="1274850" cy="795875"/>
              </a:xfrm>
              <a:custGeom>
                <a:rect b="b" l="l" r="r" t="t"/>
                <a:pathLst>
                  <a:path extrusionOk="0" h="31835" w="50994">
                    <a:moveTo>
                      <a:pt x="50993" y="4309"/>
                    </a:moveTo>
                    <a:lnTo>
                      <a:pt x="4119" y="31581"/>
                    </a:lnTo>
                    <a:cubicBezTo>
                      <a:pt x="3676" y="31834"/>
                      <a:pt x="3063" y="31792"/>
                      <a:pt x="2408" y="31412"/>
                    </a:cubicBezTo>
                    <a:cubicBezTo>
                      <a:pt x="1077" y="30630"/>
                      <a:pt x="0" y="28792"/>
                      <a:pt x="21" y="27250"/>
                    </a:cubicBezTo>
                    <a:lnTo>
                      <a:pt x="46895" y="0"/>
                    </a:lnTo>
                    <a:cubicBezTo>
                      <a:pt x="46895" y="1521"/>
                      <a:pt x="47951" y="3380"/>
                      <a:pt x="49282" y="4162"/>
                    </a:cubicBezTo>
                    <a:cubicBezTo>
                      <a:pt x="49958" y="4542"/>
                      <a:pt x="50571" y="4563"/>
                      <a:pt x="50993" y="4309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35"/>
              <p:cNvSpPr/>
              <p:nvPr/>
            </p:nvSpPr>
            <p:spPr>
              <a:xfrm>
                <a:off x="3559400" y="3367100"/>
                <a:ext cx="1174000" cy="1359875"/>
              </a:xfrm>
              <a:custGeom>
                <a:rect b="b" l="l" r="r" t="t"/>
                <a:pathLst>
                  <a:path extrusionOk="0" h="54395" w="46960">
                    <a:moveTo>
                      <a:pt x="85" y="27251"/>
                    </a:moveTo>
                    <a:lnTo>
                      <a:pt x="46959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35"/>
              <p:cNvSpPr/>
              <p:nvPr/>
            </p:nvSpPr>
            <p:spPr>
              <a:xfrm>
                <a:off x="2930450" y="2345750"/>
                <a:ext cx="1212000" cy="765775"/>
              </a:xfrm>
              <a:custGeom>
                <a:rect b="b" l="l" r="r" t="t"/>
                <a:pathLst>
                  <a:path extrusionOk="0" h="30631" w="48480">
                    <a:moveTo>
                      <a:pt x="48480" y="1"/>
                    </a:moveTo>
                    <a:lnTo>
                      <a:pt x="1606" y="27251"/>
                    </a:lnTo>
                    <a:cubicBezTo>
                      <a:pt x="1585" y="28892"/>
                      <a:pt x="956" y="30072"/>
                      <a:pt x="11" y="30624"/>
                    </a:cubicBezTo>
                    <a:lnTo>
                      <a:pt x="11" y="30624"/>
                    </a:lnTo>
                    <a:lnTo>
                      <a:pt x="46895" y="3381"/>
                    </a:lnTo>
                    <a:cubicBezTo>
                      <a:pt x="47846" y="2831"/>
                      <a:pt x="48458" y="1649"/>
                      <a:pt x="48480" y="1"/>
                    </a:cubicBezTo>
                    <a:close/>
                    <a:moveTo>
                      <a:pt x="11" y="30624"/>
                    </a:moveTo>
                    <a:lnTo>
                      <a:pt x="0" y="30631"/>
                    </a:lnTo>
                    <a:cubicBezTo>
                      <a:pt x="4" y="30629"/>
                      <a:pt x="7" y="30626"/>
                      <a:pt x="11" y="30624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35"/>
              <p:cNvSpPr/>
              <p:nvPr/>
            </p:nvSpPr>
            <p:spPr>
              <a:xfrm>
                <a:off x="2970575" y="2307200"/>
                <a:ext cx="1189825" cy="719825"/>
              </a:xfrm>
              <a:custGeom>
                <a:rect b="b" l="l" r="r" t="t"/>
                <a:pathLst>
                  <a:path extrusionOk="0" h="28793" w="47593">
                    <a:moveTo>
                      <a:pt x="47593" y="1"/>
                    </a:moveTo>
                    <a:cubicBezTo>
                      <a:pt x="47588" y="4"/>
                      <a:pt x="47583" y="6"/>
                      <a:pt x="47578" y="9"/>
                    </a:cubicBezTo>
                    <a:lnTo>
                      <a:pt x="47578" y="9"/>
                    </a:lnTo>
                    <a:lnTo>
                      <a:pt x="47593" y="1"/>
                    </a:lnTo>
                    <a:close/>
                    <a:moveTo>
                      <a:pt x="47578" y="9"/>
                    </a:moveTo>
                    <a:lnTo>
                      <a:pt x="698" y="27251"/>
                    </a:lnTo>
                    <a:cubicBezTo>
                      <a:pt x="275" y="27504"/>
                      <a:pt x="1" y="28032"/>
                      <a:pt x="1" y="28793"/>
                    </a:cubicBezTo>
                    <a:lnTo>
                      <a:pt x="46875" y="1543"/>
                    </a:lnTo>
                    <a:cubicBezTo>
                      <a:pt x="46895" y="791"/>
                      <a:pt x="47144" y="266"/>
                      <a:pt x="47578" y="9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2379100" y="1320725"/>
                <a:ext cx="1274850" cy="795325"/>
              </a:xfrm>
              <a:custGeom>
                <a:rect b="b" l="l" r="r" t="t"/>
                <a:pathLst>
                  <a:path extrusionOk="0" h="31813" w="50994">
                    <a:moveTo>
                      <a:pt x="50994" y="4309"/>
                    </a:moveTo>
                    <a:lnTo>
                      <a:pt x="4120" y="31559"/>
                    </a:lnTo>
                    <a:cubicBezTo>
                      <a:pt x="3676" y="31813"/>
                      <a:pt x="3064" y="31771"/>
                      <a:pt x="2409" y="31390"/>
                    </a:cubicBezTo>
                    <a:cubicBezTo>
                      <a:pt x="1078" y="30630"/>
                      <a:pt x="1" y="28792"/>
                      <a:pt x="22" y="27250"/>
                    </a:cubicBezTo>
                    <a:lnTo>
                      <a:pt x="46896" y="0"/>
                    </a:lnTo>
                    <a:cubicBezTo>
                      <a:pt x="46896" y="1521"/>
                      <a:pt x="47973" y="3380"/>
                      <a:pt x="49283" y="4140"/>
                    </a:cubicBezTo>
                    <a:cubicBezTo>
                      <a:pt x="49959" y="4521"/>
                      <a:pt x="50571" y="4563"/>
                      <a:pt x="50994" y="4309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3326525" y="3105700"/>
                <a:ext cx="1407400" cy="942675"/>
              </a:xfrm>
              <a:custGeom>
                <a:rect b="b" l="l" r="r" t="t"/>
                <a:pathLst>
                  <a:path extrusionOk="0" h="37707" w="56296">
                    <a:moveTo>
                      <a:pt x="0" y="27821"/>
                    </a:moveTo>
                    <a:lnTo>
                      <a:pt x="46895" y="571"/>
                    </a:lnTo>
                    <a:cubicBezTo>
                      <a:pt x="47888" y="0"/>
                      <a:pt x="49261" y="85"/>
                      <a:pt x="50803" y="951"/>
                    </a:cubicBezTo>
                    <a:cubicBezTo>
                      <a:pt x="53824" y="2704"/>
                      <a:pt x="56295" y="6971"/>
                      <a:pt x="56274" y="10457"/>
                    </a:cubicBezTo>
                    <a:lnTo>
                      <a:pt x="9400" y="37707"/>
                    </a:lnTo>
                    <a:cubicBezTo>
                      <a:pt x="9400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3165975" y="2459825"/>
                <a:ext cx="1174500" cy="1359875"/>
              </a:xfrm>
              <a:custGeom>
                <a:rect b="b" l="l" r="r" t="t"/>
                <a:pathLst>
                  <a:path extrusionOk="0" h="54395" w="46980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5" y="27145"/>
                    </a:lnTo>
                    <a:lnTo>
                      <a:pt x="0" y="543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2536475" y="1397300"/>
                <a:ext cx="1230500" cy="806950"/>
              </a:xfrm>
              <a:custGeom>
                <a:rect b="b" l="l" r="r" t="t"/>
                <a:pathLst>
                  <a:path extrusionOk="0" h="32278" w="49220">
                    <a:moveTo>
                      <a:pt x="49219" y="0"/>
                    </a:moveTo>
                    <a:cubicBezTo>
                      <a:pt x="49192" y="15"/>
                      <a:pt x="49164" y="30"/>
                      <a:pt x="49138" y="47"/>
                    </a:cubicBezTo>
                    <a:lnTo>
                      <a:pt x="49138" y="47"/>
                    </a:lnTo>
                    <a:lnTo>
                      <a:pt x="49219" y="0"/>
                    </a:lnTo>
                    <a:close/>
                    <a:moveTo>
                      <a:pt x="49138" y="47"/>
                    </a:moveTo>
                    <a:lnTo>
                      <a:pt x="2324" y="27250"/>
                    </a:lnTo>
                    <a:cubicBezTo>
                      <a:pt x="1902" y="27482"/>
                      <a:pt x="1627" y="28011"/>
                      <a:pt x="1627" y="28750"/>
                    </a:cubicBezTo>
                    <a:cubicBezTo>
                      <a:pt x="1606" y="30469"/>
                      <a:pt x="1003" y="31689"/>
                      <a:pt x="23" y="32265"/>
                    </a:cubicBezTo>
                    <a:lnTo>
                      <a:pt x="23" y="32265"/>
                    </a:lnTo>
                    <a:lnTo>
                      <a:pt x="46896" y="5028"/>
                    </a:lnTo>
                    <a:cubicBezTo>
                      <a:pt x="47889" y="4457"/>
                      <a:pt x="48501" y="3232"/>
                      <a:pt x="48501" y="1500"/>
                    </a:cubicBezTo>
                    <a:cubicBezTo>
                      <a:pt x="48521" y="807"/>
                      <a:pt x="48745" y="300"/>
                      <a:pt x="49138" y="47"/>
                    </a:cubicBezTo>
                    <a:close/>
                    <a:moveTo>
                      <a:pt x="23" y="32265"/>
                    </a:moveTo>
                    <a:lnTo>
                      <a:pt x="1" y="32278"/>
                    </a:lnTo>
                    <a:cubicBezTo>
                      <a:pt x="8" y="32273"/>
                      <a:pt x="16" y="32269"/>
                      <a:pt x="23" y="32265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2933075" y="2197900"/>
                <a:ext cx="1407400" cy="943200"/>
              </a:xfrm>
              <a:custGeom>
                <a:rect b="b" l="l" r="r" t="t"/>
                <a:pathLst>
                  <a:path extrusionOk="0" h="37728" w="56296">
                    <a:moveTo>
                      <a:pt x="1" y="27842"/>
                    </a:moveTo>
                    <a:lnTo>
                      <a:pt x="46896" y="592"/>
                    </a:lnTo>
                    <a:cubicBezTo>
                      <a:pt x="47889" y="0"/>
                      <a:pt x="49262" y="85"/>
                      <a:pt x="50804" y="972"/>
                    </a:cubicBezTo>
                    <a:cubicBezTo>
                      <a:pt x="53824" y="2725"/>
                      <a:pt x="56296" y="6992"/>
                      <a:pt x="56296" y="10478"/>
                    </a:cubicBezTo>
                    <a:lnTo>
                      <a:pt x="9401" y="37728"/>
                    </a:lnTo>
                    <a:cubicBezTo>
                      <a:pt x="9401" y="34242"/>
                      <a:pt x="6951" y="29975"/>
                      <a:pt x="3909" y="28222"/>
                    </a:cubicBezTo>
                    <a:cubicBezTo>
                      <a:pt x="2388" y="27335"/>
                      <a:pt x="994" y="27250"/>
                      <a:pt x="1" y="27842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3619075" y="4149225"/>
                <a:ext cx="2124575" cy="1231550"/>
              </a:xfrm>
              <a:custGeom>
                <a:rect b="b" l="l" r="r" t="t"/>
                <a:pathLst>
                  <a:path extrusionOk="0" h="49262" w="84983">
                    <a:moveTo>
                      <a:pt x="1" y="27250"/>
                    </a:moveTo>
                    <a:lnTo>
                      <a:pt x="46896" y="0"/>
                    </a:lnTo>
                    <a:lnTo>
                      <a:pt x="84982" y="22011"/>
                    </a:lnTo>
                    <a:lnTo>
                      <a:pt x="38108" y="49261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4571250" y="4699500"/>
                <a:ext cx="1172400" cy="770000"/>
              </a:xfrm>
              <a:custGeom>
                <a:rect b="b" l="l" r="r" t="t"/>
                <a:pathLst>
                  <a:path extrusionOk="0" h="30800" w="46896">
                    <a:moveTo>
                      <a:pt x="46895" y="0"/>
                    </a:moveTo>
                    <a:lnTo>
                      <a:pt x="21" y="27250"/>
                    </a:lnTo>
                    <a:lnTo>
                      <a:pt x="0" y="30799"/>
                    </a:lnTo>
                    <a:lnTo>
                      <a:pt x="0" y="30799"/>
                    </a:lnTo>
                    <a:lnTo>
                      <a:pt x="46895" y="3549"/>
                    </a:lnTo>
                    <a:lnTo>
                      <a:pt x="46895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2773075" y="1549900"/>
                <a:ext cx="1173975" cy="1359375"/>
              </a:xfrm>
              <a:custGeom>
                <a:rect b="b" l="l" r="r" t="t"/>
                <a:pathLst>
                  <a:path extrusionOk="0" h="54375" w="46959">
                    <a:moveTo>
                      <a:pt x="64" y="27230"/>
                    </a:moveTo>
                    <a:lnTo>
                      <a:pt x="46959" y="1"/>
                    </a:lnTo>
                    <a:lnTo>
                      <a:pt x="46874" y="27124"/>
                    </a:lnTo>
                    <a:lnTo>
                      <a:pt x="0" y="54374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2183700" y="489500"/>
                <a:ext cx="1189850" cy="719825"/>
              </a:xfrm>
              <a:custGeom>
                <a:rect b="b" l="l" r="r" t="t"/>
                <a:pathLst>
                  <a:path extrusionOk="0" h="28793" w="47594">
                    <a:moveTo>
                      <a:pt x="47593" y="0"/>
                    </a:moveTo>
                    <a:lnTo>
                      <a:pt x="719" y="27250"/>
                    </a:lnTo>
                    <a:cubicBezTo>
                      <a:pt x="276" y="27503"/>
                      <a:pt x="1" y="28032"/>
                      <a:pt x="1" y="28792"/>
                    </a:cubicBezTo>
                    <a:lnTo>
                      <a:pt x="46896" y="1542"/>
                    </a:lnTo>
                    <a:cubicBezTo>
                      <a:pt x="46896" y="803"/>
                      <a:pt x="47149" y="275"/>
                      <a:pt x="47593" y="0"/>
                    </a:cubicBezTo>
                    <a:close/>
                  </a:path>
                </a:pathLst>
              </a:custGeom>
              <a:solidFill>
                <a:srgbClr val="CACAE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2539650" y="1287975"/>
                <a:ext cx="1407400" cy="942675"/>
              </a:xfrm>
              <a:custGeom>
                <a:rect b="b" l="l" r="r" t="t"/>
                <a:pathLst>
                  <a:path extrusionOk="0" h="37707" w="56296">
                    <a:moveTo>
                      <a:pt x="0" y="27821"/>
                    </a:moveTo>
                    <a:lnTo>
                      <a:pt x="46896" y="592"/>
                    </a:lnTo>
                    <a:cubicBezTo>
                      <a:pt x="47888" y="0"/>
                      <a:pt x="49261" y="85"/>
                      <a:pt x="50803" y="972"/>
                    </a:cubicBezTo>
                    <a:cubicBezTo>
                      <a:pt x="53845" y="2704"/>
                      <a:pt x="56296" y="6971"/>
                      <a:pt x="56296" y="10478"/>
                    </a:cubicBezTo>
                    <a:lnTo>
                      <a:pt x="9401" y="37707"/>
                    </a:lnTo>
                    <a:cubicBezTo>
                      <a:pt x="9401" y="34221"/>
                      <a:pt x="6950" y="29954"/>
                      <a:pt x="3908" y="28201"/>
                    </a:cubicBezTo>
                    <a:cubicBezTo>
                      <a:pt x="2387" y="27335"/>
                      <a:pt x="993" y="27250"/>
                      <a:pt x="0" y="2782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2379100" y="642100"/>
                <a:ext cx="1174525" cy="1359900"/>
              </a:xfrm>
              <a:custGeom>
                <a:rect b="b" l="l" r="r" t="t"/>
                <a:pathLst>
                  <a:path extrusionOk="0" h="54396" w="46981">
                    <a:moveTo>
                      <a:pt x="85" y="27251"/>
                    </a:moveTo>
                    <a:lnTo>
                      <a:pt x="46980" y="1"/>
                    </a:lnTo>
                    <a:lnTo>
                      <a:pt x="46896" y="27145"/>
                    </a:lnTo>
                    <a:lnTo>
                      <a:pt x="1" y="54395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2146225" y="380700"/>
                <a:ext cx="1270100" cy="705050"/>
              </a:xfrm>
              <a:custGeom>
                <a:rect b="b" l="l" r="r" t="t"/>
                <a:pathLst>
                  <a:path extrusionOk="0" h="28202" w="50804">
                    <a:moveTo>
                      <a:pt x="0" y="27842"/>
                    </a:moveTo>
                    <a:lnTo>
                      <a:pt x="46895" y="571"/>
                    </a:lnTo>
                    <a:cubicBezTo>
                      <a:pt x="47888" y="0"/>
                      <a:pt x="49261" y="64"/>
                      <a:pt x="50803" y="951"/>
                    </a:cubicBezTo>
                    <a:lnTo>
                      <a:pt x="3908" y="28201"/>
                    </a:lnTo>
                    <a:cubicBezTo>
                      <a:pt x="2387" y="27314"/>
                      <a:pt x="1014" y="27229"/>
                      <a:pt x="0" y="27842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2106075" y="1066900"/>
                <a:ext cx="2465725" cy="4402600"/>
              </a:xfrm>
              <a:custGeom>
                <a:rect b="b" l="l" r="r" t="t"/>
                <a:pathLst>
                  <a:path extrusionOk="0" h="176104" w="98629">
                    <a:moveTo>
                      <a:pt x="3057" y="0"/>
                    </a:moveTo>
                    <a:cubicBezTo>
                      <a:pt x="1252" y="0"/>
                      <a:pt x="1" y="1431"/>
                      <a:pt x="1" y="3900"/>
                    </a:cubicBezTo>
                    <a:lnTo>
                      <a:pt x="3106" y="5675"/>
                    </a:lnTo>
                    <a:cubicBezTo>
                      <a:pt x="3121" y="4603"/>
                      <a:pt x="3649" y="3983"/>
                      <a:pt x="4426" y="3983"/>
                    </a:cubicBezTo>
                    <a:cubicBezTo>
                      <a:pt x="4751" y="3983"/>
                      <a:pt x="5121" y="4092"/>
                      <a:pt x="5514" y="4323"/>
                    </a:cubicBezTo>
                    <a:cubicBezTo>
                      <a:pt x="6866" y="5083"/>
                      <a:pt x="7922" y="6942"/>
                      <a:pt x="7922" y="8463"/>
                    </a:cubicBezTo>
                    <a:lnTo>
                      <a:pt x="7838" y="35608"/>
                    </a:lnTo>
                    <a:cubicBezTo>
                      <a:pt x="7838" y="39093"/>
                      <a:pt x="10309" y="43360"/>
                      <a:pt x="13330" y="45113"/>
                    </a:cubicBezTo>
                    <a:cubicBezTo>
                      <a:pt x="14209" y="45618"/>
                      <a:pt x="15042" y="45857"/>
                      <a:pt x="15781" y="45857"/>
                    </a:cubicBezTo>
                    <a:cubicBezTo>
                      <a:pt x="17582" y="45857"/>
                      <a:pt x="18828" y="44437"/>
                      <a:pt x="18843" y="41966"/>
                    </a:cubicBezTo>
                    <a:cubicBezTo>
                      <a:pt x="18858" y="40904"/>
                      <a:pt x="19392" y="40287"/>
                      <a:pt x="20175" y="40287"/>
                    </a:cubicBezTo>
                    <a:cubicBezTo>
                      <a:pt x="20498" y="40287"/>
                      <a:pt x="20863" y="40392"/>
                      <a:pt x="21251" y="40614"/>
                    </a:cubicBezTo>
                    <a:cubicBezTo>
                      <a:pt x="22603" y="41374"/>
                      <a:pt x="23659" y="43233"/>
                      <a:pt x="23659" y="44754"/>
                    </a:cubicBezTo>
                    <a:lnTo>
                      <a:pt x="23575" y="71899"/>
                    </a:lnTo>
                    <a:cubicBezTo>
                      <a:pt x="23575" y="75405"/>
                      <a:pt x="26025" y="79651"/>
                      <a:pt x="29067" y="81404"/>
                    </a:cubicBezTo>
                    <a:cubicBezTo>
                      <a:pt x="29955" y="81924"/>
                      <a:pt x="30795" y="82169"/>
                      <a:pt x="31540" y="82169"/>
                    </a:cubicBezTo>
                    <a:cubicBezTo>
                      <a:pt x="33309" y="82169"/>
                      <a:pt x="34536" y="80784"/>
                      <a:pt x="34581" y="78405"/>
                    </a:cubicBezTo>
                    <a:cubicBezTo>
                      <a:pt x="34596" y="77328"/>
                      <a:pt x="35140" y="76696"/>
                      <a:pt x="35921" y="76696"/>
                    </a:cubicBezTo>
                    <a:cubicBezTo>
                      <a:pt x="36244" y="76696"/>
                      <a:pt x="36606" y="76803"/>
                      <a:pt x="36989" y="77032"/>
                    </a:cubicBezTo>
                    <a:cubicBezTo>
                      <a:pt x="38319" y="77792"/>
                      <a:pt x="39376" y="79651"/>
                      <a:pt x="39376" y="81172"/>
                    </a:cubicBezTo>
                    <a:lnTo>
                      <a:pt x="39291" y="108316"/>
                    </a:lnTo>
                    <a:cubicBezTo>
                      <a:pt x="39291" y="111802"/>
                      <a:pt x="41763" y="116069"/>
                      <a:pt x="44783" y="117822"/>
                    </a:cubicBezTo>
                    <a:cubicBezTo>
                      <a:pt x="45664" y="118333"/>
                      <a:pt x="46497" y="118575"/>
                      <a:pt x="47237" y="118575"/>
                    </a:cubicBezTo>
                    <a:cubicBezTo>
                      <a:pt x="49036" y="118575"/>
                      <a:pt x="50282" y="117145"/>
                      <a:pt x="50297" y="114675"/>
                    </a:cubicBezTo>
                    <a:cubicBezTo>
                      <a:pt x="50312" y="113613"/>
                      <a:pt x="50845" y="112996"/>
                      <a:pt x="51628" y="112996"/>
                    </a:cubicBezTo>
                    <a:cubicBezTo>
                      <a:pt x="51951" y="112996"/>
                      <a:pt x="52316" y="113101"/>
                      <a:pt x="52705" y="113323"/>
                    </a:cubicBezTo>
                    <a:cubicBezTo>
                      <a:pt x="54057" y="114083"/>
                      <a:pt x="55113" y="115942"/>
                      <a:pt x="55113" y="117463"/>
                    </a:cubicBezTo>
                    <a:lnTo>
                      <a:pt x="55029" y="144607"/>
                    </a:lnTo>
                    <a:cubicBezTo>
                      <a:pt x="55029" y="148114"/>
                      <a:pt x="57479" y="152360"/>
                      <a:pt x="60521" y="154113"/>
                    </a:cubicBezTo>
                    <a:lnTo>
                      <a:pt x="98628" y="176103"/>
                    </a:lnTo>
                    <a:lnTo>
                      <a:pt x="98628" y="172554"/>
                    </a:lnTo>
                    <a:lnTo>
                      <a:pt x="60521" y="150543"/>
                    </a:lnTo>
                    <a:cubicBezTo>
                      <a:pt x="59211" y="149783"/>
                      <a:pt x="58134" y="147924"/>
                      <a:pt x="58134" y="146403"/>
                    </a:cubicBezTo>
                    <a:lnTo>
                      <a:pt x="58218" y="119280"/>
                    </a:lnTo>
                    <a:cubicBezTo>
                      <a:pt x="58239" y="115773"/>
                      <a:pt x="55768" y="111506"/>
                      <a:pt x="52726" y="109774"/>
                    </a:cubicBezTo>
                    <a:cubicBezTo>
                      <a:pt x="51842" y="109261"/>
                      <a:pt x="51005" y="109017"/>
                      <a:pt x="50263" y="109017"/>
                    </a:cubicBezTo>
                    <a:cubicBezTo>
                      <a:pt x="48469" y="109017"/>
                      <a:pt x="47228" y="110441"/>
                      <a:pt x="47213" y="112921"/>
                    </a:cubicBezTo>
                    <a:cubicBezTo>
                      <a:pt x="47198" y="113978"/>
                      <a:pt x="46659" y="114584"/>
                      <a:pt x="45884" y="114584"/>
                    </a:cubicBezTo>
                    <a:cubicBezTo>
                      <a:pt x="45558" y="114584"/>
                      <a:pt x="45192" y="114477"/>
                      <a:pt x="44805" y="114252"/>
                    </a:cubicBezTo>
                    <a:cubicBezTo>
                      <a:pt x="43474" y="113492"/>
                      <a:pt x="42418" y="111633"/>
                      <a:pt x="42418" y="110112"/>
                    </a:cubicBezTo>
                    <a:lnTo>
                      <a:pt x="42502" y="82968"/>
                    </a:lnTo>
                    <a:cubicBezTo>
                      <a:pt x="42502" y="79482"/>
                      <a:pt x="40009" y="75194"/>
                      <a:pt x="37010" y="73462"/>
                    </a:cubicBezTo>
                    <a:cubicBezTo>
                      <a:pt x="36124" y="72950"/>
                      <a:pt x="35285" y="72707"/>
                      <a:pt x="34542" y="72707"/>
                    </a:cubicBezTo>
                    <a:cubicBezTo>
                      <a:pt x="32769" y="72707"/>
                      <a:pt x="31535" y="74086"/>
                      <a:pt x="31475" y="76483"/>
                    </a:cubicBezTo>
                    <a:cubicBezTo>
                      <a:pt x="31475" y="77560"/>
                      <a:pt x="30945" y="78182"/>
                      <a:pt x="30155" y="78182"/>
                    </a:cubicBezTo>
                    <a:cubicBezTo>
                      <a:pt x="29830" y="78182"/>
                      <a:pt x="29461" y="78077"/>
                      <a:pt x="29067" y="77856"/>
                    </a:cubicBezTo>
                    <a:cubicBezTo>
                      <a:pt x="27736" y="77074"/>
                      <a:pt x="26680" y="75236"/>
                      <a:pt x="26680" y="73694"/>
                    </a:cubicBezTo>
                    <a:lnTo>
                      <a:pt x="26765" y="46571"/>
                    </a:lnTo>
                    <a:cubicBezTo>
                      <a:pt x="26765" y="43064"/>
                      <a:pt x="24293" y="38797"/>
                      <a:pt x="21272" y="37065"/>
                    </a:cubicBezTo>
                    <a:cubicBezTo>
                      <a:pt x="20388" y="36552"/>
                      <a:pt x="19548" y="36308"/>
                      <a:pt x="18803" y="36308"/>
                    </a:cubicBezTo>
                    <a:cubicBezTo>
                      <a:pt x="17004" y="36308"/>
                      <a:pt x="15753" y="37727"/>
                      <a:pt x="15738" y="40192"/>
                    </a:cubicBezTo>
                    <a:cubicBezTo>
                      <a:pt x="15723" y="41264"/>
                      <a:pt x="15204" y="41874"/>
                      <a:pt x="14425" y="41874"/>
                    </a:cubicBezTo>
                    <a:cubicBezTo>
                      <a:pt x="14100" y="41874"/>
                      <a:pt x="13729" y="41768"/>
                      <a:pt x="13330" y="41543"/>
                    </a:cubicBezTo>
                    <a:cubicBezTo>
                      <a:pt x="11999" y="40783"/>
                      <a:pt x="10943" y="38924"/>
                      <a:pt x="10943" y="37403"/>
                    </a:cubicBezTo>
                    <a:lnTo>
                      <a:pt x="11006" y="10259"/>
                    </a:lnTo>
                    <a:cubicBezTo>
                      <a:pt x="11027" y="6773"/>
                      <a:pt x="8556" y="2506"/>
                      <a:pt x="5514" y="753"/>
                    </a:cubicBezTo>
                    <a:cubicBezTo>
                      <a:pt x="4634" y="242"/>
                      <a:pt x="3799" y="0"/>
                      <a:pt x="30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076D2"/>
                  </a:gs>
                  <a:gs pos="100000">
                    <a:srgbClr val="09305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2243925" y="404475"/>
                <a:ext cx="1309700" cy="918900"/>
              </a:xfrm>
              <a:custGeom>
                <a:rect b="b" l="l" r="r" t="t"/>
                <a:pathLst>
                  <a:path extrusionOk="0" h="36756" w="52388">
                    <a:moveTo>
                      <a:pt x="0" y="27250"/>
                    </a:moveTo>
                    <a:lnTo>
                      <a:pt x="46895" y="0"/>
                    </a:lnTo>
                    <a:cubicBezTo>
                      <a:pt x="49937" y="1753"/>
                      <a:pt x="52387" y="6020"/>
                      <a:pt x="52387" y="9506"/>
                    </a:cubicBezTo>
                    <a:lnTo>
                      <a:pt x="5492" y="36756"/>
                    </a:lnTo>
                    <a:cubicBezTo>
                      <a:pt x="5513" y="33270"/>
                      <a:pt x="3063" y="29003"/>
                      <a:pt x="0" y="2725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2568175" y="677075"/>
                <a:ext cx="659600" cy="394275"/>
              </a:xfrm>
              <a:custGeom>
                <a:rect b="b" l="l" r="r" t="t"/>
                <a:pathLst>
                  <a:path extrusionOk="0" h="15771" w="26384">
                    <a:moveTo>
                      <a:pt x="26270" y="1"/>
                    </a:moveTo>
                    <a:cubicBezTo>
                      <a:pt x="26247" y="1"/>
                      <a:pt x="26221" y="6"/>
                      <a:pt x="26194" y="17"/>
                    </a:cubicBezTo>
                    <a:lnTo>
                      <a:pt x="169" y="15142"/>
                    </a:lnTo>
                    <a:cubicBezTo>
                      <a:pt x="64" y="15205"/>
                      <a:pt x="0" y="15311"/>
                      <a:pt x="0" y="15438"/>
                    </a:cubicBezTo>
                    <a:lnTo>
                      <a:pt x="0" y="15649"/>
                    </a:lnTo>
                    <a:cubicBezTo>
                      <a:pt x="0" y="15727"/>
                      <a:pt x="47" y="15771"/>
                      <a:pt x="105" y="15771"/>
                    </a:cubicBezTo>
                    <a:cubicBezTo>
                      <a:pt x="125" y="15771"/>
                      <a:pt x="147" y="15765"/>
                      <a:pt x="169" y="15755"/>
                    </a:cubicBezTo>
                    <a:lnTo>
                      <a:pt x="26194" y="630"/>
                    </a:lnTo>
                    <a:cubicBezTo>
                      <a:pt x="26299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7" y="1"/>
                      <a:pt x="2627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2568700" y="78112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9"/>
                      <a:pt x="99" y="15759"/>
                    </a:cubicBezTo>
                    <a:cubicBezTo>
                      <a:pt x="121" y="15759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2569750" y="1097750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73" y="0"/>
                    </a:moveTo>
                    <a:cubicBezTo>
                      <a:pt x="26251" y="0"/>
                      <a:pt x="26224" y="8"/>
                      <a:pt x="26194" y="26"/>
                    </a:cubicBezTo>
                    <a:lnTo>
                      <a:pt x="170" y="15130"/>
                    </a:lnTo>
                    <a:cubicBezTo>
                      <a:pt x="64" y="15193"/>
                      <a:pt x="1" y="15299"/>
                      <a:pt x="1" y="15425"/>
                    </a:cubicBezTo>
                    <a:lnTo>
                      <a:pt x="1" y="15637"/>
                    </a:lnTo>
                    <a:cubicBezTo>
                      <a:pt x="1" y="15715"/>
                      <a:pt x="35" y="15758"/>
                      <a:pt x="96" y="15758"/>
                    </a:cubicBezTo>
                    <a:cubicBezTo>
                      <a:pt x="118" y="15758"/>
                      <a:pt x="142" y="15753"/>
                      <a:pt x="170" y="15742"/>
                    </a:cubicBezTo>
                    <a:lnTo>
                      <a:pt x="26194" y="617"/>
                    </a:lnTo>
                    <a:cubicBezTo>
                      <a:pt x="26300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1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2569225" y="997650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6"/>
                    </a:cubicBezTo>
                    <a:lnTo>
                      <a:pt x="169" y="15120"/>
                    </a:lnTo>
                    <a:cubicBezTo>
                      <a:pt x="64" y="15183"/>
                      <a:pt x="0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1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2568700" y="893600"/>
                <a:ext cx="659625" cy="394100"/>
              </a:xfrm>
              <a:custGeom>
                <a:rect b="b" l="l" r="r" t="t"/>
                <a:pathLst>
                  <a:path extrusionOk="0" h="15764" w="26385">
                    <a:moveTo>
                      <a:pt x="26279" y="1"/>
                    </a:moveTo>
                    <a:cubicBezTo>
                      <a:pt x="26259" y="1"/>
                      <a:pt x="26237" y="6"/>
                      <a:pt x="26215" y="17"/>
                    </a:cubicBezTo>
                    <a:lnTo>
                      <a:pt x="190" y="15142"/>
                    </a:lnTo>
                    <a:cubicBezTo>
                      <a:pt x="85" y="15205"/>
                      <a:pt x="21" y="15311"/>
                      <a:pt x="0" y="15438"/>
                    </a:cubicBezTo>
                    <a:lnTo>
                      <a:pt x="0" y="15649"/>
                    </a:lnTo>
                    <a:cubicBezTo>
                      <a:pt x="0" y="15721"/>
                      <a:pt x="39" y="15763"/>
                      <a:pt x="97" y="15763"/>
                    </a:cubicBezTo>
                    <a:cubicBezTo>
                      <a:pt x="125" y="15763"/>
                      <a:pt x="157" y="15754"/>
                      <a:pt x="190" y="15733"/>
                    </a:cubicBezTo>
                    <a:lnTo>
                      <a:pt x="26215" y="630"/>
                    </a:lnTo>
                    <a:cubicBezTo>
                      <a:pt x="26300" y="566"/>
                      <a:pt x="26363" y="461"/>
                      <a:pt x="26384" y="334"/>
                    </a:cubicBezTo>
                    <a:lnTo>
                      <a:pt x="26384" y="123"/>
                    </a:lnTo>
                    <a:cubicBezTo>
                      <a:pt x="26384" y="44"/>
                      <a:pt x="26338" y="1"/>
                      <a:pt x="26279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2569750" y="1340150"/>
                <a:ext cx="418800" cy="255075"/>
              </a:xfrm>
              <a:custGeom>
                <a:rect b="b" l="l" r="r" t="t"/>
                <a:pathLst>
                  <a:path extrusionOk="0" h="10203" w="16752">
                    <a:moveTo>
                      <a:pt x="16662" y="0"/>
                    </a:moveTo>
                    <a:cubicBezTo>
                      <a:pt x="16639" y="0"/>
                      <a:pt x="16613" y="8"/>
                      <a:pt x="16583" y="26"/>
                    </a:cubicBezTo>
                    <a:lnTo>
                      <a:pt x="170" y="9574"/>
                    </a:lnTo>
                    <a:cubicBezTo>
                      <a:pt x="85" y="9637"/>
                      <a:pt x="22" y="9743"/>
                      <a:pt x="1" y="9870"/>
                    </a:cubicBezTo>
                    <a:lnTo>
                      <a:pt x="1" y="10081"/>
                    </a:lnTo>
                    <a:cubicBezTo>
                      <a:pt x="1" y="10159"/>
                      <a:pt x="47" y="10203"/>
                      <a:pt x="105" y="10203"/>
                    </a:cubicBezTo>
                    <a:cubicBezTo>
                      <a:pt x="126" y="10203"/>
                      <a:pt x="148" y="10197"/>
                      <a:pt x="170" y="10187"/>
                    </a:cubicBezTo>
                    <a:lnTo>
                      <a:pt x="16583" y="617"/>
                    </a:lnTo>
                    <a:cubicBezTo>
                      <a:pt x="16688" y="554"/>
                      <a:pt x="16752" y="448"/>
                      <a:pt x="16752" y="322"/>
                    </a:cubicBezTo>
                    <a:lnTo>
                      <a:pt x="16752" y="110"/>
                    </a:lnTo>
                    <a:cubicBezTo>
                      <a:pt x="16752" y="50"/>
                      <a:pt x="16719" y="0"/>
                      <a:pt x="1666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2570275" y="1582000"/>
                <a:ext cx="375500" cy="229975"/>
              </a:xfrm>
              <a:custGeom>
                <a:rect b="b" l="l" r="r" t="t"/>
                <a:pathLst>
                  <a:path extrusionOk="0" h="9199" w="15020">
                    <a:moveTo>
                      <a:pt x="14921" y="1"/>
                    </a:moveTo>
                    <a:cubicBezTo>
                      <a:pt x="14899" y="1"/>
                      <a:pt x="14875" y="9"/>
                      <a:pt x="14851" y="27"/>
                    </a:cubicBezTo>
                    <a:lnTo>
                      <a:pt x="170" y="8561"/>
                    </a:lnTo>
                    <a:cubicBezTo>
                      <a:pt x="85" y="8624"/>
                      <a:pt x="22" y="8751"/>
                      <a:pt x="1" y="8857"/>
                    </a:cubicBezTo>
                    <a:lnTo>
                      <a:pt x="1" y="9068"/>
                    </a:lnTo>
                    <a:cubicBezTo>
                      <a:pt x="1" y="9144"/>
                      <a:pt x="45" y="9199"/>
                      <a:pt x="102" y="9199"/>
                    </a:cubicBezTo>
                    <a:cubicBezTo>
                      <a:pt x="123" y="9199"/>
                      <a:pt x="146" y="9191"/>
                      <a:pt x="170" y="9173"/>
                    </a:cubicBezTo>
                    <a:lnTo>
                      <a:pt x="14851" y="618"/>
                    </a:lnTo>
                    <a:cubicBezTo>
                      <a:pt x="14956" y="555"/>
                      <a:pt x="15020" y="449"/>
                      <a:pt x="15020" y="322"/>
                    </a:cubicBezTo>
                    <a:lnTo>
                      <a:pt x="15020" y="111"/>
                    </a:lnTo>
                    <a:cubicBezTo>
                      <a:pt x="15020" y="51"/>
                      <a:pt x="14976" y="1"/>
                      <a:pt x="149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2570275" y="1313975"/>
                <a:ext cx="659100" cy="393975"/>
              </a:xfrm>
              <a:custGeom>
                <a:rect b="b" l="l" r="r" t="t"/>
                <a:pathLst>
                  <a:path extrusionOk="0" h="15759" w="26364">
                    <a:moveTo>
                      <a:pt x="26258" y="1"/>
                    </a:moveTo>
                    <a:cubicBezTo>
                      <a:pt x="26238" y="1"/>
                      <a:pt x="26216" y="6"/>
                      <a:pt x="26194" y="17"/>
                    </a:cubicBezTo>
                    <a:lnTo>
                      <a:pt x="170" y="15141"/>
                    </a:lnTo>
                    <a:cubicBezTo>
                      <a:pt x="64" y="15205"/>
                      <a:pt x="1" y="15310"/>
                      <a:pt x="1" y="15437"/>
                    </a:cubicBezTo>
                    <a:lnTo>
                      <a:pt x="1" y="15648"/>
                    </a:lnTo>
                    <a:cubicBezTo>
                      <a:pt x="1" y="15709"/>
                      <a:pt x="33" y="15759"/>
                      <a:pt x="90" y="15759"/>
                    </a:cubicBezTo>
                    <a:cubicBezTo>
                      <a:pt x="113" y="15759"/>
                      <a:pt x="140" y="15751"/>
                      <a:pt x="170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17" y="1"/>
                      <a:pt x="2625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2877625" y="1651200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16" y="0"/>
                    </a:moveTo>
                    <a:cubicBezTo>
                      <a:pt x="27793" y="0"/>
                      <a:pt x="27766" y="8"/>
                      <a:pt x="27736" y="26"/>
                    </a:cubicBezTo>
                    <a:lnTo>
                      <a:pt x="170" y="15911"/>
                    </a:lnTo>
                    <a:cubicBezTo>
                      <a:pt x="85" y="15975"/>
                      <a:pt x="22" y="16080"/>
                      <a:pt x="1" y="16207"/>
                    </a:cubicBezTo>
                    <a:lnTo>
                      <a:pt x="1" y="16418"/>
                    </a:lnTo>
                    <a:cubicBezTo>
                      <a:pt x="1" y="16496"/>
                      <a:pt x="47" y="16540"/>
                      <a:pt x="114" y="16540"/>
                    </a:cubicBezTo>
                    <a:cubicBezTo>
                      <a:pt x="138" y="16540"/>
                      <a:pt x="164" y="16535"/>
                      <a:pt x="191" y="16524"/>
                    </a:cubicBezTo>
                    <a:lnTo>
                      <a:pt x="27736" y="617"/>
                    </a:lnTo>
                    <a:cubicBezTo>
                      <a:pt x="27842" y="554"/>
                      <a:pt x="27905" y="448"/>
                      <a:pt x="27905" y="322"/>
                    </a:cubicBezTo>
                    <a:lnTo>
                      <a:pt x="27905" y="110"/>
                    </a:lnTo>
                    <a:cubicBezTo>
                      <a:pt x="27905" y="50"/>
                      <a:pt x="27873" y="0"/>
                      <a:pt x="278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2878150" y="1754950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01" y="0"/>
                    </a:moveTo>
                    <a:cubicBezTo>
                      <a:pt x="27780" y="0"/>
                      <a:pt x="27758" y="5"/>
                      <a:pt x="27737" y="16"/>
                    </a:cubicBezTo>
                    <a:lnTo>
                      <a:pt x="170" y="15901"/>
                    </a:lnTo>
                    <a:cubicBezTo>
                      <a:pt x="64" y="15965"/>
                      <a:pt x="1" y="16070"/>
                      <a:pt x="1" y="16197"/>
                    </a:cubicBezTo>
                    <a:lnTo>
                      <a:pt x="1" y="16408"/>
                    </a:lnTo>
                    <a:cubicBezTo>
                      <a:pt x="1" y="16485"/>
                      <a:pt x="34" y="16539"/>
                      <a:pt x="93" y="16539"/>
                    </a:cubicBezTo>
                    <a:cubicBezTo>
                      <a:pt x="115" y="16539"/>
                      <a:pt x="141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44"/>
                      <a:pt x="27906" y="439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2879225" y="2071550"/>
                <a:ext cx="697625" cy="413525"/>
              </a:xfrm>
              <a:custGeom>
                <a:rect b="b" l="l" r="r" t="t"/>
                <a:pathLst>
                  <a:path extrusionOk="0" h="16541" w="27905">
                    <a:moveTo>
                      <a:pt x="27806" y="1"/>
                    </a:moveTo>
                    <a:cubicBezTo>
                      <a:pt x="27784" y="1"/>
                      <a:pt x="27760" y="9"/>
                      <a:pt x="27736" y="27"/>
                    </a:cubicBezTo>
                    <a:lnTo>
                      <a:pt x="169" y="15912"/>
                    </a:lnTo>
                    <a:cubicBezTo>
                      <a:pt x="63" y="15975"/>
                      <a:pt x="0" y="16081"/>
                      <a:pt x="0" y="16208"/>
                    </a:cubicBezTo>
                    <a:lnTo>
                      <a:pt x="0" y="16419"/>
                    </a:lnTo>
                    <a:cubicBezTo>
                      <a:pt x="0" y="16497"/>
                      <a:pt x="35" y="16541"/>
                      <a:pt x="96" y="16541"/>
                    </a:cubicBezTo>
                    <a:cubicBezTo>
                      <a:pt x="117" y="16541"/>
                      <a:pt x="142" y="16535"/>
                      <a:pt x="169" y="16524"/>
                    </a:cubicBezTo>
                    <a:lnTo>
                      <a:pt x="27736" y="639"/>
                    </a:lnTo>
                    <a:cubicBezTo>
                      <a:pt x="27820" y="555"/>
                      <a:pt x="27884" y="449"/>
                      <a:pt x="27905" y="343"/>
                    </a:cubicBezTo>
                    <a:lnTo>
                      <a:pt x="27905" y="111"/>
                    </a:lnTo>
                    <a:cubicBezTo>
                      <a:pt x="27905" y="51"/>
                      <a:pt x="27861" y="1"/>
                      <a:pt x="27806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2878675" y="1971450"/>
                <a:ext cx="697650" cy="413525"/>
              </a:xfrm>
              <a:custGeom>
                <a:rect b="b" l="l" r="r" t="t"/>
                <a:pathLst>
                  <a:path extrusionOk="0" h="16541" w="27906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44" y="16541"/>
                      <a:pt x="100" y="16541"/>
                    </a:cubicBezTo>
                    <a:cubicBezTo>
                      <a:pt x="122" y="16541"/>
                      <a:pt x="146" y="16533"/>
                      <a:pt x="170" y="16515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2878675" y="1867425"/>
                <a:ext cx="697650" cy="413800"/>
              </a:xfrm>
              <a:custGeom>
                <a:rect b="b" l="l" r="r" t="t"/>
                <a:pathLst>
                  <a:path extrusionOk="0" h="16552" w="27906">
                    <a:moveTo>
                      <a:pt x="27801" y="0"/>
                    </a:moveTo>
                    <a:cubicBezTo>
                      <a:pt x="27780" y="0"/>
                      <a:pt x="27759" y="6"/>
                      <a:pt x="27737" y="17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36" y="16552"/>
                      <a:pt x="97" y="16552"/>
                    </a:cubicBezTo>
                    <a:cubicBezTo>
                      <a:pt x="118" y="16552"/>
                      <a:pt x="143" y="16547"/>
                      <a:pt x="170" y="16536"/>
                    </a:cubicBezTo>
                    <a:lnTo>
                      <a:pt x="27737" y="629"/>
                    </a:lnTo>
                    <a:cubicBezTo>
                      <a:pt x="27821" y="566"/>
                      <a:pt x="27885" y="460"/>
                      <a:pt x="27906" y="334"/>
                    </a:cubicBezTo>
                    <a:lnTo>
                      <a:pt x="27906" y="122"/>
                    </a:lnTo>
                    <a:cubicBezTo>
                      <a:pt x="27906" y="44"/>
                      <a:pt x="27859" y="0"/>
                      <a:pt x="27801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2879225" y="2313975"/>
                <a:ext cx="457350" cy="274850"/>
              </a:xfrm>
              <a:custGeom>
                <a:rect b="b" l="l" r="r" t="t"/>
                <a:pathLst>
                  <a:path extrusionOk="0" h="10994" w="18294">
                    <a:moveTo>
                      <a:pt x="18202" y="0"/>
                    </a:moveTo>
                    <a:cubicBezTo>
                      <a:pt x="18179" y="0"/>
                      <a:pt x="18154" y="8"/>
                      <a:pt x="18124" y="26"/>
                    </a:cubicBezTo>
                    <a:lnTo>
                      <a:pt x="169" y="10376"/>
                    </a:lnTo>
                    <a:cubicBezTo>
                      <a:pt x="63" y="10440"/>
                      <a:pt x="0" y="10545"/>
                      <a:pt x="0" y="10672"/>
                    </a:cubicBezTo>
                    <a:lnTo>
                      <a:pt x="0" y="10883"/>
                    </a:lnTo>
                    <a:cubicBezTo>
                      <a:pt x="0" y="10944"/>
                      <a:pt x="44" y="10994"/>
                      <a:pt x="99" y="10994"/>
                    </a:cubicBezTo>
                    <a:cubicBezTo>
                      <a:pt x="121" y="10994"/>
                      <a:pt x="145" y="10986"/>
                      <a:pt x="169" y="10968"/>
                    </a:cubicBezTo>
                    <a:lnTo>
                      <a:pt x="18124" y="638"/>
                    </a:lnTo>
                    <a:cubicBezTo>
                      <a:pt x="18230" y="575"/>
                      <a:pt x="18293" y="448"/>
                      <a:pt x="18293" y="342"/>
                    </a:cubicBezTo>
                    <a:lnTo>
                      <a:pt x="18293" y="131"/>
                    </a:lnTo>
                    <a:cubicBezTo>
                      <a:pt x="18293" y="55"/>
                      <a:pt x="18260" y="0"/>
                      <a:pt x="18202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2879750" y="2555550"/>
                <a:ext cx="414050" cy="249800"/>
              </a:xfrm>
              <a:custGeom>
                <a:rect b="b" l="l" r="r" t="t"/>
                <a:pathLst>
                  <a:path extrusionOk="0" h="9992" w="16562">
                    <a:moveTo>
                      <a:pt x="16456" y="0"/>
                    </a:moveTo>
                    <a:cubicBezTo>
                      <a:pt x="16436" y="0"/>
                      <a:pt x="16414" y="5"/>
                      <a:pt x="16392" y="16"/>
                    </a:cubicBezTo>
                    <a:lnTo>
                      <a:pt x="169" y="9353"/>
                    </a:lnTo>
                    <a:cubicBezTo>
                      <a:pt x="85" y="9416"/>
                      <a:pt x="21" y="9543"/>
                      <a:pt x="0" y="9649"/>
                    </a:cubicBezTo>
                    <a:lnTo>
                      <a:pt x="0" y="9881"/>
                    </a:lnTo>
                    <a:cubicBezTo>
                      <a:pt x="0" y="9942"/>
                      <a:pt x="44" y="9991"/>
                      <a:pt x="107" y="9991"/>
                    </a:cubicBezTo>
                    <a:cubicBezTo>
                      <a:pt x="132" y="9991"/>
                      <a:pt x="160" y="9984"/>
                      <a:pt x="190" y="9966"/>
                    </a:cubicBezTo>
                    <a:lnTo>
                      <a:pt x="16392" y="629"/>
                    </a:lnTo>
                    <a:cubicBezTo>
                      <a:pt x="16477" y="565"/>
                      <a:pt x="16540" y="460"/>
                      <a:pt x="16561" y="333"/>
                    </a:cubicBezTo>
                    <a:lnTo>
                      <a:pt x="16561" y="122"/>
                    </a:lnTo>
                    <a:cubicBezTo>
                      <a:pt x="16561" y="43"/>
                      <a:pt x="16515" y="0"/>
                      <a:pt x="1645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2879750" y="2287800"/>
                <a:ext cx="697625" cy="413800"/>
              </a:xfrm>
              <a:custGeom>
                <a:rect b="b" l="l" r="r" t="t"/>
                <a:pathLst>
                  <a:path extrusionOk="0" h="16552" w="27905">
                    <a:moveTo>
                      <a:pt x="27800" y="0"/>
                    </a:moveTo>
                    <a:cubicBezTo>
                      <a:pt x="27780" y="0"/>
                      <a:pt x="27758" y="5"/>
                      <a:pt x="27736" y="16"/>
                    </a:cubicBezTo>
                    <a:lnTo>
                      <a:pt x="169" y="15923"/>
                    </a:lnTo>
                    <a:cubicBezTo>
                      <a:pt x="64" y="15986"/>
                      <a:pt x="0" y="16092"/>
                      <a:pt x="0" y="16218"/>
                    </a:cubicBezTo>
                    <a:lnTo>
                      <a:pt x="0" y="16430"/>
                    </a:lnTo>
                    <a:cubicBezTo>
                      <a:pt x="0" y="16508"/>
                      <a:pt x="35" y="16551"/>
                      <a:pt x="96" y="16551"/>
                    </a:cubicBezTo>
                    <a:cubicBezTo>
                      <a:pt x="117" y="16551"/>
                      <a:pt x="142" y="16546"/>
                      <a:pt x="169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58" y="0"/>
                      <a:pt x="2780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3365075" y="249457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73" y="0"/>
                    </a:moveTo>
                    <a:cubicBezTo>
                      <a:pt x="26250" y="0"/>
                      <a:pt x="26224" y="8"/>
                      <a:pt x="26194" y="26"/>
                    </a:cubicBezTo>
                    <a:lnTo>
                      <a:pt x="169" y="15130"/>
                    </a:lnTo>
                    <a:cubicBezTo>
                      <a:pt x="63" y="15193"/>
                      <a:pt x="0" y="15299"/>
                      <a:pt x="0" y="15425"/>
                    </a:cubicBezTo>
                    <a:lnTo>
                      <a:pt x="0" y="15637"/>
                    </a:lnTo>
                    <a:cubicBezTo>
                      <a:pt x="0" y="15715"/>
                      <a:pt x="47" y="15758"/>
                      <a:pt x="105" y="15758"/>
                    </a:cubicBezTo>
                    <a:cubicBezTo>
                      <a:pt x="125" y="15758"/>
                      <a:pt x="147" y="15753"/>
                      <a:pt x="169" y="15742"/>
                    </a:cubicBezTo>
                    <a:lnTo>
                      <a:pt x="26194" y="617"/>
                    </a:lnTo>
                    <a:cubicBezTo>
                      <a:pt x="26299" y="554"/>
                      <a:pt x="26363" y="448"/>
                      <a:pt x="26363" y="322"/>
                    </a:cubicBezTo>
                    <a:lnTo>
                      <a:pt x="26363" y="110"/>
                    </a:lnTo>
                    <a:cubicBezTo>
                      <a:pt x="26363" y="50"/>
                      <a:pt x="26330" y="0"/>
                      <a:pt x="26273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3365600" y="2598325"/>
                <a:ext cx="659075" cy="393975"/>
              </a:xfrm>
              <a:custGeom>
                <a:rect b="b" l="l" r="r" t="t"/>
                <a:pathLst>
                  <a:path extrusionOk="0" h="15759" w="26363">
                    <a:moveTo>
                      <a:pt x="26258" y="0"/>
                    </a:moveTo>
                    <a:cubicBezTo>
                      <a:pt x="26238" y="0"/>
                      <a:pt x="26216" y="5"/>
                      <a:pt x="26194" y="16"/>
                    </a:cubicBezTo>
                    <a:lnTo>
                      <a:pt x="169" y="15141"/>
                    </a:lnTo>
                    <a:cubicBezTo>
                      <a:pt x="64" y="15204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99" y="15758"/>
                    </a:cubicBezTo>
                    <a:cubicBezTo>
                      <a:pt x="121" y="15758"/>
                      <a:pt x="145" y="15750"/>
                      <a:pt x="169" y="15732"/>
                    </a:cubicBezTo>
                    <a:lnTo>
                      <a:pt x="26194" y="629"/>
                    </a:lnTo>
                    <a:cubicBezTo>
                      <a:pt x="26300" y="565"/>
                      <a:pt x="26363" y="460"/>
                      <a:pt x="26363" y="333"/>
                    </a:cubicBezTo>
                    <a:lnTo>
                      <a:pt x="26363" y="122"/>
                    </a:lnTo>
                    <a:cubicBezTo>
                      <a:pt x="26363" y="44"/>
                      <a:pt x="26316" y="0"/>
                      <a:pt x="26258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365725" y="2914650"/>
                <a:ext cx="660025" cy="394425"/>
              </a:xfrm>
              <a:custGeom>
                <a:rect b="b" l="l" r="r" t="t"/>
                <a:pathLst>
                  <a:path extrusionOk="0" h="15777" w="26401">
                    <a:moveTo>
                      <a:pt x="26287" y="0"/>
                    </a:moveTo>
                    <a:cubicBezTo>
                      <a:pt x="26263" y="0"/>
                      <a:pt x="26237" y="6"/>
                      <a:pt x="26210" y="17"/>
                    </a:cubicBezTo>
                    <a:lnTo>
                      <a:pt x="185" y="15141"/>
                    </a:lnTo>
                    <a:cubicBezTo>
                      <a:pt x="101" y="15205"/>
                      <a:pt x="37" y="15310"/>
                      <a:pt x="16" y="15437"/>
                    </a:cubicBezTo>
                    <a:lnTo>
                      <a:pt x="16" y="15648"/>
                    </a:lnTo>
                    <a:cubicBezTo>
                      <a:pt x="0" y="15712"/>
                      <a:pt x="69" y="15776"/>
                      <a:pt x="131" y="15776"/>
                    </a:cubicBezTo>
                    <a:cubicBezTo>
                      <a:pt x="151" y="15776"/>
                      <a:pt x="170" y="15769"/>
                      <a:pt x="185" y="15754"/>
                    </a:cubicBezTo>
                    <a:lnTo>
                      <a:pt x="26231" y="629"/>
                    </a:lnTo>
                    <a:cubicBezTo>
                      <a:pt x="26316" y="566"/>
                      <a:pt x="26379" y="460"/>
                      <a:pt x="26400" y="333"/>
                    </a:cubicBezTo>
                    <a:lnTo>
                      <a:pt x="26400" y="122"/>
                    </a:lnTo>
                    <a:cubicBezTo>
                      <a:pt x="26400" y="44"/>
                      <a:pt x="26354" y="0"/>
                      <a:pt x="2628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366125" y="2814600"/>
                <a:ext cx="659075" cy="394200"/>
              </a:xfrm>
              <a:custGeom>
                <a:rect b="b" l="l" r="r" t="t"/>
                <a:pathLst>
                  <a:path extrusionOk="0" h="15768" w="26363">
                    <a:moveTo>
                      <a:pt x="26262" y="1"/>
                    </a:moveTo>
                    <a:cubicBezTo>
                      <a:pt x="26241" y="1"/>
                      <a:pt x="26217" y="9"/>
                      <a:pt x="26194" y="26"/>
                    </a:cubicBezTo>
                    <a:lnTo>
                      <a:pt x="169" y="15130"/>
                    </a:lnTo>
                    <a:cubicBezTo>
                      <a:pt x="64" y="15193"/>
                      <a:pt x="0" y="15320"/>
                      <a:pt x="0" y="15425"/>
                    </a:cubicBezTo>
                    <a:lnTo>
                      <a:pt x="0" y="15637"/>
                    </a:lnTo>
                    <a:cubicBezTo>
                      <a:pt x="0" y="15713"/>
                      <a:pt x="34" y="15768"/>
                      <a:pt x="92" y="15768"/>
                    </a:cubicBezTo>
                    <a:cubicBezTo>
                      <a:pt x="114" y="15768"/>
                      <a:pt x="140" y="15760"/>
                      <a:pt x="169" y="15742"/>
                    </a:cubicBezTo>
                    <a:lnTo>
                      <a:pt x="26194" y="639"/>
                    </a:lnTo>
                    <a:cubicBezTo>
                      <a:pt x="26300" y="575"/>
                      <a:pt x="26363" y="470"/>
                      <a:pt x="26363" y="343"/>
                    </a:cubicBezTo>
                    <a:lnTo>
                      <a:pt x="26363" y="132"/>
                    </a:lnTo>
                    <a:cubicBezTo>
                      <a:pt x="26363" y="55"/>
                      <a:pt x="26319" y="1"/>
                      <a:pt x="26262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365600" y="2710800"/>
                <a:ext cx="659075" cy="394075"/>
              </a:xfrm>
              <a:custGeom>
                <a:rect b="b" l="l" r="r" t="t"/>
                <a:pathLst>
                  <a:path extrusionOk="0" h="15763" w="26363">
                    <a:moveTo>
                      <a:pt x="26267" y="0"/>
                    </a:moveTo>
                    <a:cubicBezTo>
                      <a:pt x="26246" y="0"/>
                      <a:pt x="26221" y="6"/>
                      <a:pt x="26194" y="17"/>
                    </a:cubicBezTo>
                    <a:lnTo>
                      <a:pt x="169" y="15120"/>
                    </a:lnTo>
                    <a:cubicBezTo>
                      <a:pt x="64" y="15205"/>
                      <a:pt x="0" y="15310"/>
                      <a:pt x="0" y="15437"/>
                    </a:cubicBezTo>
                    <a:lnTo>
                      <a:pt x="0" y="15648"/>
                    </a:lnTo>
                    <a:cubicBezTo>
                      <a:pt x="0" y="15720"/>
                      <a:pt x="39" y="15763"/>
                      <a:pt x="91" y="15763"/>
                    </a:cubicBezTo>
                    <a:cubicBezTo>
                      <a:pt x="115" y="15763"/>
                      <a:pt x="142" y="15753"/>
                      <a:pt x="169" y="15733"/>
                    </a:cubicBezTo>
                    <a:lnTo>
                      <a:pt x="26194" y="629"/>
                    </a:lnTo>
                    <a:cubicBezTo>
                      <a:pt x="26300" y="566"/>
                      <a:pt x="26363" y="460"/>
                      <a:pt x="26363" y="334"/>
                    </a:cubicBezTo>
                    <a:lnTo>
                      <a:pt x="26363" y="122"/>
                    </a:lnTo>
                    <a:cubicBezTo>
                      <a:pt x="26363" y="44"/>
                      <a:pt x="26328" y="0"/>
                      <a:pt x="26267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366650" y="3157250"/>
                <a:ext cx="418800" cy="255400"/>
              </a:xfrm>
              <a:custGeom>
                <a:rect b="b" l="l" r="r" t="t"/>
                <a:pathLst>
                  <a:path extrusionOk="0" h="10216" w="16752">
                    <a:moveTo>
                      <a:pt x="16659" y="0"/>
                    </a:moveTo>
                    <a:cubicBezTo>
                      <a:pt x="16635" y="0"/>
                      <a:pt x="16609" y="10"/>
                      <a:pt x="16583" y="30"/>
                    </a:cubicBezTo>
                    <a:lnTo>
                      <a:pt x="169" y="9578"/>
                    </a:lnTo>
                    <a:cubicBezTo>
                      <a:pt x="64" y="9641"/>
                      <a:pt x="0" y="9768"/>
                      <a:pt x="0" y="9873"/>
                    </a:cubicBezTo>
                    <a:lnTo>
                      <a:pt x="0" y="10106"/>
                    </a:lnTo>
                    <a:cubicBezTo>
                      <a:pt x="0" y="10166"/>
                      <a:pt x="44" y="10216"/>
                      <a:pt x="100" y="10216"/>
                    </a:cubicBezTo>
                    <a:cubicBezTo>
                      <a:pt x="122" y="10216"/>
                      <a:pt x="146" y="10208"/>
                      <a:pt x="169" y="10190"/>
                    </a:cubicBezTo>
                    <a:lnTo>
                      <a:pt x="16583" y="642"/>
                    </a:lnTo>
                    <a:cubicBezTo>
                      <a:pt x="16688" y="579"/>
                      <a:pt x="16752" y="452"/>
                      <a:pt x="16752" y="346"/>
                    </a:cubicBezTo>
                    <a:lnTo>
                      <a:pt x="16752" y="135"/>
                    </a:lnTo>
                    <a:cubicBezTo>
                      <a:pt x="16752" y="48"/>
                      <a:pt x="16711" y="0"/>
                      <a:pt x="1665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3367175" y="3398925"/>
                <a:ext cx="375500" cy="230250"/>
              </a:xfrm>
              <a:custGeom>
                <a:rect b="b" l="l" r="r" t="t"/>
                <a:pathLst>
                  <a:path extrusionOk="0" h="9210" w="15020">
                    <a:moveTo>
                      <a:pt x="14915" y="0"/>
                    </a:moveTo>
                    <a:cubicBezTo>
                      <a:pt x="14894" y="0"/>
                      <a:pt x="14873" y="5"/>
                      <a:pt x="14851" y="16"/>
                    </a:cubicBezTo>
                    <a:lnTo>
                      <a:pt x="170" y="8571"/>
                    </a:lnTo>
                    <a:cubicBezTo>
                      <a:pt x="64" y="8635"/>
                      <a:pt x="1" y="8740"/>
                      <a:pt x="1" y="8867"/>
                    </a:cubicBezTo>
                    <a:lnTo>
                      <a:pt x="1" y="9078"/>
                    </a:lnTo>
                    <a:cubicBezTo>
                      <a:pt x="1" y="9155"/>
                      <a:pt x="45" y="9209"/>
                      <a:pt x="102" y="9209"/>
                    </a:cubicBezTo>
                    <a:cubicBezTo>
                      <a:pt x="123" y="9209"/>
                      <a:pt x="146" y="9201"/>
                      <a:pt x="170" y="9184"/>
                    </a:cubicBezTo>
                    <a:lnTo>
                      <a:pt x="14851" y="629"/>
                    </a:lnTo>
                    <a:cubicBezTo>
                      <a:pt x="14935" y="565"/>
                      <a:pt x="14999" y="460"/>
                      <a:pt x="15020" y="333"/>
                    </a:cubicBezTo>
                    <a:lnTo>
                      <a:pt x="15020" y="122"/>
                    </a:lnTo>
                    <a:cubicBezTo>
                      <a:pt x="15020" y="44"/>
                      <a:pt x="14973" y="0"/>
                      <a:pt x="1491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3366650" y="3131175"/>
                <a:ext cx="659625" cy="393975"/>
              </a:xfrm>
              <a:custGeom>
                <a:rect b="b" l="l" r="r" t="t"/>
                <a:pathLst>
                  <a:path extrusionOk="0" h="15759" w="26385">
                    <a:moveTo>
                      <a:pt x="26279" y="0"/>
                    </a:moveTo>
                    <a:cubicBezTo>
                      <a:pt x="26259" y="0"/>
                      <a:pt x="26237" y="5"/>
                      <a:pt x="26215" y="16"/>
                    </a:cubicBezTo>
                    <a:lnTo>
                      <a:pt x="169" y="15120"/>
                    </a:lnTo>
                    <a:cubicBezTo>
                      <a:pt x="85" y="15205"/>
                      <a:pt x="22" y="15310"/>
                      <a:pt x="0" y="15416"/>
                    </a:cubicBezTo>
                    <a:lnTo>
                      <a:pt x="0" y="15648"/>
                    </a:lnTo>
                    <a:cubicBezTo>
                      <a:pt x="0" y="15709"/>
                      <a:pt x="44" y="15758"/>
                      <a:pt x="107" y="15758"/>
                    </a:cubicBezTo>
                    <a:cubicBezTo>
                      <a:pt x="132" y="15758"/>
                      <a:pt x="161" y="15751"/>
                      <a:pt x="191" y="15733"/>
                    </a:cubicBezTo>
                    <a:lnTo>
                      <a:pt x="26215" y="629"/>
                    </a:lnTo>
                    <a:cubicBezTo>
                      <a:pt x="26300" y="566"/>
                      <a:pt x="26363" y="460"/>
                      <a:pt x="26384" y="333"/>
                    </a:cubicBezTo>
                    <a:lnTo>
                      <a:pt x="26384" y="122"/>
                    </a:lnTo>
                    <a:cubicBezTo>
                      <a:pt x="26384" y="44"/>
                      <a:pt x="26338" y="0"/>
                      <a:pt x="2627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3674525" y="3468100"/>
                <a:ext cx="697650" cy="413800"/>
              </a:xfrm>
              <a:custGeom>
                <a:rect b="b" l="l" r="r" t="t"/>
                <a:pathLst>
                  <a:path extrusionOk="0" h="16552" w="27906">
                    <a:moveTo>
                      <a:pt x="27809" y="0"/>
                    </a:moveTo>
                    <a:cubicBezTo>
                      <a:pt x="27788" y="0"/>
                      <a:pt x="27764" y="6"/>
                      <a:pt x="27736" y="16"/>
                    </a:cubicBezTo>
                    <a:lnTo>
                      <a:pt x="170" y="15923"/>
                    </a:lnTo>
                    <a:cubicBezTo>
                      <a:pt x="64" y="15986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508"/>
                      <a:pt x="47" y="16552"/>
                      <a:pt x="106" y="16552"/>
                    </a:cubicBezTo>
                    <a:cubicBezTo>
                      <a:pt x="126" y="16552"/>
                      <a:pt x="148" y="16546"/>
                      <a:pt x="170" y="16535"/>
                    </a:cubicBezTo>
                    <a:lnTo>
                      <a:pt x="27736" y="629"/>
                    </a:lnTo>
                    <a:cubicBezTo>
                      <a:pt x="27842" y="566"/>
                      <a:pt x="27905" y="460"/>
                      <a:pt x="27905" y="333"/>
                    </a:cubicBezTo>
                    <a:lnTo>
                      <a:pt x="27905" y="122"/>
                    </a:lnTo>
                    <a:cubicBezTo>
                      <a:pt x="27905" y="44"/>
                      <a:pt x="27871" y="0"/>
                      <a:pt x="27809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3675050" y="3572125"/>
                <a:ext cx="697650" cy="413525"/>
              </a:xfrm>
              <a:custGeom>
                <a:rect b="b" l="l" r="r" t="t"/>
                <a:pathLst>
                  <a:path extrusionOk="0" h="16541" w="27906">
                    <a:moveTo>
                      <a:pt x="27801" y="1"/>
                    </a:moveTo>
                    <a:cubicBezTo>
                      <a:pt x="27780" y="1"/>
                      <a:pt x="27758" y="6"/>
                      <a:pt x="27737" y="17"/>
                    </a:cubicBezTo>
                    <a:lnTo>
                      <a:pt x="170" y="15923"/>
                    </a:lnTo>
                    <a:cubicBezTo>
                      <a:pt x="64" y="15987"/>
                      <a:pt x="1" y="16092"/>
                      <a:pt x="1" y="16219"/>
                    </a:cubicBezTo>
                    <a:lnTo>
                      <a:pt x="1" y="16430"/>
                    </a:lnTo>
                    <a:cubicBezTo>
                      <a:pt x="1" y="16491"/>
                      <a:pt x="33" y="16540"/>
                      <a:pt x="91" y="16540"/>
                    </a:cubicBezTo>
                    <a:cubicBezTo>
                      <a:pt x="113" y="16540"/>
                      <a:pt x="140" y="16533"/>
                      <a:pt x="170" y="16515"/>
                    </a:cubicBezTo>
                    <a:lnTo>
                      <a:pt x="27737" y="629"/>
                    </a:lnTo>
                    <a:cubicBezTo>
                      <a:pt x="27821" y="566"/>
                      <a:pt x="27884" y="460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59" y="1"/>
                      <a:pt x="2780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3675575" y="3888450"/>
                <a:ext cx="697650" cy="413825"/>
              </a:xfrm>
              <a:custGeom>
                <a:rect b="b" l="l" r="r" t="t"/>
                <a:pathLst>
                  <a:path extrusionOk="0" h="16553" w="27906">
                    <a:moveTo>
                      <a:pt x="27810" y="1"/>
                    </a:moveTo>
                    <a:cubicBezTo>
                      <a:pt x="27788" y="1"/>
                      <a:pt x="27764" y="6"/>
                      <a:pt x="27737" y="17"/>
                    </a:cubicBezTo>
                    <a:lnTo>
                      <a:pt x="170" y="15924"/>
                    </a:lnTo>
                    <a:cubicBezTo>
                      <a:pt x="85" y="15987"/>
                      <a:pt x="22" y="16093"/>
                      <a:pt x="1" y="16219"/>
                    </a:cubicBezTo>
                    <a:lnTo>
                      <a:pt x="1" y="16431"/>
                    </a:lnTo>
                    <a:cubicBezTo>
                      <a:pt x="1" y="16509"/>
                      <a:pt x="47" y="16552"/>
                      <a:pt x="115" y="16552"/>
                    </a:cubicBezTo>
                    <a:cubicBezTo>
                      <a:pt x="138" y="16552"/>
                      <a:pt x="164" y="16547"/>
                      <a:pt x="191" y="16536"/>
                    </a:cubicBezTo>
                    <a:lnTo>
                      <a:pt x="27737" y="630"/>
                    </a:lnTo>
                    <a:cubicBezTo>
                      <a:pt x="27842" y="566"/>
                      <a:pt x="27906" y="461"/>
                      <a:pt x="27906" y="334"/>
                    </a:cubicBezTo>
                    <a:lnTo>
                      <a:pt x="27906" y="123"/>
                    </a:lnTo>
                    <a:cubicBezTo>
                      <a:pt x="27906" y="44"/>
                      <a:pt x="27871" y="1"/>
                      <a:pt x="27810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675575" y="3788425"/>
                <a:ext cx="697650" cy="413750"/>
              </a:xfrm>
              <a:custGeom>
                <a:rect b="b" l="l" r="r" t="t"/>
                <a:pathLst>
                  <a:path extrusionOk="0" h="16550" w="27906">
                    <a:moveTo>
                      <a:pt x="27805" y="0"/>
                    </a:moveTo>
                    <a:cubicBezTo>
                      <a:pt x="27783" y="0"/>
                      <a:pt x="27760" y="8"/>
                      <a:pt x="27737" y="26"/>
                    </a:cubicBezTo>
                    <a:lnTo>
                      <a:pt x="191" y="15911"/>
                    </a:lnTo>
                    <a:cubicBezTo>
                      <a:pt x="85" y="15974"/>
                      <a:pt x="22" y="16101"/>
                      <a:pt x="1" y="16207"/>
                    </a:cubicBezTo>
                    <a:lnTo>
                      <a:pt x="1" y="16439"/>
                    </a:lnTo>
                    <a:cubicBezTo>
                      <a:pt x="1" y="16500"/>
                      <a:pt x="44" y="16549"/>
                      <a:pt x="108" y="16549"/>
                    </a:cubicBezTo>
                    <a:cubicBezTo>
                      <a:pt x="133" y="16549"/>
                      <a:pt x="161" y="16542"/>
                      <a:pt x="191" y="16524"/>
                    </a:cubicBezTo>
                    <a:lnTo>
                      <a:pt x="27737" y="638"/>
                    </a:lnTo>
                    <a:cubicBezTo>
                      <a:pt x="27842" y="575"/>
                      <a:pt x="27906" y="448"/>
                      <a:pt x="27906" y="343"/>
                    </a:cubicBezTo>
                    <a:lnTo>
                      <a:pt x="27906" y="131"/>
                    </a:lnTo>
                    <a:cubicBezTo>
                      <a:pt x="27906" y="55"/>
                      <a:pt x="27861" y="0"/>
                      <a:pt x="27805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3675050" y="3684625"/>
                <a:ext cx="697650" cy="413500"/>
              </a:xfrm>
              <a:custGeom>
                <a:rect b="b" l="l" r="r" t="t"/>
                <a:pathLst>
                  <a:path extrusionOk="0" h="16540" w="27906">
                    <a:moveTo>
                      <a:pt x="27810" y="0"/>
                    </a:moveTo>
                    <a:cubicBezTo>
                      <a:pt x="27788" y="0"/>
                      <a:pt x="27764" y="5"/>
                      <a:pt x="27737" y="16"/>
                    </a:cubicBezTo>
                    <a:lnTo>
                      <a:pt x="170" y="15902"/>
                    </a:lnTo>
                    <a:cubicBezTo>
                      <a:pt x="64" y="15986"/>
                      <a:pt x="1" y="16092"/>
                      <a:pt x="1" y="16218"/>
                    </a:cubicBezTo>
                    <a:lnTo>
                      <a:pt x="1" y="16430"/>
                    </a:lnTo>
                    <a:cubicBezTo>
                      <a:pt x="1" y="16490"/>
                      <a:pt x="44" y="16540"/>
                      <a:pt x="100" y="16540"/>
                    </a:cubicBezTo>
                    <a:cubicBezTo>
                      <a:pt x="122" y="16540"/>
                      <a:pt x="146" y="16532"/>
                      <a:pt x="170" y="16514"/>
                    </a:cubicBezTo>
                    <a:lnTo>
                      <a:pt x="27737" y="629"/>
                    </a:lnTo>
                    <a:cubicBezTo>
                      <a:pt x="27842" y="566"/>
                      <a:pt x="27906" y="460"/>
                      <a:pt x="27906" y="333"/>
                    </a:cubicBezTo>
                    <a:lnTo>
                      <a:pt x="27906" y="122"/>
                    </a:lnTo>
                    <a:cubicBezTo>
                      <a:pt x="27906" y="44"/>
                      <a:pt x="27871" y="0"/>
                      <a:pt x="27810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3675575" y="4131150"/>
                <a:ext cx="457900" cy="274875"/>
              </a:xfrm>
              <a:custGeom>
                <a:rect b="b" l="l" r="r" t="t"/>
                <a:pathLst>
                  <a:path extrusionOk="0" h="10995" w="18316">
                    <a:moveTo>
                      <a:pt x="18216" y="0"/>
                    </a:moveTo>
                    <a:cubicBezTo>
                      <a:pt x="18194" y="0"/>
                      <a:pt x="18170" y="8"/>
                      <a:pt x="18146" y="26"/>
                    </a:cubicBezTo>
                    <a:lnTo>
                      <a:pt x="191" y="10377"/>
                    </a:lnTo>
                    <a:cubicBezTo>
                      <a:pt x="85" y="10440"/>
                      <a:pt x="22" y="10546"/>
                      <a:pt x="1" y="10652"/>
                    </a:cubicBezTo>
                    <a:lnTo>
                      <a:pt x="1" y="10884"/>
                    </a:lnTo>
                    <a:cubicBezTo>
                      <a:pt x="1" y="10944"/>
                      <a:pt x="44" y="10994"/>
                      <a:pt x="108" y="10994"/>
                    </a:cubicBezTo>
                    <a:cubicBezTo>
                      <a:pt x="133" y="10994"/>
                      <a:pt x="161" y="10986"/>
                      <a:pt x="191" y="10968"/>
                    </a:cubicBezTo>
                    <a:lnTo>
                      <a:pt x="18146" y="639"/>
                    </a:lnTo>
                    <a:cubicBezTo>
                      <a:pt x="18231" y="554"/>
                      <a:pt x="18294" y="449"/>
                      <a:pt x="18315" y="343"/>
                    </a:cubicBezTo>
                    <a:lnTo>
                      <a:pt x="18315" y="111"/>
                    </a:lnTo>
                    <a:cubicBezTo>
                      <a:pt x="18315" y="50"/>
                      <a:pt x="18272" y="0"/>
                      <a:pt x="18216" y="0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676650" y="4372725"/>
                <a:ext cx="414050" cy="249800"/>
              </a:xfrm>
              <a:custGeom>
                <a:rect b="b" l="l" r="r" t="t"/>
                <a:pathLst>
                  <a:path extrusionOk="0" h="9992" w="16562">
                    <a:moveTo>
                      <a:pt x="16448" y="1"/>
                    </a:moveTo>
                    <a:cubicBezTo>
                      <a:pt x="16424" y="1"/>
                      <a:pt x="16399" y="6"/>
                      <a:pt x="16371" y="17"/>
                    </a:cubicBezTo>
                    <a:lnTo>
                      <a:pt x="169" y="9354"/>
                    </a:lnTo>
                    <a:cubicBezTo>
                      <a:pt x="64" y="9417"/>
                      <a:pt x="0" y="9544"/>
                      <a:pt x="0" y="9649"/>
                    </a:cubicBezTo>
                    <a:lnTo>
                      <a:pt x="0" y="9861"/>
                    </a:lnTo>
                    <a:cubicBezTo>
                      <a:pt x="0" y="9937"/>
                      <a:pt x="45" y="9992"/>
                      <a:pt x="101" y="9992"/>
                    </a:cubicBezTo>
                    <a:cubicBezTo>
                      <a:pt x="123" y="9992"/>
                      <a:pt x="146" y="9984"/>
                      <a:pt x="169" y="9966"/>
                    </a:cubicBezTo>
                    <a:lnTo>
                      <a:pt x="16392" y="629"/>
                    </a:lnTo>
                    <a:cubicBezTo>
                      <a:pt x="16477" y="566"/>
                      <a:pt x="16540" y="460"/>
                      <a:pt x="16561" y="334"/>
                    </a:cubicBezTo>
                    <a:lnTo>
                      <a:pt x="16561" y="122"/>
                    </a:lnTo>
                    <a:cubicBezTo>
                      <a:pt x="16561" y="44"/>
                      <a:pt x="16515" y="1"/>
                      <a:pt x="16448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3676125" y="4104975"/>
                <a:ext cx="698150" cy="413525"/>
              </a:xfrm>
              <a:custGeom>
                <a:rect b="b" l="l" r="r" t="t"/>
                <a:pathLst>
                  <a:path extrusionOk="0" h="16541" w="27926">
                    <a:moveTo>
                      <a:pt x="27821" y="1"/>
                    </a:moveTo>
                    <a:cubicBezTo>
                      <a:pt x="27801" y="1"/>
                      <a:pt x="27779" y="6"/>
                      <a:pt x="27757" y="17"/>
                    </a:cubicBezTo>
                    <a:lnTo>
                      <a:pt x="169" y="15923"/>
                    </a:lnTo>
                    <a:cubicBezTo>
                      <a:pt x="85" y="15987"/>
                      <a:pt x="21" y="16092"/>
                      <a:pt x="0" y="16219"/>
                    </a:cubicBezTo>
                    <a:lnTo>
                      <a:pt x="0" y="16430"/>
                    </a:lnTo>
                    <a:cubicBezTo>
                      <a:pt x="15" y="16491"/>
                      <a:pt x="52" y="16541"/>
                      <a:pt x="111" y="16541"/>
                    </a:cubicBezTo>
                    <a:cubicBezTo>
                      <a:pt x="134" y="16541"/>
                      <a:pt x="160" y="16533"/>
                      <a:pt x="190" y="16515"/>
                    </a:cubicBezTo>
                    <a:lnTo>
                      <a:pt x="27757" y="630"/>
                    </a:lnTo>
                    <a:cubicBezTo>
                      <a:pt x="27841" y="545"/>
                      <a:pt x="27905" y="439"/>
                      <a:pt x="27926" y="334"/>
                    </a:cubicBezTo>
                    <a:lnTo>
                      <a:pt x="27926" y="123"/>
                    </a:lnTo>
                    <a:cubicBezTo>
                      <a:pt x="27926" y="44"/>
                      <a:pt x="27879" y="1"/>
                      <a:pt x="27821" y="1"/>
                    </a:cubicBezTo>
                    <a:close/>
                  </a:path>
                </a:pathLst>
              </a:custGeom>
              <a:solidFill>
                <a:srgbClr val="848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2932025" y="710225"/>
                <a:ext cx="40700" cy="736725"/>
              </a:xfrm>
              <a:custGeom>
                <a:rect b="b" l="l" r="r" t="t"/>
                <a:pathLst>
                  <a:path extrusionOk="0" h="29469" w="1628">
                    <a:moveTo>
                      <a:pt x="1627" y="29469"/>
                    </a:moveTo>
                    <a:lnTo>
                      <a:pt x="85" y="28560"/>
                    </a:lnTo>
                    <a:lnTo>
                      <a:pt x="1" y="1"/>
                    </a:lnTo>
                    <a:lnTo>
                      <a:pt x="1543" y="888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2932025" y="2381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3" y="19772"/>
                    </a:moveTo>
                    <a:lnTo>
                      <a:pt x="1" y="18885"/>
                    </a:lnTo>
                    <a:lnTo>
                      <a:pt x="32616" y="0"/>
                    </a:lnTo>
                    <a:lnTo>
                      <a:pt x="34158" y="908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2970575" y="260825"/>
                <a:ext cx="817525" cy="1186125"/>
              </a:xfrm>
              <a:custGeom>
                <a:rect b="b" l="l" r="r" t="t"/>
                <a:pathLst>
                  <a:path extrusionOk="0" h="47445" w="32701">
                    <a:moveTo>
                      <a:pt x="32616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1" y="18864"/>
                    </a:lnTo>
                    <a:close/>
                  </a:path>
                </a:pathLst>
              </a:custGeom>
              <a:gradFill>
                <a:gsLst>
                  <a:gs pos="0">
                    <a:srgbClr val="DFEAFB"/>
                  </a:gs>
                  <a:gs pos="100000">
                    <a:srgbClr val="6E9CE7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3563100" y="434050"/>
                <a:ext cx="125725" cy="551875"/>
              </a:xfrm>
              <a:custGeom>
                <a:rect b="b" l="l" r="r" t="t"/>
                <a:pathLst>
                  <a:path extrusionOk="0" h="22075" w="5029">
                    <a:moveTo>
                      <a:pt x="4965" y="0"/>
                    </a:moveTo>
                    <a:lnTo>
                      <a:pt x="3106" y="1077"/>
                    </a:lnTo>
                    <a:cubicBezTo>
                      <a:pt x="2831" y="1965"/>
                      <a:pt x="2409" y="2788"/>
                      <a:pt x="1859" y="3528"/>
                    </a:cubicBezTo>
                    <a:cubicBezTo>
                      <a:pt x="1353" y="4267"/>
                      <a:pt x="719" y="4901"/>
                      <a:pt x="1" y="5450"/>
                    </a:cubicBezTo>
                    <a:lnTo>
                      <a:pt x="1" y="7605"/>
                    </a:lnTo>
                    <a:lnTo>
                      <a:pt x="2303" y="6274"/>
                    </a:lnTo>
                    <a:lnTo>
                      <a:pt x="2345" y="22075"/>
                    </a:lnTo>
                    <a:lnTo>
                      <a:pt x="5028" y="20533"/>
                    </a:lnTo>
                    <a:lnTo>
                      <a:pt x="49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232525" y="1819250"/>
                <a:ext cx="40675" cy="736725"/>
              </a:xfrm>
              <a:custGeom>
                <a:rect b="b" l="l" r="r" t="t"/>
                <a:pathLst>
                  <a:path extrusionOk="0" h="29469" w="1627">
                    <a:moveTo>
                      <a:pt x="1627" y="29468"/>
                    </a:moveTo>
                    <a:lnTo>
                      <a:pt x="85" y="28581"/>
                    </a:lnTo>
                    <a:lnTo>
                      <a:pt x="0" y="0"/>
                    </a:lnTo>
                    <a:lnTo>
                      <a:pt x="1542" y="887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3232525" y="13471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9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3271075" y="1369825"/>
                <a:ext cx="817500" cy="1186150"/>
              </a:xfrm>
              <a:custGeom>
                <a:rect b="b" l="l" r="r" t="t"/>
                <a:pathLst>
                  <a:path extrusionOk="0" h="47446" w="32700">
                    <a:moveTo>
                      <a:pt x="32615" y="1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rgbClr val="DFEAFB"/>
                  </a:gs>
                  <a:gs pos="100000">
                    <a:srgbClr val="6E9CE7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795475" y="1561725"/>
                <a:ext cx="218650" cy="592350"/>
              </a:xfrm>
              <a:custGeom>
                <a:rect b="b" l="l" r="r" t="t"/>
                <a:pathLst>
                  <a:path extrusionOk="0" h="23694" w="8746">
                    <a:moveTo>
                      <a:pt x="6273" y="0"/>
                    </a:moveTo>
                    <a:cubicBezTo>
                      <a:pt x="5723" y="0"/>
                      <a:pt x="5116" y="187"/>
                      <a:pt x="4457" y="563"/>
                    </a:cubicBezTo>
                    <a:cubicBezTo>
                      <a:pt x="3169" y="1324"/>
                      <a:pt x="2112" y="2422"/>
                      <a:pt x="1394" y="3732"/>
                    </a:cubicBezTo>
                    <a:cubicBezTo>
                      <a:pt x="465" y="5316"/>
                      <a:pt x="0" y="7133"/>
                      <a:pt x="21" y="8970"/>
                    </a:cubicBezTo>
                    <a:lnTo>
                      <a:pt x="21" y="9499"/>
                    </a:lnTo>
                    <a:lnTo>
                      <a:pt x="2662" y="7978"/>
                    </a:lnTo>
                    <a:lnTo>
                      <a:pt x="2662" y="7196"/>
                    </a:lnTo>
                    <a:cubicBezTo>
                      <a:pt x="2662" y="6752"/>
                      <a:pt x="2725" y="6330"/>
                      <a:pt x="2831" y="5929"/>
                    </a:cubicBezTo>
                    <a:cubicBezTo>
                      <a:pt x="3126" y="4746"/>
                      <a:pt x="3655" y="3943"/>
                      <a:pt x="4415" y="3499"/>
                    </a:cubicBezTo>
                    <a:cubicBezTo>
                      <a:pt x="4678" y="3335"/>
                      <a:pt x="4929" y="3256"/>
                      <a:pt x="5151" y="3256"/>
                    </a:cubicBezTo>
                    <a:cubicBezTo>
                      <a:pt x="5358" y="3256"/>
                      <a:pt x="5540" y="3325"/>
                      <a:pt x="5682" y="3457"/>
                    </a:cubicBezTo>
                    <a:cubicBezTo>
                      <a:pt x="5999" y="3711"/>
                      <a:pt x="6147" y="4154"/>
                      <a:pt x="6147" y="4767"/>
                    </a:cubicBezTo>
                    <a:cubicBezTo>
                      <a:pt x="6126" y="5717"/>
                      <a:pt x="5957" y="6647"/>
                      <a:pt x="5661" y="7534"/>
                    </a:cubicBezTo>
                    <a:cubicBezTo>
                      <a:pt x="5133" y="9139"/>
                      <a:pt x="4521" y="10703"/>
                      <a:pt x="3802" y="12224"/>
                    </a:cubicBezTo>
                    <a:cubicBezTo>
                      <a:pt x="2936" y="14146"/>
                      <a:pt x="2303" y="15540"/>
                      <a:pt x="1901" y="16427"/>
                    </a:cubicBezTo>
                    <a:lnTo>
                      <a:pt x="1204" y="17990"/>
                    </a:lnTo>
                    <a:cubicBezTo>
                      <a:pt x="972" y="18497"/>
                      <a:pt x="761" y="18962"/>
                      <a:pt x="592" y="19385"/>
                    </a:cubicBezTo>
                    <a:cubicBezTo>
                      <a:pt x="359" y="19870"/>
                      <a:pt x="169" y="20356"/>
                      <a:pt x="0" y="20863"/>
                    </a:cubicBezTo>
                    <a:lnTo>
                      <a:pt x="0" y="23694"/>
                    </a:lnTo>
                    <a:lnTo>
                      <a:pt x="8555" y="18751"/>
                    </a:lnTo>
                    <a:lnTo>
                      <a:pt x="8555" y="15730"/>
                    </a:lnTo>
                    <a:lnTo>
                      <a:pt x="3274" y="18772"/>
                    </a:lnTo>
                    <a:cubicBezTo>
                      <a:pt x="3295" y="18645"/>
                      <a:pt x="3338" y="18540"/>
                      <a:pt x="3401" y="18413"/>
                    </a:cubicBezTo>
                    <a:cubicBezTo>
                      <a:pt x="3549" y="18011"/>
                      <a:pt x="3781" y="17441"/>
                      <a:pt x="4098" y="16723"/>
                    </a:cubicBezTo>
                    <a:lnTo>
                      <a:pt x="4584" y="15603"/>
                    </a:lnTo>
                    <a:cubicBezTo>
                      <a:pt x="5175" y="14251"/>
                      <a:pt x="5598" y="13259"/>
                      <a:pt x="5894" y="12604"/>
                    </a:cubicBezTo>
                    <a:cubicBezTo>
                      <a:pt x="6971" y="10217"/>
                      <a:pt x="7647" y="8590"/>
                      <a:pt x="7943" y="7682"/>
                    </a:cubicBezTo>
                    <a:cubicBezTo>
                      <a:pt x="8450" y="6245"/>
                      <a:pt x="8724" y="4725"/>
                      <a:pt x="8745" y="3182"/>
                    </a:cubicBezTo>
                    <a:cubicBezTo>
                      <a:pt x="8724" y="1831"/>
                      <a:pt x="8323" y="880"/>
                      <a:pt x="7478" y="352"/>
                    </a:cubicBezTo>
                    <a:cubicBezTo>
                      <a:pt x="7113" y="118"/>
                      <a:pt x="6711" y="0"/>
                      <a:pt x="62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3625950" y="2691125"/>
                <a:ext cx="40675" cy="737275"/>
              </a:xfrm>
              <a:custGeom>
                <a:rect b="b" l="l" r="r" t="t"/>
                <a:pathLst>
                  <a:path extrusionOk="0" h="29491" w="1627">
                    <a:moveTo>
                      <a:pt x="1627" y="29490"/>
                    </a:moveTo>
                    <a:lnTo>
                      <a:pt x="85" y="28582"/>
                    </a:lnTo>
                    <a:lnTo>
                      <a:pt x="0" y="1"/>
                    </a:lnTo>
                    <a:lnTo>
                      <a:pt x="1542" y="909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3625950" y="2219550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64"/>
                    </a:lnTo>
                    <a:lnTo>
                      <a:pt x="32616" y="0"/>
                    </a:lnTo>
                    <a:lnTo>
                      <a:pt x="34158" y="887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3664500" y="2241725"/>
                <a:ext cx="817525" cy="1186675"/>
              </a:xfrm>
              <a:custGeom>
                <a:rect b="b" l="l" r="r" t="t"/>
                <a:pathLst>
                  <a:path extrusionOk="0" h="47467" w="32701">
                    <a:moveTo>
                      <a:pt x="32616" y="0"/>
                    </a:moveTo>
                    <a:lnTo>
                      <a:pt x="32700" y="28581"/>
                    </a:lnTo>
                    <a:lnTo>
                      <a:pt x="85" y="47466"/>
                    </a:lnTo>
                    <a:lnTo>
                      <a:pt x="0" y="18885"/>
                    </a:lnTo>
                    <a:close/>
                  </a:path>
                </a:pathLst>
              </a:custGeom>
              <a:gradFill>
                <a:gsLst>
                  <a:gs pos="0">
                    <a:srgbClr val="3176EE"/>
                  </a:gs>
                  <a:gs pos="100000">
                    <a:srgbClr val="113D8A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4177800" y="2431400"/>
                <a:ext cx="219200" cy="559325"/>
              </a:xfrm>
              <a:custGeom>
                <a:rect b="b" l="l" r="r" t="t"/>
                <a:pathLst>
                  <a:path extrusionOk="0" h="22373" w="8768">
                    <a:moveTo>
                      <a:pt x="6358" y="1"/>
                    </a:moveTo>
                    <a:cubicBezTo>
                      <a:pt x="5803" y="1"/>
                      <a:pt x="5168" y="209"/>
                      <a:pt x="4458" y="631"/>
                    </a:cubicBezTo>
                    <a:cubicBezTo>
                      <a:pt x="3106" y="1412"/>
                      <a:pt x="2029" y="2574"/>
                      <a:pt x="1353" y="3989"/>
                    </a:cubicBezTo>
                    <a:cubicBezTo>
                      <a:pt x="719" y="5278"/>
                      <a:pt x="381" y="6693"/>
                      <a:pt x="402" y="8130"/>
                    </a:cubicBezTo>
                    <a:lnTo>
                      <a:pt x="402" y="8594"/>
                    </a:lnTo>
                    <a:lnTo>
                      <a:pt x="3043" y="7073"/>
                    </a:lnTo>
                    <a:lnTo>
                      <a:pt x="3043" y="6545"/>
                    </a:lnTo>
                    <a:cubicBezTo>
                      <a:pt x="3043" y="5975"/>
                      <a:pt x="3127" y="5426"/>
                      <a:pt x="3338" y="4898"/>
                    </a:cubicBezTo>
                    <a:cubicBezTo>
                      <a:pt x="3571" y="4285"/>
                      <a:pt x="4014" y="3757"/>
                      <a:pt x="4585" y="3419"/>
                    </a:cubicBezTo>
                    <a:cubicBezTo>
                      <a:pt x="4899" y="3246"/>
                      <a:pt x="5165" y="3158"/>
                      <a:pt x="5382" y="3158"/>
                    </a:cubicBezTo>
                    <a:cubicBezTo>
                      <a:pt x="5881" y="3158"/>
                      <a:pt x="6127" y="3618"/>
                      <a:pt x="6127" y="4560"/>
                    </a:cubicBezTo>
                    <a:lnTo>
                      <a:pt x="6127" y="5024"/>
                    </a:lnTo>
                    <a:cubicBezTo>
                      <a:pt x="6148" y="6038"/>
                      <a:pt x="5916" y="7031"/>
                      <a:pt x="5451" y="7940"/>
                    </a:cubicBezTo>
                    <a:cubicBezTo>
                      <a:pt x="4923" y="8911"/>
                      <a:pt x="4141" y="9714"/>
                      <a:pt x="3169" y="10263"/>
                    </a:cubicBezTo>
                    <a:lnTo>
                      <a:pt x="3169" y="12904"/>
                    </a:lnTo>
                    <a:cubicBezTo>
                      <a:pt x="3832" y="12518"/>
                      <a:pt x="4380" y="12325"/>
                      <a:pt x="4813" y="12325"/>
                    </a:cubicBezTo>
                    <a:cubicBezTo>
                      <a:pt x="5634" y="12325"/>
                      <a:pt x="6042" y="13020"/>
                      <a:pt x="6042" y="14404"/>
                    </a:cubicBezTo>
                    <a:lnTo>
                      <a:pt x="6042" y="15608"/>
                    </a:lnTo>
                    <a:cubicBezTo>
                      <a:pt x="6042" y="16917"/>
                      <a:pt x="5430" y="17931"/>
                      <a:pt x="4204" y="18649"/>
                    </a:cubicBezTo>
                    <a:cubicBezTo>
                      <a:pt x="3930" y="18806"/>
                      <a:pt x="3688" y="18882"/>
                      <a:pt x="3473" y="18882"/>
                    </a:cubicBezTo>
                    <a:cubicBezTo>
                      <a:pt x="3340" y="18882"/>
                      <a:pt x="3219" y="18854"/>
                      <a:pt x="3106" y="18797"/>
                    </a:cubicBezTo>
                    <a:cubicBezTo>
                      <a:pt x="2831" y="18628"/>
                      <a:pt x="2662" y="18290"/>
                      <a:pt x="2620" y="17804"/>
                    </a:cubicBezTo>
                    <a:lnTo>
                      <a:pt x="2578" y="17107"/>
                    </a:lnTo>
                    <a:lnTo>
                      <a:pt x="1" y="18818"/>
                    </a:lnTo>
                    <a:lnTo>
                      <a:pt x="1" y="19325"/>
                    </a:lnTo>
                    <a:cubicBezTo>
                      <a:pt x="1" y="20677"/>
                      <a:pt x="423" y="21586"/>
                      <a:pt x="1247" y="22072"/>
                    </a:cubicBezTo>
                    <a:cubicBezTo>
                      <a:pt x="1597" y="22273"/>
                      <a:pt x="1972" y="22372"/>
                      <a:pt x="2376" y="22372"/>
                    </a:cubicBezTo>
                    <a:cubicBezTo>
                      <a:pt x="2950" y="22372"/>
                      <a:pt x="3583" y="22172"/>
                      <a:pt x="4289" y="21776"/>
                    </a:cubicBezTo>
                    <a:cubicBezTo>
                      <a:pt x="5578" y="20973"/>
                      <a:pt x="6655" y="19875"/>
                      <a:pt x="7394" y="18565"/>
                    </a:cubicBezTo>
                    <a:cubicBezTo>
                      <a:pt x="8260" y="17213"/>
                      <a:pt x="8725" y="15650"/>
                      <a:pt x="8746" y="14044"/>
                    </a:cubicBezTo>
                    <a:lnTo>
                      <a:pt x="8746" y="12418"/>
                    </a:lnTo>
                    <a:cubicBezTo>
                      <a:pt x="8767" y="11826"/>
                      <a:pt x="8640" y="11214"/>
                      <a:pt x="8387" y="10686"/>
                    </a:cubicBezTo>
                    <a:cubicBezTo>
                      <a:pt x="7965" y="9883"/>
                      <a:pt x="7331" y="9460"/>
                      <a:pt x="6549" y="9397"/>
                    </a:cubicBezTo>
                    <a:cubicBezTo>
                      <a:pt x="6908" y="8911"/>
                      <a:pt x="7246" y="8383"/>
                      <a:pt x="7542" y="7813"/>
                    </a:cubicBezTo>
                    <a:cubicBezTo>
                      <a:pt x="8155" y="6630"/>
                      <a:pt x="8493" y="5299"/>
                      <a:pt x="8514" y="3947"/>
                    </a:cubicBezTo>
                    <a:lnTo>
                      <a:pt x="8514" y="3081"/>
                    </a:lnTo>
                    <a:cubicBezTo>
                      <a:pt x="8514" y="1750"/>
                      <a:pt x="8176" y="842"/>
                      <a:pt x="7479" y="356"/>
                    </a:cubicBezTo>
                    <a:cubicBezTo>
                      <a:pt x="7151" y="120"/>
                      <a:pt x="6777" y="1"/>
                      <a:pt x="6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4076950" y="3666525"/>
                <a:ext cx="40675" cy="736725"/>
              </a:xfrm>
              <a:custGeom>
                <a:rect b="b" l="l" r="r" t="t"/>
                <a:pathLst>
                  <a:path extrusionOk="0" h="29469" w="1627">
                    <a:moveTo>
                      <a:pt x="1627" y="29469"/>
                    </a:moveTo>
                    <a:lnTo>
                      <a:pt x="85" y="28561"/>
                    </a:lnTo>
                    <a:lnTo>
                      <a:pt x="0" y="1"/>
                    </a:lnTo>
                    <a:lnTo>
                      <a:pt x="1542" y="888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4076950" y="3194425"/>
                <a:ext cx="853950" cy="494325"/>
              </a:xfrm>
              <a:custGeom>
                <a:rect b="b" l="l" r="r" t="t"/>
                <a:pathLst>
                  <a:path extrusionOk="0" h="19773" w="34158">
                    <a:moveTo>
                      <a:pt x="1542" y="19772"/>
                    </a:moveTo>
                    <a:lnTo>
                      <a:pt x="0" y="18885"/>
                    </a:lnTo>
                    <a:lnTo>
                      <a:pt x="32615" y="0"/>
                    </a:lnTo>
                    <a:lnTo>
                      <a:pt x="34157" y="908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4115500" y="3217125"/>
                <a:ext cx="817500" cy="1186125"/>
              </a:xfrm>
              <a:custGeom>
                <a:rect b="b" l="l" r="r" t="t"/>
                <a:pathLst>
                  <a:path extrusionOk="0" h="47445" w="32700">
                    <a:moveTo>
                      <a:pt x="32615" y="0"/>
                    </a:moveTo>
                    <a:lnTo>
                      <a:pt x="32700" y="28560"/>
                    </a:lnTo>
                    <a:lnTo>
                      <a:pt x="85" y="47445"/>
                    </a:lnTo>
                    <a:lnTo>
                      <a:pt x="0" y="18864"/>
                    </a:lnTo>
                    <a:close/>
                  </a:path>
                </a:pathLst>
              </a:custGeom>
              <a:gradFill>
                <a:gsLst>
                  <a:gs pos="0">
                    <a:srgbClr val="3176EE"/>
                  </a:gs>
                  <a:gs pos="100000">
                    <a:srgbClr val="113D8A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4618775" y="3390350"/>
                <a:ext cx="229225" cy="552400"/>
              </a:xfrm>
              <a:custGeom>
                <a:rect b="b" l="l" r="r" t="t"/>
                <a:pathLst>
                  <a:path extrusionOk="0" h="22096" w="9169">
                    <a:moveTo>
                      <a:pt x="4732" y="8154"/>
                    </a:moveTo>
                    <a:lnTo>
                      <a:pt x="4753" y="14555"/>
                    </a:lnTo>
                    <a:lnTo>
                      <a:pt x="2535" y="15843"/>
                    </a:lnTo>
                    <a:lnTo>
                      <a:pt x="4732" y="8154"/>
                    </a:lnTo>
                    <a:close/>
                    <a:moveTo>
                      <a:pt x="7415" y="0"/>
                    </a:moveTo>
                    <a:lnTo>
                      <a:pt x="4732" y="1563"/>
                    </a:lnTo>
                    <a:lnTo>
                      <a:pt x="0" y="17301"/>
                    </a:lnTo>
                    <a:lnTo>
                      <a:pt x="0" y="20406"/>
                    </a:lnTo>
                    <a:lnTo>
                      <a:pt x="4753" y="17660"/>
                    </a:lnTo>
                    <a:lnTo>
                      <a:pt x="4774" y="22096"/>
                    </a:lnTo>
                    <a:lnTo>
                      <a:pt x="7457" y="20533"/>
                    </a:lnTo>
                    <a:lnTo>
                      <a:pt x="7457" y="16118"/>
                    </a:lnTo>
                    <a:lnTo>
                      <a:pt x="9168" y="15125"/>
                    </a:lnTo>
                    <a:lnTo>
                      <a:pt x="9168" y="11999"/>
                    </a:lnTo>
                    <a:lnTo>
                      <a:pt x="7457" y="12991"/>
                    </a:lnTo>
                    <a:lnTo>
                      <a:pt x="74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00" name="Google Shape;4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25" y="4801250"/>
            <a:ext cx="894340" cy="3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0338" y="4737100"/>
            <a:ext cx="1083737" cy="42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2782" y="4787950"/>
            <a:ext cx="1620705" cy="3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 txBox="1"/>
          <p:nvPr/>
        </p:nvSpPr>
        <p:spPr>
          <a:xfrm>
            <a:off x="3910500" y="331590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Дообучение </a:t>
            </a:r>
            <a:r>
              <a:rPr lang="en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LLM (Fine-Tune). Отказались  из-за малого количества данных</a:t>
            </a:r>
            <a:endParaRPr sz="15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710250" y="182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Oswald"/>
                <a:ea typeface="Oswald"/>
                <a:cs typeface="Oswald"/>
                <a:sym typeface="Oswald"/>
              </a:rPr>
              <a:t>Не дало результата</a:t>
            </a:r>
            <a:endParaRPr b="1" i="0" sz="25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6333300" y="3315900"/>
            <a:ext cx="1938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Создание ИИ Агента</a:t>
            </a:r>
            <a:endParaRPr sz="150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Ограничение по скорости</a:t>
            </a:r>
            <a:endParaRPr sz="15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