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Medium"/>
      <p:regular r:id="rId14"/>
      <p:bold r:id="rId15"/>
    </p:embeddedFont>
    <p:embeddedFont>
      <p:font typeface="Aldrich"/>
      <p:regular r:id="rId16"/>
    </p:embeddedFont>
    <p:embeddedFont>
      <p:font typeface="Oswald Light"/>
      <p:regular r:id="rId17"/>
      <p:bold r:id="rId18"/>
    </p:embeddedFont>
    <p:embeddedFont>
      <p:font typeface="Fira Sans Medium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  <p:embeddedFont>
      <p:font typeface="Oswald SemiBold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r:id="rId31" roundtripDataSignature="AMtx7mia+N77RRSq4gz5A7NpWajM4St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28" Type="http://schemas.openxmlformats.org/officeDocument/2006/relationships/font" Target="fonts/OswaldSemiBold-bold.fntdata"/><Relationship Id="rId27" Type="http://schemas.openxmlformats.org/officeDocument/2006/relationships/font" Target="fonts/Oswal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Medium-bold.fntdata"/><Relationship Id="rId14" Type="http://schemas.openxmlformats.org/officeDocument/2006/relationships/font" Target="fonts/OswaldMedium-regular.fntdata"/><Relationship Id="rId17" Type="http://schemas.openxmlformats.org/officeDocument/2006/relationships/font" Target="fonts/OswaldLight-regular.fntdata"/><Relationship Id="rId16" Type="http://schemas.openxmlformats.org/officeDocument/2006/relationships/font" Target="fonts/Aldrich-regular.fntdata"/><Relationship Id="rId19" Type="http://schemas.openxmlformats.org/officeDocument/2006/relationships/font" Target="fonts/FiraSansMedium-regular.fntdata"/><Relationship Id="rId18" Type="http://schemas.openxmlformats.org/officeDocument/2006/relationships/font" Target="fonts/Oswal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a0bc3db1_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ffa0bc3db1_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"Здравствуйте уважаемые кейсодержатели!! Мы — команда «Скрипка», и представляем наш проект по матчингу товаров в рамках ML-соревнования E-CUP Ozon Tech 2024. Основной фокус нашей работы — это автоматизация процесса сопоставления товаров на основе множества данных, включая описание товаров, их характеристики и изображения. Сегодня мы расскажем о вызовах, с которыми мы столкнулись, нашем подходе и о результатах, которых мы достигли."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fa0bc3db1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ffa0bc3db1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"Наши данные — это мультиформатные сведения о товарах, охватывающие широкий спектр категорий. Главные вызовы, с которыми мы столкнулись, касаются скорости обработки данных, ограничений по памяти, ресурсам и скорости инференса. Кроме того ключевым требованием было реализация пейплайна по обработке тестовых данных на стороне платформы."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2eb82ca8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d2eb82ca8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"Наше решение базируется на генерации признаков (feature generation) из разных типов данных: наименования, описания товаров, характеристики, а также эмбеддингов изображений. Далее, используя эти признаки, мы строим модели по разным категориям товаров. Так например для категорий первого уровня было 3 модели, а для категорий второго уровня было 20 моделей (по кол-ву уникальных категорий). В качестве базовой модели использовался CatBoost. В результате мы получаем финальную оценку через взвешенное усреднение, что позволяет эффективно матчить товары."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eb82ca8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d2eb82ca8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Слайд 5 - Feature engineering: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"Мы провели тщательную работу по генерации признаков. У нас получилось достаточное количество признаков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</a:rPr>
              <a:t> Наиболее важными признаками являются: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схожесть характеристик внутри категории товаров,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схожесть изображений (рассчитанная с использованием косинусного и эвклидова расстояний,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схожесть названий, описаний и характеристик через расстояния Левенштейна и коэффициент Жаккара и расчета префикса слов.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вместо стандартных категориальных признаков CatBoost мы применили частотное кодирование категорий (что позволило учесть категории без усложнения самой модели)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преобразовали сложные цвета в простые для обработки."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2eb82ca8d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d2eb82ca8d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"Не все идеи сработали. Мы пробовали использовать: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внешние BERT из коробки, но это оказалось слишком объемным и медленным решением и не давало желаемого прироста.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Polars, хотя и был быстрее Pandas, показал меньшую эффективность в разработке.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Категориальный таргет в CatBoost также оказался слишком сложным и объемным.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Расчет и использование транзитивных пар сильно ухудшало качество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Применение алгоритма BM25 также ухудшало качество и при этом было очень требовательно к ресурсам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Иерархический Стекинг на базе CatBoost/XGBoost/LightGBM давал небольшой прирост, но был довольно затратный по времени расчетов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Мы не успели опробовать некоторые направления: например объединение данных в единый вектор и обучение нейронные сети на фичах (например на базе PyTorch-LifeStream), но это оставляет возможности для дальнейших улучшений."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2eb82ca8d_2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d2eb82ca8d_2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"Тем не менее, наши усилия дали впечатляющие результаты. Всю первую неделю мы занимали первое место в лидерборде. В итоге наша модель достигла PR-AUC 96.6% на локальном скоре, а на публичном лидерборде — 92.68%, что подчеркивает точность и качество нашего решения."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2eb82ca8d_2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d2eb82ca8d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"В работе мы использовали: Pandas и NumPy для обработки данных, CatBoost для обучения моделей, а также scikit-learn для различных этапов реализации пейплайна. Мы также активно применяли методы Jaccard и расстояние Левенштейна генерации признаков."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2eb82ca8d_2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d2eb82ca8d_2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Каждый из нас вносил свой вклад в создание и доработку этого проекта." Спасибо за внимание.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fa0bc3db1_41_0"/>
          <p:cNvSpPr txBox="1"/>
          <p:nvPr/>
        </p:nvSpPr>
        <p:spPr>
          <a:xfrm>
            <a:off x="457200" y="1640525"/>
            <a:ext cx="3986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Матчинг товаров</a:t>
            </a:r>
            <a:endParaRPr b="0" i="0" sz="4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g2ffa0bc3db1_41_0"/>
          <p:cNvSpPr txBox="1"/>
          <p:nvPr/>
        </p:nvSpPr>
        <p:spPr>
          <a:xfrm>
            <a:off x="497850" y="22212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E-CUP</a:t>
            </a:r>
            <a:endParaRPr b="1" i="0" sz="15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ML-соревнование Ozon Tech 2024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g2ffa0bc3db1_41_0"/>
          <p:cNvSpPr txBox="1"/>
          <p:nvPr/>
        </p:nvSpPr>
        <p:spPr>
          <a:xfrm>
            <a:off x="78350" y="3373450"/>
            <a:ext cx="15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Команда  </a:t>
            </a:r>
            <a:endParaRPr b="0" i="0" sz="1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" name="Google Shape;57;g2ffa0bc3db1_41_0"/>
          <p:cNvPicPr preferRelativeResize="0"/>
          <p:nvPr/>
        </p:nvPicPr>
        <p:blipFill rotWithShape="1">
          <a:blip r:embed="rId3">
            <a:alphaModFix/>
          </a:blip>
          <a:srcRect b="39288" l="0" r="0" t="38404"/>
          <a:stretch/>
        </p:blipFill>
        <p:spPr>
          <a:xfrm>
            <a:off x="7589023" y="4703525"/>
            <a:ext cx="1521052" cy="3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ffa0bc3db1_4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788" y="3223675"/>
            <a:ext cx="1356218" cy="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ffa0bc3db1_4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80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2"/>
          </a:srgbClr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g2ffa0bc3db1_2_268"/>
          <p:cNvGrpSpPr/>
          <p:nvPr/>
        </p:nvGrpSpPr>
        <p:grpSpPr>
          <a:xfrm>
            <a:off x="1337631" y="1113746"/>
            <a:ext cx="1024470" cy="1111795"/>
            <a:chOff x="643984" y="1201022"/>
            <a:chExt cx="1307556" cy="1419011"/>
          </a:xfrm>
        </p:grpSpPr>
        <p:sp>
          <p:nvSpPr>
            <p:cNvPr id="65" name="Google Shape;65;g2ffa0bc3db1_2_268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6" name="Google Shape;66;g2ffa0bc3db1_2_268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7" name="Google Shape;67;g2ffa0bc3db1_2_268"/>
          <p:cNvSpPr/>
          <p:nvPr/>
        </p:nvSpPr>
        <p:spPr>
          <a:xfrm>
            <a:off x="1472127" y="1236603"/>
            <a:ext cx="759445" cy="660188"/>
          </a:xfrm>
          <a:custGeom>
            <a:rect b="b" l="l" r="r" t="t"/>
            <a:pathLst>
              <a:path extrusionOk="0" h="20668" w="22232">
                <a:moveTo>
                  <a:pt x="11090" y="1"/>
                </a:moveTo>
                <a:cubicBezTo>
                  <a:pt x="6114" y="1"/>
                  <a:pt x="1745" y="3613"/>
                  <a:pt x="919" y="8687"/>
                </a:cubicBezTo>
                <a:cubicBezTo>
                  <a:pt x="0" y="14324"/>
                  <a:pt x="3832" y="19613"/>
                  <a:pt x="9469" y="20532"/>
                </a:cubicBezTo>
                <a:cubicBezTo>
                  <a:pt x="10032" y="20623"/>
                  <a:pt x="10591" y="20668"/>
                  <a:pt x="11142" y="20668"/>
                </a:cubicBezTo>
                <a:cubicBezTo>
                  <a:pt x="16118" y="20668"/>
                  <a:pt x="20487" y="17059"/>
                  <a:pt x="21314" y="12013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1" y="45"/>
                  <a:pt x="11642" y="1"/>
                  <a:pt x="110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" name="Google Shape;68;g2ffa0bc3db1_2_268"/>
          <p:cNvGrpSpPr/>
          <p:nvPr/>
        </p:nvGrpSpPr>
        <p:grpSpPr>
          <a:xfrm>
            <a:off x="887900" y="2426700"/>
            <a:ext cx="1927900" cy="1882088"/>
            <a:chOff x="887900" y="2807700"/>
            <a:chExt cx="1927900" cy="1882088"/>
          </a:xfrm>
        </p:grpSpPr>
        <p:sp>
          <p:nvSpPr>
            <p:cNvPr id="69" name="Google Shape;69;g2ffa0bc3db1_2_268"/>
            <p:cNvSpPr/>
            <p:nvPr/>
          </p:nvSpPr>
          <p:spPr>
            <a:xfrm>
              <a:off x="887900" y="2807700"/>
              <a:ext cx="1927900" cy="1882088"/>
            </a:xfrm>
            <a:custGeom>
              <a:rect b="b" l="l" r="r" t="t"/>
              <a:pathLst>
                <a:path extrusionOk="0" fill="none" h="59032" w="52888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716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noFill/>
            <a:ln cap="flat" cmpd="sng" w="10300">
              <a:solidFill>
                <a:srgbClr val="6AA84F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0" name="Google Shape;70;g2ffa0bc3db1_2_268"/>
            <p:cNvSpPr txBox="1"/>
            <p:nvPr/>
          </p:nvSpPr>
          <p:spPr>
            <a:xfrm>
              <a:off x="887900" y="2807700"/>
              <a:ext cx="19278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6AA84F"/>
                  </a:solidFill>
                  <a:latin typeface="Oswald"/>
                  <a:ea typeface="Oswald"/>
                  <a:cs typeface="Oswald"/>
                  <a:sym typeface="Oswald"/>
                </a:rPr>
                <a:t>Данные</a:t>
              </a:r>
              <a:endParaRPr b="1" i="0" sz="20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1" name="Google Shape;71;g2ffa0bc3db1_2_268"/>
            <p:cNvSpPr txBox="1"/>
            <p:nvPr/>
          </p:nvSpPr>
          <p:spPr>
            <a:xfrm>
              <a:off x="887900" y="3288950"/>
              <a:ext cx="1927800" cy="14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82550" lvl="0" marL="571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Мультимодальность</a:t>
              </a:r>
              <a:r>
                <a:rPr b="0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endParaRPr b="0" i="0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571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Большой домен</a:t>
              </a:r>
              <a:endParaRPr b="0" i="0" sz="1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571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 Полуструктуривованные данные</a:t>
              </a:r>
              <a:endParaRPr b="0" i="0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571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Разнообразные категории</a:t>
              </a:r>
              <a:endParaRPr b="0" i="0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2" name="Google Shape;72;g2ffa0bc3db1_2_268"/>
          <p:cNvGrpSpPr/>
          <p:nvPr/>
        </p:nvGrpSpPr>
        <p:grpSpPr>
          <a:xfrm>
            <a:off x="3735924" y="2426682"/>
            <a:ext cx="2041749" cy="1882088"/>
            <a:chOff x="3980525" y="2807700"/>
            <a:chExt cx="1928361" cy="1882088"/>
          </a:xfrm>
        </p:grpSpPr>
        <p:sp>
          <p:nvSpPr>
            <p:cNvPr id="73" name="Google Shape;73;g2ffa0bc3db1_2_268"/>
            <p:cNvSpPr/>
            <p:nvPr/>
          </p:nvSpPr>
          <p:spPr>
            <a:xfrm>
              <a:off x="3980950" y="2807700"/>
              <a:ext cx="1927936" cy="1882088"/>
            </a:xfrm>
            <a:custGeom>
              <a:rect b="b" l="l" r="r" t="t"/>
              <a:pathLst>
                <a:path extrusionOk="0" fill="none" h="59032" w="52889">
                  <a:moveTo>
                    <a:pt x="50260" y="59032"/>
                  </a:moveTo>
                  <a:lnTo>
                    <a:pt x="2629" y="59032"/>
                  </a:lnTo>
                  <a:cubicBezTo>
                    <a:pt x="1173" y="59032"/>
                    <a:pt x="1" y="57860"/>
                    <a:pt x="1" y="56403"/>
                  </a:cubicBezTo>
                  <a:lnTo>
                    <a:pt x="1" y="2629"/>
                  </a:lnTo>
                  <a:cubicBezTo>
                    <a:pt x="1" y="1173"/>
                    <a:pt x="1173" y="1"/>
                    <a:pt x="2629" y="1"/>
                  </a:cubicBezTo>
                  <a:lnTo>
                    <a:pt x="50260" y="1"/>
                  </a:lnTo>
                  <a:cubicBezTo>
                    <a:pt x="51685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57" y="57860"/>
                    <a:pt x="51685" y="59032"/>
                    <a:pt x="50260" y="59032"/>
                  </a:cubicBezTo>
                  <a:close/>
                </a:path>
              </a:pathLst>
            </a:custGeom>
            <a:noFill/>
            <a:ln cap="flat" cmpd="sng" w="10300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4" name="Google Shape;74;g2ffa0bc3db1_2_268"/>
            <p:cNvSpPr txBox="1"/>
            <p:nvPr/>
          </p:nvSpPr>
          <p:spPr>
            <a:xfrm>
              <a:off x="4209116" y="2807739"/>
              <a:ext cx="151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30475E"/>
                  </a:solidFill>
                  <a:latin typeface="Oswald"/>
                  <a:ea typeface="Oswald"/>
                  <a:cs typeface="Oswald"/>
                  <a:sym typeface="Oswald"/>
                </a:rPr>
                <a:t>Критерии</a:t>
              </a:r>
              <a:endParaRPr b="1" i="0" sz="2000" u="none" cap="none" strike="noStrike">
                <a:solidFill>
                  <a:srgbClr val="30475E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5" name="Google Shape;75;g2ffa0bc3db1_2_268"/>
            <p:cNvSpPr txBox="1"/>
            <p:nvPr/>
          </p:nvSpPr>
          <p:spPr>
            <a:xfrm>
              <a:off x="3980525" y="3289001"/>
              <a:ext cx="1927800" cy="14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82550" lvl="0" marL="1143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Скор на лидборде</a:t>
              </a:r>
              <a:endParaRPr b="0" i="0" sz="1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1143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 Ограничение по </a:t>
              </a:r>
              <a:r>
                <a:rPr b="1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памяти</a:t>
              </a:r>
              <a:endParaRPr b="1" i="0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1143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Ограничение по </a:t>
              </a:r>
              <a:r>
                <a:rPr b="1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с</a:t>
              </a:r>
              <a:r>
                <a:rPr b="1" i="0" lang="en" sz="13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корости</a:t>
              </a:r>
              <a:endParaRPr b="1" i="0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1143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Ограничение по </a:t>
              </a:r>
              <a:r>
                <a:rPr b="1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ресурсам</a:t>
              </a:r>
              <a:endParaRPr b="1" i="0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76" name="Google Shape;76;g2ffa0bc3db1_2_26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Вызовы</a:t>
            </a:r>
            <a:endParaRPr b="1" i="0" sz="2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" name="Google Shape;77;g2ffa0bc3db1_2_268"/>
          <p:cNvGrpSpPr/>
          <p:nvPr/>
        </p:nvGrpSpPr>
        <p:grpSpPr>
          <a:xfrm>
            <a:off x="7206948" y="1113746"/>
            <a:ext cx="987877" cy="1111795"/>
            <a:chOff x="7228274" y="1201022"/>
            <a:chExt cx="1260851" cy="1419011"/>
          </a:xfrm>
        </p:grpSpPr>
        <p:sp>
          <p:nvSpPr>
            <p:cNvPr id="78" name="Google Shape;78;g2ffa0bc3db1_2_268"/>
            <p:cNvSpPr/>
            <p:nvPr/>
          </p:nvSpPr>
          <p:spPr>
            <a:xfrm>
              <a:off x="7682044" y="2249445"/>
              <a:ext cx="335007" cy="370588"/>
            </a:xfrm>
            <a:custGeom>
              <a:rect b="b" l="l" r="r" t="t"/>
              <a:pathLst>
                <a:path extrusionOk="0" h="11561" w="10451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9" name="Google Shape;79;g2ffa0bc3db1_2_268"/>
            <p:cNvSpPr/>
            <p:nvPr/>
          </p:nvSpPr>
          <p:spPr>
            <a:xfrm>
              <a:off x="722827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0" name="Google Shape;80;g2ffa0bc3db1_2_268"/>
            <p:cNvSpPr/>
            <p:nvPr/>
          </p:nvSpPr>
          <p:spPr>
            <a:xfrm>
              <a:off x="7407942" y="1363221"/>
              <a:ext cx="1081183" cy="990628"/>
            </a:xfrm>
            <a:custGeom>
              <a:rect b="b" l="l" r="r" t="t"/>
              <a:pathLst>
                <a:path extrusionOk="0" h="30904" w="33729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1" name="Google Shape;81;g2ffa0bc3db1_2_268"/>
          <p:cNvSpPr/>
          <p:nvPr/>
        </p:nvSpPr>
        <p:spPr>
          <a:xfrm>
            <a:off x="7305539" y="1236615"/>
            <a:ext cx="759445" cy="660188"/>
          </a:xfrm>
          <a:custGeom>
            <a:rect b="b" l="l" r="r" t="t"/>
            <a:pathLst>
              <a:path extrusionOk="0" h="20668" w="22232">
                <a:moveTo>
                  <a:pt x="11090" y="1"/>
                </a:moveTo>
                <a:cubicBezTo>
                  <a:pt x="6114" y="1"/>
                  <a:pt x="1745" y="3613"/>
                  <a:pt x="919" y="8687"/>
                </a:cubicBezTo>
                <a:cubicBezTo>
                  <a:pt x="0" y="14324"/>
                  <a:pt x="3832" y="19613"/>
                  <a:pt x="9469" y="20532"/>
                </a:cubicBezTo>
                <a:cubicBezTo>
                  <a:pt x="10032" y="20623"/>
                  <a:pt x="10591" y="20668"/>
                  <a:pt x="11142" y="20668"/>
                </a:cubicBezTo>
                <a:cubicBezTo>
                  <a:pt x="16118" y="20668"/>
                  <a:pt x="20487" y="17059"/>
                  <a:pt x="21314" y="12013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1" y="45"/>
                  <a:pt x="11642" y="1"/>
                  <a:pt x="110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g2ffa0bc3db1_2_268"/>
          <p:cNvSpPr/>
          <p:nvPr/>
        </p:nvSpPr>
        <p:spPr>
          <a:xfrm>
            <a:off x="1556700" y="1351751"/>
            <a:ext cx="411958" cy="453325"/>
          </a:xfrm>
          <a:custGeom>
            <a:rect b="b" l="l" r="r" t="t"/>
            <a:pathLst>
              <a:path extrusionOk="0" h="13523" w="12289">
                <a:moveTo>
                  <a:pt x="8583" y="0"/>
                </a:moveTo>
                <a:lnTo>
                  <a:pt x="1" y="3072"/>
                </a:lnTo>
                <a:lnTo>
                  <a:pt x="3706" y="13523"/>
                </a:lnTo>
                <a:lnTo>
                  <a:pt x="12288" y="10483"/>
                </a:lnTo>
                <a:lnTo>
                  <a:pt x="8583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ffa0bc3db1_2_268"/>
          <p:cNvSpPr/>
          <p:nvPr/>
        </p:nvSpPr>
        <p:spPr>
          <a:xfrm>
            <a:off x="1693639" y="1330497"/>
            <a:ext cx="307904" cy="374782"/>
          </a:xfrm>
          <a:custGeom>
            <a:rect b="b" l="l" r="r" t="t"/>
            <a:pathLst>
              <a:path extrusionOk="0" h="11180" w="9185">
                <a:moveTo>
                  <a:pt x="96" y="1"/>
                </a:moveTo>
                <a:lnTo>
                  <a:pt x="1" y="11117"/>
                </a:lnTo>
                <a:lnTo>
                  <a:pt x="9122" y="11180"/>
                </a:lnTo>
                <a:lnTo>
                  <a:pt x="9185" y="64"/>
                </a:lnTo>
                <a:lnTo>
                  <a:pt x="96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ffa0bc3db1_2_268"/>
          <p:cNvSpPr/>
          <p:nvPr/>
        </p:nvSpPr>
        <p:spPr>
          <a:xfrm>
            <a:off x="1917670" y="1542561"/>
            <a:ext cx="135900" cy="133017"/>
          </a:xfrm>
          <a:custGeom>
            <a:rect b="b" l="l" r="r" t="t"/>
            <a:pathLst>
              <a:path extrusionOk="0" h="3968" w="4054">
                <a:moveTo>
                  <a:pt x="582" y="1"/>
                </a:moveTo>
                <a:cubicBezTo>
                  <a:pt x="443" y="1"/>
                  <a:pt x="301" y="56"/>
                  <a:pt x="190" y="167"/>
                </a:cubicBezTo>
                <a:cubicBezTo>
                  <a:pt x="0" y="357"/>
                  <a:pt x="0" y="705"/>
                  <a:pt x="190" y="895"/>
                </a:cubicBezTo>
                <a:lnTo>
                  <a:pt x="3104" y="3809"/>
                </a:lnTo>
                <a:cubicBezTo>
                  <a:pt x="3199" y="3904"/>
                  <a:pt x="3325" y="3967"/>
                  <a:pt x="3484" y="3967"/>
                </a:cubicBezTo>
                <a:cubicBezTo>
                  <a:pt x="3610" y="3967"/>
                  <a:pt x="3737" y="3904"/>
                  <a:pt x="3864" y="3809"/>
                </a:cubicBezTo>
                <a:cubicBezTo>
                  <a:pt x="4054" y="3587"/>
                  <a:pt x="4054" y="3270"/>
                  <a:pt x="3864" y="3049"/>
                </a:cubicBezTo>
                <a:lnTo>
                  <a:pt x="950" y="167"/>
                </a:lnTo>
                <a:cubicBezTo>
                  <a:pt x="855" y="56"/>
                  <a:pt x="721" y="1"/>
                  <a:pt x="582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ffa0bc3db1_2_268"/>
          <p:cNvSpPr/>
          <p:nvPr/>
        </p:nvSpPr>
        <p:spPr>
          <a:xfrm>
            <a:off x="1972848" y="1598041"/>
            <a:ext cx="177334" cy="169624"/>
          </a:xfrm>
          <a:custGeom>
            <a:rect b="b" l="l" r="r" t="t"/>
            <a:pathLst>
              <a:path extrusionOk="0" h="5060" w="5290">
                <a:moveTo>
                  <a:pt x="1141" y="0"/>
                </a:moveTo>
                <a:cubicBezTo>
                  <a:pt x="880" y="0"/>
                  <a:pt x="618" y="95"/>
                  <a:pt x="413" y="285"/>
                </a:cubicBezTo>
                <a:cubicBezTo>
                  <a:pt x="1" y="697"/>
                  <a:pt x="1" y="1330"/>
                  <a:pt x="413" y="1742"/>
                </a:cubicBezTo>
                <a:lnTo>
                  <a:pt x="3421" y="4751"/>
                </a:lnTo>
                <a:cubicBezTo>
                  <a:pt x="3627" y="4957"/>
                  <a:pt x="3896" y="5059"/>
                  <a:pt x="4161" y="5059"/>
                </a:cubicBezTo>
                <a:cubicBezTo>
                  <a:pt x="4427" y="5059"/>
                  <a:pt x="4688" y="4957"/>
                  <a:pt x="4878" y="4751"/>
                </a:cubicBezTo>
                <a:cubicBezTo>
                  <a:pt x="5290" y="4371"/>
                  <a:pt x="5290" y="3706"/>
                  <a:pt x="4878" y="3326"/>
                </a:cubicBezTo>
                <a:lnTo>
                  <a:pt x="1869" y="285"/>
                </a:lnTo>
                <a:cubicBezTo>
                  <a:pt x="1663" y="95"/>
                  <a:pt x="1402" y="0"/>
                  <a:pt x="114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ffa0bc3db1_2_268"/>
          <p:cNvSpPr/>
          <p:nvPr/>
        </p:nvSpPr>
        <p:spPr>
          <a:xfrm>
            <a:off x="1801950" y="1370859"/>
            <a:ext cx="77504" cy="78577"/>
          </a:xfrm>
          <a:custGeom>
            <a:rect b="b" l="l" r="r" t="t"/>
            <a:pathLst>
              <a:path extrusionOk="0" h="2344" w="2312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5"/>
                  <a:pt x="507" y="2344"/>
                  <a:pt x="1172" y="2344"/>
                </a:cubicBezTo>
                <a:cubicBezTo>
                  <a:pt x="1805" y="2344"/>
                  <a:pt x="2312" y="1805"/>
                  <a:pt x="2312" y="1172"/>
                </a:cubicBezTo>
                <a:cubicBezTo>
                  <a:pt x="2312" y="539"/>
                  <a:pt x="1805" y="0"/>
                  <a:pt x="1172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ffa0bc3db1_2_268"/>
          <p:cNvSpPr/>
          <p:nvPr/>
        </p:nvSpPr>
        <p:spPr>
          <a:xfrm>
            <a:off x="1770104" y="1446217"/>
            <a:ext cx="141230" cy="99830"/>
          </a:xfrm>
          <a:custGeom>
            <a:rect b="b" l="l" r="r" t="t"/>
            <a:pathLst>
              <a:path extrusionOk="0" h="2978" w="4213">
                <a:moveTo>
                  <a:pt x="1362" y="1"/>
                </a:moveTo>
                <a:cubicBezTo>
                  <a:pt x="633" y="1"/>
                  <a:pt x="0" y="602"/>
                  <a:pt x="0" y="1362"/>
                </a:cubicBezTo>
                <a:lnTo>
                  <a:pt x="0" y="2978"/>
                </a:lnTo>
                <a:lnTo>
                  <a:pt x="4212" y="2978"/>
                </a:lnTo>
                <a:lnTo>
                  <a:pt x="4212" y="1362"/>
                </a:lnTo>
                <a:cubicBezTo>
                  <a:pt x="4212" y="634"/>
                  <a:pt x="3610" y="1"/>
                  <a:pt x="285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ffa0bc3db1_2_268"/>
          <p:cNvSpPr/>
          <p:nvPr/>
        </p:nvSpPr>
        <p:spPr>
          <a:xfrm>
            <a:off x="1731855" y="1608667"/>
            <a:ext cx="221919" cy="16996"/>
          </a:xfrm>
          <a:custGeom>
            <a:rect b="b" l="l" r="r" t="t"/>
            <a:pathLst>
              <a:path extrusionOk="0" h="507" w="6620">
                <a:moveTo>
                  <a:pt x="254" y="0"/>
                </a:moveTo>
                <a:cubicBezTo>
                  <a:pt x="128" y="0"/>
                  <a:pt x="1" y="127"/>
                  <a:pt x="1" y="253"/>
                </a:cubicBezTo>
                <a:cubicBezTo>
                  <a:pt x="1" y="380"/>
                  <a:pt x="128" y="507"/>
                  <a:pt x="254" y="507"/>
                </a:cubicBezTo>
                <a:lnTo>
                  <a:pt x="6366" y="507"/>
                </a:lnTo>
                <a:cubicBezTo>
                  <a:pt x="6493" y="507"/>
                  <a:pt x="6620" y="380"/>
                  <a:pt x="6620" y="253"/>
                </a:cubicBezTo>
                <a:cubicBezTo>
                  <a:pt x="6620" y="127"/>
                  <a:pt x="6493" y="0"/>
                  <a:pt x="636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ffa0bc3db1_2_268"/>
          <p:cNvSpPr/>
          <p:nvPr/>
        </p:nvSpPr>
        <p:spPr>
          <a:xfrm>
            <a:off x="1731855" y="1570418"/>
            <a:ext cx="221919" cy="15990"/>
          </a:xfrm>
          <a:custGeom>
            <a:rect b="b" l="l" r="r" t="t"/>
            <a:pathLst>
              <a:path extrusionOk="0" h="477" w="6620">
                <a:moveTo>
                  <a:pt x="254" y="1"/>
                </a:moveTo>
                <a:cubicBezTo>
                  <a:pt x="128" y="1"/>
                  <a:pt x="1" y="96"/>
                  <a:pt x="1" y="254"/>
                </a:cubicBezTo>
                <a:cubicBezTo>
                  <a:pt x="1" y="381"/>
                  <a:pt x="128" y="476"/>
                  <a:pt x="254" y="476"/>
                </a:cubicBezTo>
                <a:lnTo>
                  <a:pt x="6366" y="476"/>
                </a:lnTo>
                <a:cubicBezTo>
                  <a:pt x="6493" y="476"/>
                  <a:pt x="6620" y="381"/>
                  <a:pt x="6620" y="254"/>
                </a:cubicBezTo>
                <a:cubicBezTo>
                  <a:pt x="6620" y="96"/>
                  <a:pt x="6493" y="1"/>
                  <a:pt x="636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ffa0bc3db1_2_268"/>
          <p:cNvSpPr/>
          <p:nvPr/>
        </p:nvSpPr>
        <p:spPr>
          <a:xfrm>
            <a:off x="1731855" y="1647922"/>
            <a:ext cx="221919" cy="15957"/>
          </a:xfrm>
          <a:custGeom>
            <a:rect b="b" l="l" r="r" t="t"/>
            <a:pathLst>
              <a:path extrusionOk="0" h="476" w="6620">
                <a:moveTo>
                  <a:pt x="254" y="1"/>
                </a:moveTo>
                <a:cubicBezTo>
                  <a:pt x="128" y="1"/>
                  <a:pt x="1" y="96"/>
                  <a:pt x="1" y="222"/>
                </a:cubicBezTo>
                <a:cubicBezTo>
                  <a:pt x="1" y="381"/>
                  <a:pt x="128" y="476"/>
                  <a:pt x="254" y="476"/>
                </a:cubicBezTo>
                <a:lnTo>
                  <a:pt x="6366" y="476"/>
                </a:lnTo>
                <a:cubicBezTo>
                  <a:pt x="6493" y="476"/>
                  <a:pt x="6620" y="381"/>
                  <a:pt x="6620" y="222"/>
                </a:cubicBezTo>
                <a:cubicBezTo>
                  <a:pt x="6620" y="96"/>
                  <a:pt x="6493" y="1"/>
                  <a:pt x="636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ffa0bc3db1_2_268"/>
          <p:cNvSpPr/>
          <p:nvPr/>
        </p:nvSpPr>
        <p:spPr>
          <a:xfrm>
            <a:off x="1657569" y="1296539"/>
            <a:ext cx="355674" cy="323827"/>
          </a:xfrm>
          <a:custGeom>
            <a:rect b="b" l="l" r="r" t="t"/>
            <a:pathLst>
              <a:path extrusionOk="0" h="9660" w="10610">
                <a:moveTo>
                  <a:pt x="5321" y="1077"/>
                </a:moveTo>
                <a:cubicBezTo>
                  <a:pt x="6302" y="1077"/>
                  <a:pt x="7252" y="1457"/>
                  <a:pt x="7981" y="2186"/>
                </a:cubicBezTo>
                <a:cubicBezTo>
                  <a:pt x="9438" y="3642"/>
                  <a:pt x="9438" y="6049"/>
                  <a:pt x="7981" y="7506"/>
                </a:cubicBezTo>
                <a:cubicBezTo>
                  <a:pt x="7252" y="8203"/>
                  <a:pt x="6302" y="8614"/>
                  <a:pt x="5321" y="8614"/>
                </a:cubicBezTo>
                <a:cubicBezTo>
                  <a:pt x="4307" y="8614"/>
                  <a:pt x="3357" y="8203"/>
                  <a:pt x="2660" y="7506"/>
                </a:cubicBezTo>
                <a:cubicBezTo>
                  <a:pt x="1172" y="6018"/>
                  <a:pt x="1172" y="3642"/>
                  <a:pt x="2660" y="2186"/>
                </a:cubicBezTo>
                <a:cubicBezTo>
                  <a:pt x="3357" y="1457"/>
                  <a:pt x="4307" y="1077"/>
                  <a:pt x="5321" y="1077"/>
                </a:cubicBezTo>
                <a:close/>
                <a:moveTo>
                  <a:pt x="5321" y="0"/>
                </a:moveTo>
                <a:cubicBezTo>
                  <a:pt x="4022" y="0"/>
                  <a:pt x="2787" y="507"/>
                  <a:pt x="1900" y="1426"/>
                </a:cubicBezTo>
                <a:cubicBezTo>
                  <a:pt x="0" y="3294"/>
                  <a:pt x="0" y="6366"/>
                  <a:pt x="1900" y="8266"/>
                </a:cubicBezTo>
                <a:cubicBezTo>
                  <a:pt x="2819" y="9153"/>
                  <a:pt x="4022" y="9659"/>
                  <a:pt x="5321" y="9659"/>
                </a:cubicBezTo>
                <a:cubicBezTo>
                  <a:pt x="6587" y="9659"/>
                  <a:pt x="7822" y="9153"/>
                  <a:pt x="8709" y="8266"/>
                </a:cubicBezTo>
                <a:cubicBezTo>
                  <a:pt x="10609" y="6366"/>
                  <a:pt x="10609" y="3294"/>
                  <a:pt x="8709" y="1426"/>
                </a:cubicBezTo>
                <a:cubicBezTo>
                  <a:pt x="7822" y="507"/>
                  <a:pt x="6587" y="0"/>
                  <a:pt x="5321" y="0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ffa0bc3db1_2_268"/>
          <p:cNvSpPr/>
          <p:nvPr/>
        </p:nvSpPr>
        <p:spPr>
          <a:xfrm>
            <a:off x="4282310" y="1113746"/>
            <a:ext cx="987873" cy="903236"/>
          </a:xfrm>
          <a:custGeom>
            <a:rect b="b" l="l" r="r" t="t"/>
            <a:pathLst>
              <a:path extrusionOk="0" h="35964" w="39334">
                <a:moveTo>
                  <a:pt x="19110" y="1"/>
                </a:moveTo>
                <a:cubicBezTo>
                  <a:pt x="13526" y="1"/>
                  <a:pt x="8009" y="2456"/>
                  <a:pt x="4371" y="7119"/>
                </a:cubicBezTo>
                <a:cubicBezTo>
                  <a:pt x="2693" y="9241"/>
                  <a:pt x="1616" y="11616"/>
                  <a:pt x="1046" y="14055"/>
                </a:cubicBezTo>
                <a:cubicBezTo>
                  <a:pt x="1" y="18584"/>
                  <a:pt x="824" y="23334"/>
                  <a:pt x="3294" y="27324"/>
                </a:cubicBezTo>
                <a:cubicBezTo>
                  <a:pt x="4181" y="28749"/>
                  <a:pt x="5290" y="30079"/>
                  <a:pt x="6620" y="31251"/>
                </a:cubicBezTo>
                <a:cubicBezTo>
                  <a:pt x="7031" y="31600"/>
                  <a:pt x="7475" y="31980"/>
                  <a:pt x="7918" y="32296"/>
                </a:cubicBezTo>
                <a:cubicBezTo>
                  <a:pt x="11262" y="34769"/>
                  <a:pt x="15195" y="35963"/>
                  <a:pt x="19096" y="35963"/>
                </a:cubicBezTo>
                <a:cubicBezTo>
                  <a:pt x="24689" y="35963"/>
                  <a:pt x="30217" y="33508"/>
                  <a:pt x="33855" y="28844"/>
                </a:cubicBezTo>
                <a:cubicBezTo>
                  <a:pt x="39334" y="21814"/>
                  <a:pt x="38669" y="12123"/>
                  <a:pt x="32747" y="5853"/>
                </a:cubicBezTo>
                <a:cubicBezTo>
                  <a:pt x="32018" y="5061"/>
                  <a:pt x="31195" y="4333"/>
                  <a:pt x="30276" y="3668"/>
                </a:cubicBezTo>
                <a:cubicBezTo>
                  <a:pt x="26932" y="1195"/>
                  <a:pt x="23005" y="1"/>
                  <a:pt x="1911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g2ffa0bc3db1_2_268"/>
          <p:cNvSpPr/>
          <p:nvPr/>
        </p:nvSpPr>
        <p:spPr>
          <a:xfrm>
            <a:off x="4637840" y="1935186"/>
            <a:ext cx="261698" cy="290355"/>
          </a:xfrm>
          <a:custGeom>
            <a:rect b="b" l="l" r="r" t="t"/>
            <a:pathLst>
              <a:path extrusionOk="0" h="11561" w="10420">
                <a:moveTo>
                  <a:pt x="1" y="1"/>
                </a:moveTo>
                <a:lnTo>
                  <a:pt x="5226" y="11560"/>
                </a:lnTo>
                <a:lnTo>
                  <a:pt x="1042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g2ffa0bc3db1_2_268"/>
          <p:cNvSpPr/>
          <p:nvPr/>
        </p:nvSpPr>
        <p:spPr>
          <a:xfrm>
            <a:off x="4388839" y="1233603"/>
            <a:ext cx="759445" cy="660188"/>
          </a:xfrm>
          <a:custGeom>
            <a:rect b="b" l="l" r="r" t="t"/>
            <a:pathLst>
              <a:path extrusionOk="0" h="20668" w="22232">
                <a:moveTo>
                  <a:pt x="11090" y="1"/>
                </a:moveTo>
                <a:cubicBezTo>
                  <a:pt x="6114" y="1"/>
                  <a:pt x="1745" y="3613"/>
                  <a:pt x="919" y="8687"/>
                </a:cubicBezTo>
                <a:cubicBezTo>
                  <a:pt x="0" y="14324"/>
                  <a:pt x="3832" y="19613"/>
                  <a:pt x="9469" y="20532"/>
                </a:cubicBezTo>
                <a:cubicBezTo>
                  <a:pt x="10032" y="20623"/>
                  <a:pt x="10591" y="20668"/>
                  <a:pt x="11142" y="20668"/>
                </a:cubicBezTo>
                <a:cubicBezTo>
                  <a:pt x="16118" y="20668"/>
                  <a:pt x="20487" y="17059"/>
                  <a:pt x="21314" y="12013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1" y="45"/>
                  <a:pt x="11642" y="1"/>
                  <a:pt x="110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" name="Google Shape;95;g2ffa0bc3db1_2_268"/>
          <p:cNvGrpSpPr/>
          <p:nvPr/>
        </p:nvGrpSpPr>
        <p:grpSpPr>
          <a:xfrm>
            <a:off x="4562581" y="1360483"/>
            <a:ext cx="411938" cy="410228"/>
            <a:chOff x="6204575" y="3317850"/>
            <a:chExt cx="273150" cy="219350"/>
          </a:xfrm>
        </p:grpSpPr>
        <p:sp>
          <p:nvSpPr>
            <p:cNvPr id="96" name="Google Shape;96;g2ffa0bc3db1_2_268"/>
            <p:cNvSpPr/>
            <p:nvPr/>
          </p:nvSpPr>
          <p:spPr>
            <a:xfrm>
              <a:off x="6257600" y="3350325"/>
              <a:ext cx="207475" cy="126700"/>
            </a:xfrm>
            <a:custGeom>
              <a:rect b="b" l="l" r="r" t="t"/>
              <a:pathLst>
                <a:path extrusionOk="0" h="5068" w="8299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97" name="Google Shape;97;g2ffa0bc3db1_2_268"/>
            <p:cNvSpPr/>
            <p:nvPr/>
          </p:nvSpPr>
          <p:spPr>
            <a:xfrm>
              <a:off x="6204575" y="3317850"/>
              <a:ext cx="273150" cy="219350"/>
            </a:xfrm>
            <a:custGeom>
              <a:rect b="b" l="l" r="r" t="t"/>
              <a:pathLst>
                <a:path extrusionOk="0" h="8774" w="10926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98" name="Google Shape;98;g2ffa0bc3db1_2_268"/>
          <p:cNvGrpSpPr/>
          <p:nvPr/>
        </p:nvGrpSpPr>
        <p:grpSpPr>
          <a:xfrm>
            <a:off x="6736699" y="2426700"/>
            <a:ext cx="1928400" cy="1882088"/>
            <a:chOff x="6736699" y="2807700"/>
            <a:chExt cx="1928400" cy="1882088"/>
          </a:xfrm>
        </p:grpSpPr>
        <p:sp>
          <p:nvSpPr>
            <p:cNvPr id="99" name="Google Shape;99;g2ffa0bc3db1_2_268"/>
            <p:cNvSpPr/>
            <p:nvPr/>
          </p:nvSpPr>
          <p:spPr>
            <a:xfrm>
              <a:off x="6737175" y="2807700"/>
              <a:ext cx="1927900" cy="1882088"/>
            </a:xfrm>
            <a:custGeom>
              <a:rect b="b" l="l" r="r" t="t"/>
              <a:pathLst>
                <a:path extrusionOk="0" fill="none" h="59032" w="52888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684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noFill/>
            <a:ln cap="flat" cmpd="sng" w="10300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0" name="Google Shape;100;g2ffa0bc3db1_2_268"/>
            <p:cNvSpPr txBox="1"/>
            <p:nvPr/>
          </p:nvSpPr>
          <p:spPr>
            <a:xfrm>
              <a:off x="6736700" y="3289002"/>
              <a:ext cx="1927800" cy="14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8255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Тех. проблемы платформы </a:t>
              </a:r>
              <a:endParaRPr b="0" i="0" sz="1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Требования к коду инференса </a:t>
              </a:r>
              <a:endParaRPr b="0" i="0" sz="1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8255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Oswald"/>
                <a:buChar char="-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 Не смотреть тестовые данные </a:t>
              </a:r>
              <a:endParaRPr b="0" i="0" sz="1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1" name="Google Shape;101;g2ffa0bc3db1_2_268"/>
            <p:cNvSpPr txBox="1"/>
            <p:nvPr/>
          </p:nvSpPr>
          <p:spPr>
            <a:xfrm>
              <a:off x="6736699" y="2807750"/>
              <a:ext cx="19284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222831"/>
                  </a:solidFill>
                  <a:latin typeface="Oswald"/>
                  <a:ea typeface="Oswald"/>
                  <a:cs typeface="Oswald"/>
                  <a:sym typeface="Oswald"/>
                </a:rPr>
                <a:t>Инференс</a:t>
              </a:r>
              <a:endParaRPr b="1" i="0" sz="2000" u="none" cap="none" strike="noStrike">
                <a:solidFill>
                  <a:srgbClr val="2228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2" name="Google Shape;102;g2ffa0bc3db1_2_268"/>
          <p:cNvSpPr/>
          <p:nvPr/>
        </p:nvSpPr>
        <p:spPr>
          <a:xfrm>
            <a:off x="7436063" y="1422907"/>
            <a:ext cx="498407" cy="331202"/>
          </a:xfrm>
          <a:custGeom>
            <a:rect b="b" l="l" r="r" t="t"/>
            <a:pathLst>
              <a:path extrusionOk="0" h="13428" w="18147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ffa0bc3db1_2_268"/>
          <p:cNvSpPr/>
          <p:nvPr/>
        </p:nvSpPr>
        <p:spPr>
          <a:xfrm>
            <a:off x="7457788" y="1400980"/>
            <a:ext cx="229662" cy="329697"/>
          </a:xfrm>
          <a:custGeom>
            <a:rect b="b" l="l" r="r" t="t"/>
            <a:pathLst>
              <a:path extrusionOk="0" h="13367" w="8362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ffa0bc3db1_2_268"/>
          <p:cNvSpPr/>
          <p:nvPr/>
        </p:nvSpPr>
        <p:spPr>
          <a:xfrm>
            <a:off x="7479541" y="1379350"/>
            <a:ext cx="207910" cy="351328"/>
          </a:xfrm>
          <a:custGeom>
            <a:rect b="b" l="l" r="r" t="t"/>
            <a:pathLst>
              <a:path extrusionOk="0" h="14244" w="757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ffa0bc3db1_2_268"/>
          <p:cNvSpPr/>
          <p:nvPr/>
        </p:nvSpPr>
        <p:spPr>
          <a:xfrm>
            <a:off x="7503904" y="1426015"/>
            <a:ext cx="164405" cy="55496"/>
          </a:xfrm>
          <a:custGeom>
            <a:rect b="b" l="l" r="r" t="t"/>
            <a:pathLst>
              <a:path extrusionOk="0" h="2250" w="5986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ffa0bc3db1_2_268"/>
          <p:cNvSpPr/>
          <p:nvPr/>
        </p:nvSpPr>
        <p:spPr>
          <a:xfrm>
            <a:off x="7503904" y="1461951"/>
            <a:ext cx="164405" cy="55496"/>
          </a:xfrm>
          <a:custGeom>
            <a:rect b="b" l="l" r="r" t="t"/>
            <a:pathLst>
              <a:path extrusionOk="0" h="2250" w="5986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ffa0bc3db1_2_268"/>
          <p:cNvSpPr/>
          <p:nvPr/>
        </p:nvSpPr>
        <p:spPr>
          <a:xfrm>
            <a:off x="7507392" y="1494754"/>
            <a:ext cx="164405" cy="54707"/>
          </a:xfrm>
          <a:custGeom>
            <a:rect b="b" l="l" r="r" t="t"/>
            <a:pathLst>
              <a:path extrusionOk="0" h="2218" w="5986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ffa0bc3db1_2_268"/>
          <p:cNvSpPr/>
          <p:nvPr/>
        </p:nvSpPr>
        <p:spPr>
          <a:xfrm>
            <a:off x="7506513" y="1536930"/>
            <a:ext cx="164405" cy="54707"/>
          </a:xfrm>
          <a:custGeom>
            <a:rect b="b" l="l" r="r" t="t"/>
            <a:pathLst>
              <a:path extrusionOk="0" h="2218" w="5986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ffa0bc3db1_2_268"/>
          <p:cNvSpPr/>
          <p:nvPr/>
        </p:nvSpPr>
        <p:spPr>
          <a:xfrm>
            <a:off x="7506513" y="1572077"/>
            <a:ext cx="164405" cy="55496"/>
          </a:xfrm>
          <a:custGeom>
            <a:rect b="b" l="l" r="r" t="t"/>
            <a:pathLst>
              <a:path extrusionOk="0" h="2250" w="5986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ffa0bc3db1_2_268"/>
          <p:cNvSpPr/>
          <p:nvPr/>
        </p:nvSpPr>
        <p:spPr>
          <a:xfrm>
            <a:off x="7687431" y="1401030"/>
            <a:ext cx="230514" cy="329648"/>
          </a:xfrm>
          <a:custGeom>
            <a:rect b="b" l="l" r="r" t="t"/>
            <a:pathLst>
              <a:path extrusionOk="0" h="13365" w="8393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ffa0bc3db1_2_268"/>
          <p:cNvSpPr/>
          <p:nvPr/>
        </p:nvSpPr>
        <p:spPr>
          <a:xfrm>
            <a:off x="7687431" y="1379325"/>
            <a:ext cx="208789" cy="351353"/>
          </a:xfrm>
          <a:custGeom>
            <a:rect b="b" l="l" r="r" t="t"/>
            <a:pathLst>
              <a:path extrusionOk="0" h="14245" w="7602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ffa0bc3db1_2_268"/>
          <p:cNvSpPr/>
          <p:nvPr/>
        </p:nvSpPr>
        <p:spPr>
          <a:xfrm>
            <a:off x="7707426" y="1426015"/>
            <a:ext cx="163554" cy="55496"/>
          </a:xfrm>
          <a:custGeom>
            <a:rect b="b" l="l" r="r" t="t"/>
            <a:pathLst>
              <a:path extrusionOk="0" h="2250" w="5955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ffa0bc3db1_2_268"/>
          <p:cNvSpPr/>
          <p:nvPr/>
        </p:nvSpPr>
        <p:spPr>
          <a:xfrm>
            <a:off x="7707426" y="1461951"/>
            <a:ext cx="163554" cy="55496"/>
          </a:xfrm>
          <a:custGeom>
            <a:rect b="b" l="l" r="r" t="t"/>
            <a:pathLst>
              <a:path extrusionOk="0" h="2250" w="5955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ffa0bc3db1_2_268"/>
          <p:cNvSpPr/>
          <p:nvPr/>
        </p:nvSpPr>
        <p:spPr>
          <a:xfrm>
            <a:off x="7703966" y="1494754"/>
            <a:ext cx="164405" cy="54707"/>
          </a:xfrm>
          <a:custGeom>
            <a:rect b="b" l="l" r="r" t="t"/>
            <a:pathLst>
              <a:path extrusionOk="0" h="2218" w="5986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ffa0bc3db1_2_268"/>
          <p:cNvSpPr/>
          <p:nvPr/>
        </p:nvSpPr>
        <p:spPr>
          <a:xfrm>
            <a:off x="7704817" y="1536930"/>
            <a:ext cx="164433" cy="54707"/>
          </a:xfrm>
          <a:custGeom>
            <a:rect b="b" l="l" r="r" t="t"/>
            <a:pathLst>
              <a:path extrusionOk="0" h="2218" w="5987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ffa0bc3db1_2_268"/>
          <p:cNvSpPr/>
          <p:nvPr/>
        </p:nvSpPr>
        <p:spPr>
          <a:xfrm>
            <a:off x="7704817" y="1572077"/>
            <a:ext cx="164433" cy="55496"/>
          </a:xfrm>
          <a:custGeom>
            <a:rect b="b" l="l" r="r" t="t"/>
            <a:pathLst>
              <a:path extrusionOk="0" h="2250" w="5987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ffa0bc3db1_2_268"/>
          <p:cNvSpPr/>
          <p:nvPr/>
        </p:nvSpPr>
        <p:spPr>
          <a:xfrm>
            <a:off x="7683943" y="1379325"/>
            <a:ext cx="234002" cy="351353"/>
          </a:xfrm>
          <a:custGeom>
            <a:rect b="b" l="l" r="r" t="t"/>
            <a:pathLst>
              <a:path extrusionOk="0" h="14245" w="852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ffa0bc3db1_2_268"/>
          <p:cNvPicPr preferRelativeResize="0"/>
          <p:nvPr/>
        </p:nvPicPr>
        <p:blipFill rotWithShape="1">
          <a:blip r:embed="rId3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ffa0bc3db1_2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2"/>
          </a:srgb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2eb82ca8d_2_11"/>
          <p:cNvSpPr txBox="1"/>
          <p:nvPr/>
        </p:nvSpPr>
        <p:spPr>
          <a:xfrm>
            <a:off x="710250" y="4111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Архитектура решения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g2d2eb82ca8d_2_11"/>
          <p:cNvPicPr preferRelativeResize="0"/>
          <p:nvPr/>
        </p:nvPicPr>
        <p:blipFill rotWithShape="1">
          <a:blip r:embed="rId3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d2eb82ca8d_2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d2eb82ca8d_2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044775"/>
            <a:ext cx="7902268" cy="36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2"/>
          </a:srgbClr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eb82ca8d_2_2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 engineering</a:t>
            </a:r>
            <a:endParaRPr b="1" i="0" sz="2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3" name="Google Shape;133;g2d2eb82ca8d_2_23"/>
          <p:cNvGrpSpPr/>
          <p:nvPr/>
        </p:nvGrpSpPr>
        <p:grpSpPr>
          <a:xfrm>
            <a:off x="2115997" y="1106671"/>
            <a:ext cx="2355565" cy="3306519"/>
            <a:chOff x="3049525" y="1569750"/>
            <a:chExt cx="1724425" cy="2292850"/>
          </a:xfrm>
        </p:grpSpPr>
        <p:sp>
          <p:nvSpPr>
            <p:cNvPr id="134" name="Google Shape;134;g2d2eb82ca8d_2_23"/>
            <p:cNvSpPr/>
            <p:nvPr/>
          </p:nvSpPr>
          <p:spPr>
            <a:xfrm>
              <a:off x="3628275" y="1569750"/>
              <a:ext cx="809975" cy="441800"/>
            </a:xfrm>
            <a:custGeom>
              <a:rect b="b" l="l" r="r" t="t"/>
              <a:pathLst>
                <a:path extrusionOk="0" h="17672" w="32399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d2eb82ca8d_2_23"/>
            <p:cNvSpPr/>
            <p:nvPr/>
          </p:nvSpPr>
          <p:spPr>
            <a:xfrm>
              <a:off x="3049525" y="2137400"/>
              <a:ext cx="1157550" cy="1157525"/>
            </a:xfrm>
            <a:custGeom>
              <a:rect b="b" l="l" r="r" t="t"/>
              <a:pathLst>
                <a:path extrusionOk="0" h="46301" w="46302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d2eb82ca8d_2_23"/>
            <p:cNvSpPr/>
            <p:nvPr/>
          </p:nvSpPr>
          <p:spPr>
            <a:xfrm>
              <a:off x="3078025" y="2215575"/>
              <a:ext cx="1099750" cy="1001175"/>
            </a:xfrm>
            <a:custGeom>
              <a:rect b="b" l="l" r="r" t="t"/>
              <a:pathLst>
                <a:path extrusionOk="0" h="40047" w="4399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d2eb82ca8d_2_23"/>
            <p:cNvSpPr/>
            <p:nvPr/>
          </p:nvSpPr>
          <p:spPr>
            <a:xfrm>
              <a:off x="4361425" y="2372550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d2eb82ca8d_2_23"/>
            <p:cNvSpPr/>
            <p:nvPr/>
          </p:nvSpPr>
          <p:spPr>
            <a:xfrm>
              <a:off x="4247425" y="2319500"/>
              <a:ext cx="213775" cy="213800"/>
            </a:xfrm>
            <a:custGeom>
              <a:rect b="b" l="l" r="r" t="t"/>
              <a:pathLst>
                <a:path extrusionOk="0" h="8552" w="8551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d2eb82ca8d_2_23"/>
            <p:cNvSpPr/>
            <p:nvPr/>
          </p:nvSpPr>
          <p:spPr>
            <a:xfrm>
              <a:off x="4241875" y="249762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2eb82ca8d_2_23"/>
            <p:cNvSpPr/>
            <p:nvPr/>
          </p:nvSpPr>
          <p:spPr>
            <a:xfrm>
              <a:off x="4237925" y="2484975"/>
              <a:ext cx="33275" cy="32475"/>
            </a:xfrm>
            <a:custGeom>
              <a:rect b="b" l="l" r="r" t="t"/>
              <a:pathLst>
                <a:path extrusionOk="0" h="1299" w="1331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d2eb82ca8d_2_23"/>
            <p:cNvSpPr/>
            <p:nvPr/>
          </p:nvSpPr>
          <p:spPr>
            <a:xfrm>
              <a:off x="4264050" y="2510300"/>
              <a:ext cx="32475" cy="32500"/>
            </a:xfrm>
            <a:custGeom>
              <a:rect b="b" l="l" r="r" t="t"/>
              <a:pathLst>
                <a:path extrusionOk="0" h="1300" w="1299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d2eb82ca8d_2_23"/>
            <p:cNvSpPr/>
            <p:nvPr/>
          </p:nvSpPr>
          <p:spPr>
            <a:xfrm>
              <a:off x="3842850" y="1928400"/>
              <a:ext cx="207450" cy="159950"/>
            </a:xfrm>
            <a:custGeom>
              <a:rect b="b" l="l" r="r" t="t"/>
              <a:pathLst>
                <a:path extrusionOk="0" h="6398" w="8298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d2eb82ca8d_2_23"/>
            <p:cNvSpPr/>
            <p:nvPr/>
          </p:nvSpPr>
          <p:spPr>
            <a:xfrm>
              <a:off x="3863425" y="2004400"/>
              <a:ext cx="37250" cy="64950"/>
            </a:xfrm>
            <a:custGeom>
              <a:rect b="b" l="l" r="r" t="t"/>
              <a:pathLst>
                <a:path extrusionOk="0" h="2598" w="149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d2eb82ca8d_2_23"/>
            <p:cNvSpPr/>
            <p:nvPr/>
          </p:nvSpPr>
          <p:spPr>
            <a:xfrm>
              <a:off x="3908550" y="1986175"/>
              <a:ext cx="37250" cy="83175"/>
            </a:xfrm>
            <a:custGeom>
              <a:rect b="b" l="l" r="r" t="t"/>
              <a:pathLst>
                <a:path extrusionOk="0" h="3327" w="149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d2eb82ca8d_2_23"/>
            <p:cNvSpPr/>
            <p:nvPr/>
          </p:nvSpPr>
          <p:spPr>
            <a:xfrm>
              <a:off x="3953675" y="1967175"/>
              <a:ext cx="37250" cy="102175"/>
            </a:xfrm>
            <a:custGeom>
              <a:rect b="b" l="l" r="r" t="t"/>
              <a:pathLst>
                <a:path extrusionOk="0" h="4087" w="149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d2eb82ca8d_2_23"/>
            <p:cNvSpPr/>
            <p:nvPr/>
          </p:nvSpPr>
          <p:spPr>
            <a:xfrm>
              <a:off x="3998825" y="1948975"/>
              <a:ext cx="37225" cy="120375"/>
            </a:xfrm>
            <a:custGeom>
              <a:rect b="b" l="l" r="r" t="t"/>
              <a:pathLst>
                <a:path extrusionOk="0" h="4815" w="1489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d2eb82ca8d_2_23"/>
            <p:cNvSpPr/>
            <p:nvPr/>
          </p:nvSpPr>
          <p:spPr>
            <a:xfrm>
              <a:off x="3863425" y="1897500"/>
              <a:ext cx="172625" cy="71300"/>
            </a:xfrm>
            <a:custGeom>
              <a:rect b="b" l="l" r="r" t="t"/>
              <a:pathLst>
                <a:path extrusionOk="0" h="2852" w="6905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d2eb82ca8d_2_23"/>
            <p:cNvSpPr/>
            <p:nvPr/>
          </p:nvSpPr>
          <p:spPr>
            <a:xfrm>
              <a:off x="4222875" y="2990100"/>
              <a:ext cx="40400" cy="15050"/>
            </a:xfrm>
            <a:custGeom>
              <a:rect b="b" l="l" r="r" t="t"/>
              <a:pathLst>
                <a:path extrusionOk="0" h="602" w="1616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d2eb82ca8d_2_23"/>
            <p:cNvSpPr/>
            <p:nvPr/>
          </p:nvSpPr>
          <p:spPr>
            <a:xfrm>
              <a:off x="4224450" y="2945925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d2eb82ca8d_2_23"/>
            <p:cNvSpPr/>
            <p:nvPr/>
          </p:nvSpPr>
          <p:spPr>
            <a:xfrm>
              <a:off x="4233175" y="3020350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d2eb82ca8d_2_23"/>
            <p:cNvSpPr/>
            <p:nvPr/>
          </p:nvSpPr>
          <p:spPr>
            <a:xfrm>
              <a:off x="4436650" y="2990100"/>
              <a:ext cx="40400" cy="15050"/>
            </a:xfrm>
            <a:custGeom>
              <a:rect b="b" l="l" r="r" t="t"/>
              <a:pathLst>
                <a:path extrusionOk="0" h="602" w="1616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d2eb82ca8d_2_23"/>
            <p:cNvSpPr/>
            <p:nvPr/>
          </p:nvSpPr>
          <p:spPr>
            <a:xfrm>
              <a:off x="4437425" y="2945925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2d2eb82ca8d_2_23"/>
            <p:cNvSpPr/>
            <p:nvPr/>
          </p:nvSpPr>
          <p:spPr>
            <a:xfrm>
              <a:off x="4428725" y="3020350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2d2eb82ca8d_2_23"/>
            <p:cNvSpPr/>
            <p:nvPr/>
          </p:nvSpPr>
          <p:spPr>
            <a:xfrm>
              <a:off x="4317100" y="3095400"/>
              <a:ext cx="67300" cy="12675"/>
            </a:xfrm>
            <a:custGeom>
              <a:rect b="b" l="l" r="r" t="t"/>
              <a:pathLst>
                <a:path extrusionOk="0" h="507" w="2692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2d2eb82ca8d_2_23"/>
            <p:cNvSpPr/>
            <p:nvPr/>
          </p:nvSpPr>
          <p:spPr>
            <a:xfrm>
              <a:off x="4328175" y="3116775"/>
              <a:ext cx="46725" cy="12675"/>
            </a:xfrm>
            <a:custGeom>
              <a:rect b="b" l="l" r="r" t="t"/>
              <a:pathLst>
                <a:path extrusionOk="0" h="507" w="1869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d2eb82ca8d_2_23"/>
            <p:cNvSpPr/>
            <p:nvPr/>
          </p:nvSpPr>
          <p:spPr>
            <a:xfrm>
              <a:off x="4272750" y="2907750"/>
              <a:ext cx="156000" cy="182125"/>
            </a:xfrm>
            <a:custGeom>
              <a:rect b="b" l="l" r="r" t="t"/>
              <a:pathLst>
                <a:path extrusionOk="0" h="7285" w="624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d2eb82ca8d_2_23"/>
            <p:cNvSpPr/>
            <p:nvPr/>
          </p:nvSpPr>
          <p:spPr>
            <a:xfrm>
              <a:off x="4290175" y="2941150"/>
              <a:ext cx="42775" cy="73500"/>
            </a:xfrm>
            <a:custGeom>
              <a:rect b="b" l="l" r="r" t="t"/>
              <a:pathLst>
                <a:path extrusionOk="0" h="2940" w="1711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d2eb82ca8d_2_23"/>
            <p:cNvSpPr/>
            <p:nvPr/>
          </p:nvSpPr>
          <p:spPr>
            <a:xfrm>
              <a:off x="3811975" y="3326575"/>
              <a:ext cx="247025" cy="247050"/>
            </a:xfrm>
            <a:custGeom>
              <a:rect b="b" l="l" r="r" t="t"/>
              <a:pathLst>
                <a:path extrusionOk="0" h="9882" w="9881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2d2eb82ca8d_2_23"/>
            <p:cNvSpPr/>
            <p:nvPr/>
          </p:nvSpPr>
          <p:spPr>
            <a:xfrm>
              <a:off x="3890350" y="3358250"/>
              <a:ext cx="93450" cy="178950"/>
            </a:xfrm>
            <a:custGeom>
              <a:rect b="b" l="l" r="r" t="t"/>
              <a:pathLst>
                <a:path extrusionOk="0" h="7158" w="3738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d2eb82ca8d_2_23"/>
            <p:cNvSpPr/>
            <p:nvPr/>
          </p:nvSpPr>
          <p:spPr>
            <a:xfrm>
              <a:off x="3298125" y="2488125"/>
              <a:ext cx="659550" cy="393525"/>
            </a:xfrm>
            <a:custGeom>
              <a:rect b="b" l="l" r="r" t="t"/>
              <a:pathLst>
                <a:path extrusionOk="0" h="15741" w="26382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2d2eb82ca8d_2_23"/>
            <p:cNvSpPr/>
            <p:nvPr/>
          </p:nvSpPr>
          <p:spPr>
            <a:xfrm>
              <a:off x="3313975" y="2815125"/>
              <a:ext cx="631825" cy="54650"/>
            </a:xfrm>
            <a:custGeom>
              <a:rect b="b" l="l" r="r" t="t"/>
              <a:pathLst>
                <a:path extrusionOk="0" h="2186" w="25273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2d2eb82ca8d_2_23"/>
            <p:cNvSpPr/>
            <p:nvPr/>
          </p:nvSpPr>
          <p:spPr>
            <a:xfrm>
              <a:off x="3583950" y="2820650"/>
              <a:ext cx="111650" cy="111675"/>
            </a:xfrm>
            <a:custGeom>
              <a:rect b="b" l="l" r="r" t="t"/>
              <a:pathLst>
                <a:path extrusionOk="0" h="4467" w="4466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2d2eb82ca8d_2_23"/>
            <p:cNvSpPr/>
            <p:nvPr/>
          </p:nvSpPr>
          <p:spPr>
            <a:xfrm>
              <a:off x="3487350" y="2915675"/>
              <a:ext cx="311175" cy="28525"/>
            </a:xfrm>
            <a:custGeom>
              <a:rect b="b" l="l" r="r" t="t"/>
              <a:pathLst>
                <a:path extrusionOk="0" h="1141" w="12447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2d2eb82ca8d_2_23"/>
            <p:cNvSpPr/>
            <p:nvPr/>
          </p:nvSpPr>
          <p:spPr>
            <a:xfrm>
              <a:off x="3440650" y="2667075"/>
              <a:ext cx="95025" cy="95825"/>
            </a:xfrm>
            <a:custGeom>
              <a:rect b="b" l="l" r="r" t="t"/>
              <a:pathLst>
                <a:path extrusionOk="0" h="3833" w="3801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d2eb82ca8d_2_23"/>
            <p:cNvSpPr/>
            <p:nvPr/>
          </p:nvSpPr>
          <p:spPr>
            <a:xfrm>
              <a:off x="3575250" y="2621150"/>
              <a:ext cx="95025" cy="140950"/>
            </a:xfrm>
            <a:custGeom>
              <a:rect b="b" l="l" r="r" t="t"/>
              <a:pathLst>
                <a:path extrusionOk="0" h="5638" w="3801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d2eb82ca8d_2_23"/>
            <p:cNvSpPr/>
            <p:nvPr/>
          </p:nvSpPr>
          <p:spPr>
            <a:xfrm>
              <a:off x="3709050" y="2572850"/>
              <a:ext cx="95025" cy="189250"/>
            </a:xfrm>
            <a:custGeom>
              <a:rect b="b" l="l" r="r" t="t"/>
              <a:pathLst>
                <a:path extrusionOk="0" h="7570" w="3801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d2eb82ca8d_2_23"/>
            <p:cNvSpPr/>
            <p:nvPr/>
          </p:nvSpPr>
          <p:spPr>
            <a:xfrm>
              <a:off x="3633025" y="3284600"/>
              <a:ext cx="25" cy="467150"/>
            </a:xfrm>
            <a:custGeom>
              <a:rect b="b" l="l" r="r" t="t"/>
              <a:pathLst>
                <a:path extrusionOk="0" fill="none" h="18686" w="1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d2eb82ca8d_2_23"/>
            <p:cNvSpPr/>
            <p:nvPr/>
          </p:nvSpPr>
          <p:spPr>
            <a:xfrm>
              <a:off x="4182500" y="2716950"/>
              <a:ext cx="467150" cy="25"/>
            </a:xfrm>
            <a:custGeom>
              <a:rect b="b" l="l" r="r" t="t"/>
              <a:pathLst>
                <a:path extrusionOk="0" fill="none" h="1" w="18686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d2eb82ca8d_2_23"/>
            <p:cNvSpPr/>
            <p:nvPr/>
          </p:nvSpPr>
          <p:spPr>
            <a:xfrm>
              <a:off x="3633025" y="1694050"/>
              <a:ext cx="25" cy="467125"/>
            </a:xfrm>
            <a:custGeom>
              <a:rect b="b" l="l" r="r" t="t"/>
              <a:pathLst>
                <a:path extrusionOk="0" fill="none" h="18685" w="1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d2eb82ca8d_2_23"/>
            <p:cNvSpPr/>
            <p:nvPr/>
          </p:nvSpPr>
          <p:spPr>
            <a:xfrm>
              <a:off x="4025725" y="2005975"/>
              <a:ext cx="311975" cy="311975"/>
            </a:xfrm>
            <a:custGeom>
              <a:rect b="b" l="l" r="r" t="t"/>
              <a:pathLst>
                <a:path extrusionOk="0" fill="none" h="12479" w="12479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d2eb82ca8d_2_23"/>
            <p:cNvSpPr/>
            <p:nvPr/>
          </p:nvSpPr>
          <p:spPr>
            <a:xfrm>
              <a:off x="4021775" y="3109650"/>
              <a:ext cx="311975" cy="311950"/>
            </a:xfrm>
            <a:custGeom>
              <a:rect b="b" l="l" r="r" t="t"/>
              <a:pathLst>
                <a:path extrusionOk="0" fill="none" h="12478" w="12479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d2eb82ca8d_2_23"/>
            <p:cNvSpPr/>
            <p:nvPr/>
          </p:nvSpPr>
          <p:spPr>
            <a:xfrm>
              <a:off x="4332925" y="2716150"/>
              <a:ext cx="441025" cy="809950"/>
            </a:xfrm>
            <a:custGeom>
              <a:rect b="b" l="l" r="r" t="t"/>
              <a:pathLst>
                <a:path extrusionOk="0" h="32398" w="17641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d2eb82ca8d_2_23"/>
            <p:cNvSpPr/>
            <p:nvPr/>
          </p:nvSpPr>
          <p:spPr>
            <a:xfrm>
              <a:off x="4332125" y="1906225"/>
              <a:ext cx="441825" cy="809950"/>
            </a:xfrm>
            <a:custGeom>
              <a:rect b="b" l="l" r="r" t="t"/>
              <a:pathLst>
                <a:path extrusionOk="0" h="32398" w="17673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d2eb82ca8d_2_23"/>
            <p:cNvSpPr/>
            <p:nvPr/>
          </p:nvSpPr>
          <p:spPr>
            <a:xfrm>
              <a:off x="3628275" y="3420775"/>
              <a:ext cx="809975" cy="441825"/>
            </a:xfrm>
            <a:custGeom>
              <a:rect b="b" l="l" r="r" t="t"/>
              <a:pathLst>
                <a:path extrusionOk="0" h="17673" w="32399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2d2eb82ca8d_2_23"/>
          <p:cNvSpPr txBox="1"/>
          <p:nvPr/>
        </p:nvSpPr>
        <p:spPr>
          <a:xfrm>
            <a:off x="181401" y="1752944"/>
            <a:ext cx="19344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Основные по важности фичи</a:t>
            </a:r>
            <a:endParaRPr b="0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6" name="Google Shape;176;g2d2eb82ca8d_2_23"/>
          <p:cNvGrpSpPr/>
          <p:nvPr/>
        </p:nvGrpSpPr>
        <p:grpSpPr>
          <a:xfrm>
            <a:off x="4529159" y="930950"/>
            <a:ext cx="3735991" cy="669600"/>
            <a:chOff x="4529159" y="1083350"/>
            <a:chExt cx="3735991" cy="669600"/>
          </a:xfrm>
        </p:grpSpPr>
        <p:sp>
          <p:nvSpPr>
            <p:cNvPr id="177" name="Google Shape;177;g2d2eb82ca8d_2_23"/>
            <p:cNvSpPr txBox="1"/>
            <p:nvPr/>
          </p:nvSpPr>
          <p:spPr>
            <a:xfrm>
              <a:off x="4529159" y="1203469"/>
              <a:ext cx="20946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6AA84F"/>
                  </a:solidFill>
                  <a:latin typeface="Oswald"/>
                  <a:ea typeface="Oswald"/>
                  <a:cs typeface="Oswald"/>
                  <a:sym typeface="Oswald"/>
                </a:rPr>
                <a:t>01</a:t>
              </a:r>
              <a:endParaRPr b="1" i="0" sz="22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8" name="Google Shape;178;g2d2eb82ca8d_2_23"/>
            <p:cNvSpPr txBox="1"/>
            <p:nvPr/>
          </p:nvSpPr>
          <p:spPr>
            <a:xfrm>
              <a:off x="5038350" y="1083350"/>
              <a:ext cx="3226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Схожесть характеристик внутри одной категории</a:t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9" name="Google Shape;179;g2d2eb82ca8d_2_23"/>
            <p:cNvCxnSpPr/>
            <p:nvPr/>
          </p:nvCxnSpPr>
          <p:spPr>
            <a:xfrm>
              <a:off x="4625823" y="1484134"/>
              <a:ext cx="2583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0" name="Google Shape;180;g2d2eb82ca8d_2_23"/>
          <p:cNvGrpSpPr/>
          <p:nvPr/>
        </p:nvGrpSpPr>
        <p:grpSpPr>
          <a:xfrm>
            <a:off x="4529159" y="1471408"/>
            <a:ext cx="3735991" cy="669600"/>
            <a:chOff x="4529159" y="1083350"/>
            <a:chExt cx="3735991" cy="669600"/>
          </a:xfrm>
        </p:grpSpPr>
        <p:sp>
          <p:nvSpPr>
            <p:cNvPr id="181" name="Google Shape;181;g2d2eb82ca8d_2_23"/>
            <p:cNvSpPr txBox="1"/>
            <p:nvPr/>
          </p:nvSpPr>
          <p:spPr>
            <a:xfrm>
              <a:off x="4529159" y="1203469"/>
              <a:ext cx="20946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A3A3A3"/>
                  </a:solidFill>
                  <a:latin typeface="Oswald"/>
                  <a:ea typeface="Oswald"/>
                  <a:cs typeface="Oswald"/>
                  <a:sym typeface="Oswald"/>
                </a:rPr>
                <a:t>02</a:t>
              </a:r>
              <a:endParaRPr b="1" i="0" sz="2200" u="none" cap="none" strike="noStrike">
                <a:solidFill>
                  <a:srgbClr val="A3A3A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2" name="Google Shape;182;g2d2eb82ca8d_2_23"/>
            <p:cNvSpPr txBox="1"/>
            <p:nvPr/>
          </p:nvSpPr>
          <p:spPr>
            <a:xfrm>
              <a:off x="5038350" y="1083350"/>
              <a:ext cx="3226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Схожесть изображений (косинусное, евклидово и манхэттенское расстояния)</a:t>
              </a:r>
              <a:endPara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83" name="Google Shape;183;g2d2eb82ca8d_2_23"/>
            <p:cNvCxnSpPr/>
            <p:nvPr/>
          </p:nvCxnSpPr>
          <p:spPr>
            <a:xfrm>
              <a:off x="4625823" y="1484134"/>
              <a:ext cx="2583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4" name="Google Shape;184;g2d2eb82ca8d_2_23"/>
          <p:cNvGrpSpPr/>
          <p:nvPr/>
        </p:nvGrpSpPr>
        <p:grpSpPr>
          <a:xfrm>
            <a:off x="4529159" y="2011875"/>
            <a:ext cx="3564991" cy="669600"/>
            <a:chOff x="4529159" y="1083358"/>
            <a:chExt cx="3564991" cy="669600"/>
          </a:xfrm>
        </p:grpSpPr>
        <p:sp>
          <p:nvSpPr>
            <p:cNvPr id="185" name="Google Shape;185;g2d2eb82ca8d_2_23"/>
            <p:cNvSpPr txBox="1"/>
            <p:nvPr/>
          </p:nvSpPr>
          <p:spPr>
            <a:xfrm>
              <a:off x="4529159" y="1203469"/>
              <a:ext cx="20946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30475E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 b="1" i="0" sz="2200" u="none" cap="none" strike="noStrike">
                <a:solidFill>
                  <a:srgbClr val="30475E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6" name="Google Shape;186;g2d2eb82ca8d_2_23"/>
            <p:cNvSpPr txBox="1"/>
            <p:nvPr/>
          </p:nvSpPr>
          <p:spPr>
            <a:xfrm>
              <a:off x="5038350" y="1083358"/>
              <a:ext cx="3055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Расстояние Левенштейна (редакционное расстояние)</a:t>
              </a:r>
              <a:endPara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87" name="Google Shape;187;g2d2eb82ca8d_2_23"/>
            <p:cNvCxnSpPr/>
            <p:nvPr/>
          </p:nvCxnSpPr>
          <p:spPr>
            <a:xfrm>
              <a:off x="4625823" y="1484134"/>
              <a:ext cx="2583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8" name="Google Shape;188;g2d2eb82ca8d_2_23"/>
          <p:cNvGrpSpPr/>
          <p:nvPr/>
        </p:nvGrpSpPr>
        <p:grpSpPr>
          <a:xfrm>
            <a:off x="4529159" y="2552325"/>
            <a:ext cx="3911791" cy="669600"/>
            <a:chOff x="4529159" y="1083350"/>
            <a:chExt cx="3911791" cy="669600"/>
          </a:xfrm>
        </p:grpSpPr>
        <p:sp>
          <p:nvSpPr>
            <p:cNvPr id="189" name="Google Shape;189;g2d2eb82ca8d_2_23"/>
            <p:cNvSpPr txBox="1"/>
            <p:nvPr/>
          </p:nvSpPr>
          <p:spPr>
            <a:xfrm>
              <a:off x="4529159" y="1203469"/>
              <a:ext cx="20946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222831"/>
                  </a:solidFill>
                  <a:latin typeface="Oswald"/>
                  <a:ea typeface="Oswald"/>
                  <a:cs typeface="Oswald"/>
                  <a:sym typeface="Oswald"/>
                </a:rPr>
                <a:t>04</a:t>
              </a:r>
              <a:endParaRPr b="1" i="0" sz="2200" u="none" cap="none" strike="noStrike">
                <a:solidFill>
                  <a:srgbClr val="22283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0" name="Google Shape;190;g2d2eb82ca8d_2_23"/>
            <p:cNvSpPr txBox="1"/>
            <p:nvPr/>
          </p:nvSpPr>
          <p:spPr>
            <a:xfrm>
              <a:off x="5038350" y="1083350"/>
              <a:ext cx="3402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Расстояние Jaccard (IoU) для описаний и названий</a:t>
              </a:r>
              <a:endPara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91" name="Google Shape;191;g2d2eb82ca8d_2_23"/>
            <p:cNvCxnSpPr/>
            <p:nvPr/>
          </p:nvCxnSpPr>
          <p:spPr>
            <a:xfrm>
              <a:off x="4625823" y="1484134"/>
              <a:ext cx="2583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2" name="Google Shape;192;g2d2eb82ca8d_2_23"/>
          <p:cNvGrpSpPr/>
          <p:nvPr/>
        </p:nvGrpSpPr>
        <p:grpSpPr>
          <a:xfrm>
            <a:off x="4529159" y="3168975"/>
            <a:ext cx="4108291" cy="408900"/>
            <a:chOff x="4529159" y="1159542"/>
            <a:chExt cx="4108291" cy="408900"/>
          </a:xfrm>
        </p:grpSpPr>
        <p:sp>
          <p:nvSpPr>
            <p:cNvPr id="193" name="Google Shape;193;g2d2eb82ca8d_2_23"/>
            <p:cNvSpPr txBox="1"/>
            <p:nvPr/>
          </p:nvSpPr>
          <p:spPr>
            <a:xfrm>
              <a:off x="4529159" y="1203469"/>
              <a:ext cx="20946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6AA84F"/>
                  </a:solidFill>
                  <a:latin typeface="Oswald"/>
                  <a:ea typeface="Oswald"/>
                  <a:cs typeface="Oswald"/>
                  <a:sym typeface="Oswald"/>
                </a:rPr>
                <a:t>05</a:t>
              </a:r>
              <a:endParaRPr b="1" i="0" sz="22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4" name="Google Shape;194;g2d2eb82ca8d_2_23"/>
            <p:cNvSpPr txBox="1"/>
            <p:nvPr/>
          </p:nvSpPr>
          <p:spPr>
            <a:xfrm>
              <a:off x="5038350" y="1159542"/>
              <a:ext cx="35991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Префикс названий и описаний</a:t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95" name="Google Shape;195;g2d2eb82ca8d_2_23"/>
            <p:cNvCxnSpPr/>
            <p:nvPr/>
          </p:nvCxnSpPr>
          <p:spPr>
            <a:xfrm>
              <a:off x="4625823" y="1484134"/>
              <a:ext cx="2583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6" name="Google Shape;196;g2d2eb82ca8d_2_23"/>
          <p:cNvSpPr txBox="1"/>
          <p:nvPr/>
        </p:nvSpPr>
        <p:spPr>
          <a:xfrm>
            <a:off x="4529159" y="3753361"/>
            <a:ext cx="2094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200" u="none" cap="none" strike="noStrike">
                <a:solidFill>
                  <a:srgbClr val="30475E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b="1" i="0" sz="2200" u="none" cap="none" strike="noStrike">
              <a:solidFill>
                <a:srgbClr val="30475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g2d2eb82ca8d_2_23"/>
          <p:cNvSpPr txBox="1"/>
          <p:nvPr/>
        </p:nvSpPr>
        <p:spPr>
          <a:xfrm>
            <a:off x="5038350" y="3693350"/>
            <a:ext cx="322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Частотное кодирование категорий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8" name="Google Shape;198;g2d2eb82ca8d_2_23"/>
          <p:cNvCxnSpPr/>
          <p:nvPr/>
        </p:nvCxnSpPr>
        <p:spPr>
          <a:xfrm>
            <a:off x="4625823" y="4034025"/>
            <a:ext cx="258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9" name="Google Shape;199;g2d2eb82ca8d_2_23"/>
          <p:cNvGrpSpPr/>
          <p:nvPr/>
        </p:nvGrpSpPr>
        <p:grpSpPr>
          <a:xfrm>
            <a:off x="4529159" y="4173675"/>
            <a:ext cx="3735991" cy="481200"/>
            <a:chOff x="4529159" y="1083325"/>
            <a:chExt cx="3735991" cy="481200"/>
          </a:xfrm>
        </p:grpSpPr>
        <p:sp>
          <p:nvSpPr>
            <p:cNvPr id="200" name="Google Shape;200;g2d2eb82ca8d_2_23"/>
            <p:cNvSpPr txBox="1"/>
            <p:nvPr/>
          </p:nvSpPr>
          <p:spPr>
            <a:xfrm>
              <a:off x="4529159" y="1203469"/>
              <a:ext cx="2094600" cy="2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A3A3A3"/>
                  </a:solidFill>
                  <a:latin typeface="Oswald"/>
                  <a:ea typeface="Oswald"/>
                  <a:cs typeface="Oswald"/>
                  <a:sym typeface="Oswald"/>
                </a:rPr>
                <a:t>07</a:t>
              </a:r>
              <a:endParaRPr b="1" i="0" sz="2200" u="none" cap="none" strike="noStrike">
                <a:solidFill>
                  <a:srgbClr val="A3A3A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1" name="Google Shape;201;g2d2eb82ca8d_2_23"/>
            <p:cNvSpPr txBox="1"/>
            <p:nvPr/>
          </p:nvSpPr>
          <p:spPr>
            <a:xfrm>
              <a:off x="5038350" y="1083325"/>
              <a:ext cx="32268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Словарь цветов, приведение сложных цветов к простым</a:t>
              </a:r>
              <a:endPara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02" name="Google Shape;202;g2d2eb82ca8d_2_23"/>
            <p:cNvCxnSpPr/>
            <p:nvPr/>
          </p:nvCxnSpPr>
          <p:spPr>
            <a:xfrm>
              <a:off x="4625823" y="1484134"/>
              <a:ext cx="2583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3" name="Google Shape;203;g2d2eb82ca8d_2_23"/>
          <p:cNvPicPr preferRelativeResize="0"/>
          <p:nvPr/>
        </p:nvPicPr>
        <p:blipFill rotWithShape="1">
          <a:blip r:embed="rId3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d2eb82ca8d_2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2eb82ca8d_2_227"/>
          <p:cNvSpPr/>
          <p:nvPr/>
        </p:nvSpPr>
        <p:spPr>
          <a:xfrm>
            <a:off x="3545800" y="3347975"/>
            <a:ext cx="5104200" cy="160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d2eb82ca8d_2_227"/>
          <p:cNvSpPr/>
          <p:nvPr/>
        </p:nvSpPr>
        <p:spPr>
          <a:xfrm>
            <a:off x="3453775" y="837575"/>
            <a:ext cx="5196300" cy="215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d2eb82ca8d_2_227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Пробовали, но              </a:t>
            </a:r>
            <a:r>
              <a:rPr b="0" i="0" lang="en" sz="2400" u="none" cap="none" strike="noStrike">
                <a:solidFill>
                  <a:srgbClr val="A8A8A8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Не сработало:</a:t>
            </a:r>
            <a:endParaRPr b="0" i="0" sz="2400" u="none" cap="none" strike="noStrike">
              <a:solidFill>
                <a:srgbClr val="A8A8A8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" name="Google Shape;212;g2d2eb82ca8d_2_227"/>
          <p:cNvSpPr txBox="1"/>
          <p:nvPr/>
        </p:nvSpPr>
        <p:spPr>
          <a:xfrm>
            <a:off x="3453775" y="2984763"/>
            <a:ext cx="2013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</a:t>
            </a:r>
            <a:r>
              <a:rPr b="0" i="0" lang="en" sz="2400" u="none" cap="none" strike="noStrike">
                <a:solidFill>
                  <a:srgbClr val="38761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Не успели:</a:t>
            </a:r>
            <a:endParaRPr b="0" i="0" sz="2400" u="none" cap="none" strike="noStrike">
              <a:solidFill>
                <a:srgbClr val="38761D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13" name="Google Shape;213;g2d2eb82ca8d_2_227"/>
          <p:cNvGrpSpPr/>
          <p:nvPr/>
        </p:nvGrpSpPr>
        <p:grpSpPr>
          <a:xfrm>
            <a:off x="567841" y="1132923"/>
            <a:ext cx="2112291" cy="3228610"/>
            <a:chOff x="680166" y="937073"/>
            <a:chExt cx="2112291" cy="3228610"/>
          </a:xfrm>
        </p:grpSpPr>
        <p:sp>
          <p:nvSpPr>
            <p:cNvPr id="214" name="Google Shape;214;g2d2eb82ca8d_2_227"/>
            <p:cNvSpPr/>
            <p:nvPr/>
          </p:nvSpPr>
          <p:spPr>
            <a:xfrm>
              <a:off x="1065189" y="3325504"/>
              <a:ext cx="579599" cy="579599"/>
            </a:xfrm>
            <a:custGeom>
              <a:rect b="b" l="l" r="r" t="t"/>
              <a:pathLst>
                <a:path extrusionOk="0" h="17545" w="17545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d2eb82ca8d_2_227"/>
            <p:cNvSpPr/>
            <p:nvPr/>
          </p:nvSpPr>
          <p:spPr>
            <a:xfrm>
              <a:off x="1118540" y="3379912"/>
              <a:ext cx="472896" cy="471839"/>
            </a:xfrm>
            <a:custGeom>
              <a:rect b="b" l="l" r="r" t="t"/>
              <a:pathLst>
                <a:path extrusionOk="0" h="14283" w="14315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d2eb82ca8d_2_227"/>
            <p:cNvSpPr/>
            <p:nvPr/>
          </p:nvSpPr>
          <p:spPr>
            <a:xfrm>
              <a:off x="1992085" y="1448653"/>
              <a:ext cx="556607" cy="556607"/>
            </a:xfrm>
            <a:custGeom>
              <a:rect b="b" l="l" r="r" t="t"/>
              <a:pathLst>
                <a:path extrusionOk="0" h="16849" w="16849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d2eb82ca8d_2_227"/>
            <p:cNvSpPr/>
            <p:nvPr/>
          </p:nvSpPr>
          <p:spPr>
            <a:xfrm>
              <a:off x="2237964" y="1698497"/>
              <a:ext cx="63824" cy="56093"/>
            </a:xfrm>
            <a:custGeom>
              <a:rect b="b" l="l" r="r" t="t"/>
              <a:pathLst>
                <a:path extrusionOk="0" h="1698" w="1932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d2eb82ca8d_2_227"/>
            <p:cNvSpPr/>
            <p:nvPr/>
          </p:nvSpPr>
          <p:spPr>
            <a:xfrm>
              <a:off x="2107179" y="1563714"/>
              <a:ext cx="326452" cy="325692"/>
            </a:xfrm>
            <a:custGeom>
              <a:rect b="b" l="l" r="r" t="t"/>
              <a:pathLst>
                <a:path extrusionOk="0" h="9859" w="9882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d2eb82ca8d_2_227"/>
            <p:cNvSpPr/>
            <p:nvPr/>
          </p:nvSpPr>
          <p:spPr>
            <a:xfrm>
              <a:off x="2447208" y="1159894"/>
              <a:ext cx="330614" cy="327245"/>
            </a:xfrm>
            <a:custGeom>
              <a:rect b="b" l="l" r="r" t="t"/>
              <a:pathLst>
                <a:path extrusionOk="0" h="9906" w="10008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d2eb82ca8d_2_227"/>
            <p:cNvSpPr/>
            <p:nvPr/>
          </p:nvSpPr>
          <p:spPr>
            <a:xfrm>
              <a:off x="2507860" y="1191443"/>
              <a:ext cx="207196" cy="183840"/>
            </a:xfrm>
            <a:custGeom>
              <a:rect b="b" l="l" r="r" t="t"/>
              <a:pathLst>
                <a:path extrusionOk="0" h="5565" w="6272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d2eb82ca8d_2_227"/>
            <p:cNvSpPr/>
            <p:nvPr/>
          </p:nvSpPr>
          <p:spPr>
            <a:xfrm>
              <a:off x="2559131" y="1226856"/>
              <a:ext cx="106736" cy="137095"/>
            </a:xfrm>
            <a:custGeom>
              <a:rect b="b" l="l" r="r" t="t"/>
              <a:pathLst>
                <a:path extrusionOk="0" h="4150" w="3231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d2eb82ca8d_2_227"/>
            <p:cNvSpPr/>
            <p:nvPr/>
          </p:nvSpPr>
          <p:spPr>
            <a:xfrm>
              <a:off x="771210" y="3734543"/>
              <a:ext cx="418487" cy="351823"/>
            </a:xfrm>
            <a:custGeom>
              <a:rect b="b" l="l" r="r" t="t"/>
              <a:pathLst>
                <a:path extrusionOk="0" h="10650" w="12668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d2eb82ca8d_2_227"/>
            <p:cNvSpPr/>
            <p:nvPr/>
          </p:nvSpPr>
          <p:spPr>
            <a:xfrm>
              <a:off x="680166" y="3780165"/>
              <a:ext cx="397609" cy="346735"/>
            </a:xfrm>
            <a:custGeom>
              <a:rect b="b" l="l" r="r" t="t"/>
              <a:pathLst>
                <a:path extrusionOk="0" h="10496" w="12036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d2eb82ca8d_2_227"/>
            <p:cNvSpPr/>
            <p:nvPr/>
          </p:nvSpPr>
          <p:spPr>
            <a:xfrm>
              <a:off x="705306" y="3837084"/>
              <a:ext cx="419545" cy="328599"/>
            </a:xfrm>
            <a:custGeom>
              <a:rect b="b" l="l" r="r" t="t"/>
              <a:pathLst>
                <a:path extrusionOk="0" h="9947" w="1270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d2eb82ca8d_2_227"/>
            <p:cNvSpPr/>
            <p:nvPr/>
          </p:nvSpPr>
          <p:spPr>
            <a:xfrm>
              <a:off x="1227325" y="3473798"/>
              <a:ext cx="255328" cy="296357"/>
            </a:xfrm>
            <a:custGeom>
              <a:rect b="b" l="l" r="r" t="t"/>
              <a:pathLst>
                <a:path extrusionOk="0" h="8971" w="7729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2d2eb82ca8d_2_227"/>
            <p:cNvSpPr/>
            <p:nvPr/>
          </p:nvSpPr>
          <p:spPr>
            <a:xfrm>
              <a:off x="1290124" y="3557211"/>
              <a:ext cx="129728" cy="118265"/>
            </a:xfrm>
            <a:custGeom>
              <a:rect b="b" l="l" r="r" t="t"/>
              <a:pathLst>
                <a:path extrusionOk="0" h="3580" w="3927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d2eb82ca8d_2_227"/>
            <p:cNvSpPr/>
            <p:nvPr/>
          </p:nvSpPr>
          <p:spPr>
            <a:xfrm>
              <a:off x="1231520" y="1700776"/>
              <a:ext cx="1161312" cy="1980448"/>
            </a:xfrm>
            <a:custGeom>
              <a:rect b="b" l="l" r="r" t="t"/>
              <a:pathLst>
                <a:path extrusionOk="0" h="59950" w="35154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2d2eb82ca8d_2_227"/>
            <p:cNvSpPr/>
            <p:nvPr/>
          </p:nvSpPr>
          <p:spPr>
            <a:xfrm>
              <a:off x="2174141" y="3233435"/>
              <a:ext cx="473953" cy="865220"/>
            </a:xfrm>
            <a:custGeom>
              <a:rect b="b" l="l" r="r" t="t"/>
              <a:pathLst>
                <a:path extrusionOk="0" h="26191" w="14347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d2eb82ca8d_2_227"/>
            <p:cNvSpPr/>
            <p:nvPr/>
          </p:nvSpPr>
          <p:spPr>
            <a:xfrm>
              <a:off x="2155311" y="3249127"/>
              <a:ext cx="469758" cy="855805"/>
            </a:xfrm>
            <a:custGeom>
              <a:rect b="b" l="l" r="r" t="t"/>
              <a:pathLst>
                <a:path extrusionOk="0" h="25906" w="1422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d2eb82ca8d_2_227"/>
            <p:cNvSpPr/>
            <p:nvPr/>
          </p:nvSpPr>
          <p:spPr>
            <a:xfrm>
              <a:off x="2335252" y="3302478"/>
              <a:ext cx="110932" cy="27221"/>
            </a:xfrm>
            <a:custGeom>
              <a:rect b="b" l="l" r="r" t="t"/>
              <a:pathLst>
                <a:path extrusionOk="0" h="824" w="3358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2d2eb82ca8d_2_227"/>
            <p:cNvSpPr/>
            <p:nvPr/>
          </p:nvSpPr>
          <p:spPr>
            <a:xfrm>
              <a:off x="2294454" y="3303536"/>
              <a:ext cx="27221" cy="26164"/>
            </a:xfrm>
            <a:custGeom>
              <a:rect b="b" l="l" r="r" t="t"/>
              <a:pathLst>
                <a:path extrusionOk="0" h="792" w="824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2d2eb82ca8d_2_227"/>
            <p:cNvSpPr/>
            <p:nvPr/>
          </p:nvSpPr>
          <p:spPr>
            <a:xfrm>
              <a:off x="2347806" y="3998196"/>
              <a:ext cx="80572" cy="79548"/>
            </a:xfrm>
            <a:custGeom>
              <a:rect b="b" l="l" r="r" t="t"/>
              <a:pathLst>
                <a:path extrusionOk="0" h="2408" w="2439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d2eb82ca8d_2_227"/>
            <p:cNvSpPr/>
            <p:nvPr/>
          </p:nvSpPr>
          <p:spPr>
            <a:xfrm>
              <a:off x="2202386" y="3376774"/>
              <a:ext cx="380827" cy="594234"/>
            </a:xfrm>
            <a:custGeom>
              <a:rect b="b" l="l" r="r" t="t"/>
              <a:pathLst>
                <a:path extrusionOk="0" h="17988" w="11528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d2eb82ca8d_2_227"/>
            <p:cNvSpPr/>
            <p:nvPr/>
          </p:nvSpPr>
          <p:spPr>
            <a:xfrm>
              <a:off x="2230631" y="3522194"/>
              <a:ext cx="326452" cy="297381"/>
            </a:xfrm>
            <a:custGeom>
              <a:rect b="b" l="l" r="r" t="t"/>
              <a:pathLst>
                <a:path extrusionOk="0" h="9002" w="9882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d2eb82ca8d_2_227"/>
            <p:cNvSpPr/>
            <p:nvPr/>
          </p:nvSpPr>
          <p:spPr>
            <a:xfrm>
              <a:off x="2324780" y="3577858"/>
              <a:ext cx="157841" cy="183939"/>
            </a:xfrm>
            <a:custGeom>
              <a:rect b="b" l="l" r="r" t="t"/>
              <a:pathLst>
                <a:path extrusionOk="0" h="5568" w="4778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d2eb82ca8d_2_227"/>
            <p:cNvSpPr/>
            <p:nvPr/>
          </p:nvSpPr>
          <p:spPr>
            <a:xfrm>
              <a:off x="1055774" y="2095181"/>
              <a:ext cx="1427013" cy="833836"/>
            </a:xfrm>
            <a:custGeom>
              <a:rect b="b" l="l" r="r" t="t"/>
              <a:pathLst>
                <a:path extrusionOk="0" h="25241" w="43197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d2eb82ca8d_2_227"/>
            <p:cNvSpPr/>
            <p:nvPr/>
          </p:nvSpPr>
          <p:spPr>
            <a:xfrm>
              <a:off x="1043221" y="2107735"/>
              <a:ext cx="1427013" cy="823397"/>
            </a:xfrm>
            <a:custGeom>
              <a:rect b="b" l="l" r="r" t="t"/>
              <a:pathLst>
                <a:path extrusionOk="0" h="24925" w="43197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d2eb82ca8d_2_227"/>
            <p:cNvSpPr/>
            <p:nvPr/>
          </p:nvSpPr>
          <p:spPr>
            <a:xfrm>
              <a:off x="762820" y="2928985"/>
              <a:ext cx="2029637" cy="226025"/>
            </a:xfrm>
            <a:custGeom>
              <a:rect b="b" l="l" r="r" t="t"/>
              <a:pathLst>
                <a:path extrusionOk="0" h="6842" w="61439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d2eb82ca8d_2_227"/>
            <p:cNvSpPr/>
            <p:nvPr/>
          </p:nvSpPr>
          <p:spPr>
            <a:xfrm>
              <a:off x="762820" y="2931099"/>
              <a:ext cx="2005588" cy="121371"/>
            </a:xfrm>
            <a:custGeom>
              <a:rect b="b" l="l" r="r" t="t"/>
              <a:pathLst>
                <a:path extrusionOk="0" h="3674" w="60711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d2eb82ca8d_2_227"/>
            <p:cNvSpPr/>
            <p:nvPr/>
          </p:nvSpPr>
          <p:spPr>
            <a:xfrm>
              <a:off x="1469009" y="2966645"/>
              <a:ext cx="583795" cy="56523"/>
            </a:xfrm>
            <a:custGeom>
              <a:rect b="b" l="l" r="r" t="t"/>
              <a:pathLst>
                <a:path extrusionOk="0" h="1711" w="17672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d2eb82ca8d_2_227"/>
            <p:cNvSpPr/>
            <p:nvPr/>
          </p:nvSpPr>
          <p:spPr>
            <a:xfrm>
              <a:off x="1122703" y="2174697"/>
              <a:ext cx="1277430" cy="752240"/>
            </a:xfrm>
            <a:custGeom>
              <a:rect b="b" l="l" r="r" t="t"/>
              <a:pathLst>
                <a:path extrusionOk="0" h="22771" w="38669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d2eb82ca8d_2_227"/>
            <p:cNvSpPr/>
            <p:nvPr/>
          </p:nvSpPr>
          <p:spPr>
            <a:xfrm>
              <a:off x="1454374" y="2275585"/>
              <a:ext cx="619373" cy="558391"/>
            </a:xfrm>
            <a:custGeom>
              <a:rect b="b" l="l" r="r" t="t"/>
              <a:pathLst>
                <a:path extrusionOk="0" h="16903" w="18749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d2eb82ca8d_2_227"/>
            <p:cNvSpPr/>
            <p:nvPr/>
          </p:nvSpPr>
          <p:spPr>
            <a:xfrm>
              <a:off x="1631178" y="2376606"/>
              <a:ext cx="266791" cy="355721"/>
            </a:xfrm>
            <a:custGeom>
              <a:rect b="b" l="l" r="r" t="t"/>
              <a:pathLst>
                <a:path extrusionOk="0" h="10768" w="8076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d2eb82ca8d_2_227"/>
            <p:cNvSpPr/>
            <p:nvPr/>
          </p:nvSpPr>
          <p:spPr>
            <a:xfrm>
              <a:off x="793179" y="937073"/>
              <a:ext cx="699913" cy="915433"/>
            </a:xfrm>
            <a:custGeom>
              <a:rect b="b" l="l" r="r" t="t"/>
              <a:pathLst>
                <a:path extrusionOk="0" h="27711" w="21187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d2eb82ca8d_2_227"/>
            <p:cNvSpPr/>
            <p:nvPr/>
          </p:nvSpPr>
          <p:spPr>
            <a:xfrm>
              <a:off x="773292" y="957984"/>
              <a:ext cx="699946" cy="914409"/>
            </a:xfrm>
            <a:custGeom>
              <a:rect b="b" l="l" r="r" t="t"/>
              <a:pathLst>
                <a:path extrusionOk="0" h="27680" w="21188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d2eb82ca8d_2_227"/>
            <p:cNvSpPr/>
            <p:nvPr/>
          </p:nvSpPr>
          <p:spPr>
            <a:xfrm>
              <a:off x="1082962" y="1765624"/>
              <a:ext cx="80605" cy="80605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d2eb82ca8d_2_227"/>
            <p:cNvSpPr/>
            <p:nvPr/>
          </p:nvSpPr>
          <p:spPr>
            <a:xfrm>
              <a:off x="826643" y="1018670"/>
              <a:ext cx="593209" cy="725019"/>
            </a:xfrm>
            <a:custGeom>
              <a:rect b="b" l="l" r="r" t="t"/>
              <a:pathLst>
                <a:path extrusionOk="0" h="21947" w="17957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d2eb82ca8d_2_227"/>
            <p:cNvSpPr/>
            <p:nvPr/>
          </p:nvSpPr>
          <p:spPr>
            <a:xfrm>
              <a:off x="907216" y="1196894"/>
              <a:ext cx="432098" cy="380101"/>
            </a:xfrm>
            <a:custGeom>
              <a:rect b="b" l="l" r="r" t="t"/>
              <a:pathLst>
                <a:path extrusionOk="0" h="11506" w="1308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d2eb82ca8d_2_227"/>
            <p:cNvSpPr/>
            <p:nvPr/>
          </p:nvSpPr>
          <p:spPr>
            <a:xfrm>
              <a:off x="1009723" y="1288202"/>
              <a:ext cx="227050" cy="206502"/>
            </a:xfrm>
            <a:custGeom>
              <a:rect b="b" l="l" r="r" t="t"/>
              <a:pathLst>
                <a:path extrusionOk="0" h="6251" w="6873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g2d2eb82ca8d_2_227"/>
          <p:cNvPicPr preferRelativeResize="0"/>
          <p:nvPr/>
        </p:nvPicPr>
        <p:blipFill rotWithShape="1">
          <a:blip r:embed="rId3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d2eb82ca8d_2_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d2eb82ca8d_2_227"/>
          <p:cNvSpPr txBox="1"/>
          <p:nvPr/>
        </p:nvSpPr>
        <p:spPr>
          <a:xfrm>
            <a:off x="6091163" y="2274175"/>
            <a:ext cx="250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6. Иерархический Стекинг</a:t>
            </a:r>
            <a:endParaRPr b="0" i="0" sz="1300" u="none" cap="none" strike="noStrik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(CatBoost/XGBoost/LightGBM)</a:t>
            </a:r>
            <a:endParaRPr b="0" i="0" sz="1300" u="none" cap="none" strike="noStrike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3" name="Google Shape;253;g2d2eb82ca8d_2_227"/>
          <p:cNvSpPr txBox="1"/>
          <p:nvPr/>
        </p:nvSpPr>
        <p:spPr>
          <a:xfrm>
            <a:off x="6205775" y="2632615"/>
            <a:ext cx="23232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Большая сложность расчетов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g2d2eb82ca8d_2_227"/>
          <p:cNvSpPr txBox="1"/>
          <p:nvPr/>
        </p:nvSpPr>
        <p:spPr>
          <a:xfrm>
            <a:off x="3599799" y="1570875"/>
            <a:ext cx="2013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3. Polars</a:t>
            </a:r>
            <a:endParaRPr b="0" i="0" sz="13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5" name="Google Shape;255;g2d2eb82ca8d_2_227"/>
          <p:cNvSpPr txBox="1"/>
          <p:nvPr/>
        </p:nvSpPr>
        <p:spPr>
          <a:xfrm>
            <a:off x="3660400" y="1769675"/>
            <a:ext cx="21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Быстрее чем pandas, но дольше в разработке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g2d2eb82ca8d_2_227"/>
          <p:cNvSpPr txBox="1"/>
          <p:nvPr/>
        </p:nvSpPr>
        <p:spPr>
          <a:xfrm>
            <a:off x="6091163" y="9072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2. Транзитивные пары </a:t>
            </a:r>
            <a:endParaRPr b="0" i="0" sz="13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" name="Google Shape;257;g2d2eb82ca8d_2_227"/>
          <p:cNvSpPr txBox="1"/>
          <p:nvPr/>
        </p:nvSpPr>
        <p:spPr>
          <a:xfrm>
            <a:off x="6205775" y="1167950"/>
            <a:ext cx="21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A=B &amp; B=C =&gt; A=C</a:t>
            </a:r>
            <a:endParaRPr b="0" i="0" sz="11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Скор упал</a:t>
            </a:r>
            <a:endParaRPr b="0" i="0" sz="11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258;g2d2eb82ca8d_2_227"/>
          <p:cNvSpPr txBox="1"/>
          <p:nvPr/>
        </p:nvSpPr>
        <p:spPr>
          <a:xfrm>
            <a:off x="3599799" y="907250"/>
            <a:ext cx="193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Transformers/BERT</a:t>
            </a:r>
            <a:endParaRPr b="0" i="0" sz="13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9" name="Google Shape;259;g2d2eb82ca8d_2_227"/>
          <p:cNvSpPr txBox="1"/>
          <p:nvPr/>
        </p:nvSpPr>
        <p:spPr>
          <a:xfrm>
            <a:off x="3660400" y="1167950"/>
            <a:ext cx="232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Объем и время. Не получали сильного прироста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0" name="Google Shape;260;g2d2eb82ca8d_2_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5650" y="287899"/>
            <a:ext cx="810276" cy="6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d2eb82ca8d_2_2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1163" y="2990375"/>
            <a:ext cx="459237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d2eb82ca8d_2_227"/>
          <p:cNvSpPr txBox="1"/>
          <p:nvPr/>
        </p:nvSpPr>
        <p:spPr>
          <a:xfrm>
            <a:off x="6091163" y="1570875"/>
            <a:ext cx="1965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4. BM25</a:t>
            </a:r>
            <a:endParaRPr b="0" i="0" sz="13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3" name="Google Shape;263;g2d2eb82ca8d_2_227"/>
          <p:cNvSpPr txBox="1"/>
          <p:nvPr/>
        </p:nvSpPr>
        <p:spPr>
          <a:xfrm>
            <a:off x="6205775" y="1828753"/>
            <a:ext cx="21432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Сильно дольше и объемно, но </a:t>
            </a: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результаты хуже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g2d2eb82ca8d_2_227"/>
          <p:cNvSpPr txBox="1"/>
          <p:nvPr/>
        </p:nvSpPr>
        <p:spPr>
          <a:xfrm>
            <a:off x="3599799" y="2274175"/>
            <a:ext cx="2247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5. Категориальный таргет CatBoost </a:t>
            </a:r>
            <a:endParaRPr b="0" i="0" sz="12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5" name="Google Shape;265;g2d2eb82ca8d_2_227"/>
          <p:cNvSpPr txBox="1"/>
          <p:nvPr/>
        </p:nvSpPr>
        <p:spPr>
          <a:xfrm>
            <a:off x="3660400" y="2632615"/>
            <a:ext cx="20130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Сильно дольше и объемно</a:t>
            </a:r>
            <a:endParaRPr b="0" i="0" sz="11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g2d2eb82ca8d_2_227"/>
          <p:cNvSpPr txBox="1"/>
          <p:nvPr/>
        </p:nvSpPr>
        <p:spPr>
          <a:xfrm>
            <a:off x="3705625" y="3410163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1. Обучение нейронной сети</a:t>
            </a:r>
            <a:endParaRPr b="0" i="0" sz="11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7" name="Google Shape;267;g2d2eb82ca8d_2_227"/>
          <p:cNvSpPr txBox="1"/>
          <p:nvPr/>
        </p:nvSpPr>
        <p:spPr>
          <a:xfrm>
            <a:off x="3750400" y="3658678"/>
            <a:ext cx="2143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На базе эмбеддингов PyTorch-LifeStream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8" name="Google Shape;268;g2d2eb82ca8d_2_227"/>
          <p:cNvSpPr txBox="1"/>
          <p:nvPr/>
        </p:nvSpPr>
        <p:spPr>
          <a:xfrm>
            <a:off x="5923275" y="3410163"/>
            <a:ext cx="2291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2. Все данные в один вектор</a:t>
            </a:r>
            <a:endParaRPr b="0" i="0" sz="11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9" name="Google Shape;269;g2d2eb82ca8d_2_227"/>
          <p:cNvSpPr txBox="1"/>
          <p:nvPr/>
        </p:nvSpPr>
        <p:spPr>
          <a:xfrm>
            <a:off x="6091475" y="3658678"/>
            <a:ext cx="2371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Мультимодальная связь данных в рамках единого вектора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g2d2eb82ca8d_2_227"/>
          <p:cNvSpPr txBox="1"/>
          <p:nvPr/>
        </p:nvSpPr>
        <p:spPr>
          <a:xfrm>
            <a:off x="3705625" y="4080925"/>
            <a:ext cx="193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3. BERT</a:t>
            </a:r>
            <a:endParaRPr b="0" i="0" sz="11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1" name="Google Shape;271;g2d2eb82ca8d_2_227"/>
          <p:cNvSpPr txBox="1"/>
          <p:nvPr/>
        </p:nvSpPr>
        <p:spPr>
          <a:xfrm>
            <a:off x="3750400" y="4314700"/>
            <a:ext cx="2143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Полный фантюнинг модели на представленом домене данных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" name="Google Shape;272;g2d2eb82ca8d_2_227"/>
          <p:cNvSpPr txBox="1"/>
          <p:nvPr/>
        </p:nvSpPr>
        <p:spPr>
          <a:xfrm>
            <a:off x="5923275" y="4080925"/>
            <a:ext cx="193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4. TF-IDF</a:t>
            </a:r>
            <a:endParaRPr b="0" i="0" sz="11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3" name="Google Shape;273;g2d2eb82ca8d_2_227"/>
          <p:cNvSpPr txBox="1"/>
          <p:nvPr/>
        </p:nvSpPr>
        <p:spPr>
          <a:xfrm>
            <a:off x="6091475" y="4314700"/>
            <a:ext cx="2143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Поиск семантических связей по карточкам товаров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2"/>
          </a:srgbClr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2eb82ca8d_2_385"/>
          <p:cNvSpPr txBox="1"/>
          <p:nvPr/>
        </p:nvSpPr>
        <p:spPr>
          <a:xfrm>
            <a:off x="7174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Результаты   моделирования</a:t>
            </a:r>
            <a:endParaRPr b="0" i="0" sz="25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79" name="Google Shape;279;g2d2eb82ca8d_2_385"/>
          <p:cNvSpPr txBox="1"/>
          <p:nvPr/>
        </p:nvSpPr>
        <p:spPr>
          <a:xfrm>
            <a:off x="1836025" y="1640550"/>
            <a:ext cx="2662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96,6%</a:t>
            </a:r>
            <a:endParaRPr b="0" i="0" sz="6000" u="none" cap="none" strike="noStrike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4572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3A3A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A3A3A3"/>
                </a:solidFill>
                <a:latin typeface="Oswald Medium"/>
                <a:ea typeface="Oswald Medium"/>
                <a:cs typeface="Oswald Medium"/>
                <a:sym typeface="Oswald Medium"/>
              </a:rPr>
              <a:t>PR-AUC локальный</a:t>
            </a:r>
            <a:endParaRPr b="0" i="0" sz="1200" u="none" cap="none" strike="noStrike">
              <a:solidFill>
                <a:srgbClr val="A3A3A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r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0" name="Google Shape;280;g2d2eb82ca8d_2_385"/>
          <p:cNvSpPr txBox="1"/>
          <p:nvPr/>
        </p:nvSpPr>
        <p:spPr>
          <a:xfrm>
            <a:off x="916100" y="3238944"/>
            <a:ext cx="3588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92,6%</a:t>
            </a:r>
            <a:endParaRPr b="0" i="0" sz="6000" u="none" cap="none" strike="noStrike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A3A3A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PR-AUC публичный лидерборд </a:t>
            </a:r>
            <a:endParaRPr b="0" i="0" sz="1200" u="none" cap="none" strike="noStrike">
              <a:solidFill>
                <a:srgbClr val="A3A3A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grpSp>
        <p:nvGrpSpPr>
          <p:cNvPr id="281" name="Google Shape;281;g2d2eb82ca8d_2_385"/>
          <p:cNvGrpSpPr/>
          <p:nvPr/>
        </p:nvGrpSpPr>
        <p:grpSpPr>
          <a:xfrm>
            <a:off x="850112" y="1103752"/>
            <a:ext cx="790861" cy="878794"/>
            <a:chOff x="660451" y="2816806"/>
            <a:chExt cx="1071627" cy="1168921"/>
          </a:xfrm>
        </p:grpSpPr>
        <p:sp>
          <p:nvSpPr>
            <p:cNvPr id="282" name="Google Shape;282;g2d2eb82ca8d_2_385"/>
            <p:cNvSpPr/>
            <p:nvPr/>
          </p:nvSpPr>
          <p:spPr>
            <a:xfrm>
              <a:off x="691509" y="2816806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2d2eb82ca8d_2_385"/>
            <p:cNvSpPr/>
            <p:nvPr/>
          </p:nvSpPr>
          <p:spPr>
            <a:xfrm>
              <a:off x="660451" y="3385198"/>
              <a:ext cx="1071627" cy="600529"/>
            </a:xfrm>
            <a:custGeom>
              <a:rect b="b" l="l" r="r" t="t"/>
              <a:pathLst>
                <a:path extrusionOk="0" h="18369" w="32779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2d2eb82ca8d_2_385"/>
            <p:cNvSpPr/>
            <p:nvPr/>
          </p:nvSpPr>
          <p:spPr>
            <a:xfrm>
              <a:off x="799198" y="2942607"/>
              <a:ext cx="794134" cy="884953"/>
            </a:xfrm>
            <a:custGeom>
              <a:rect b="b" l="l" r="r" t="t"/>
              <a:pathLst>
                <a:path extrusionOk="0" h="27069" w="24291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2d2eb82ca8d_2_385"/>
            <p:cNvSpPr/>
            <p:nvPr/>
          </p:nvSpPr>
          <p:spPr>
            <a:xfrm>
              <a:off x="1146032" y="3210228"/>
              <a:ext cx="271282" cy="272329"/>
            </a:xfrm>
            <a:custGeom>
              <a:rect b="b" l="l" r="r" t="t"/>
              <a:pathLst>
                <a:path extrusionOk="0" h="8330" w="8298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2d2eb82ca8d_2_385"/>
            <p:cNvSpPr/>
            <p:nvPr/>
          </p:nvSpPr>
          <p:spPr>
            <a:xfrm>
              <a:off x="1176077" y="3250603"/>
              <a:ext cx="176016" cy="165686"/>
            </a:xfrm>
            <a:custGeom>
              <a:rect b="b" l="l" r="r" t="t"/>
              <a:pathLst>
                <a:path extrusionOk="0" h="5068" w="5384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2d2eb82ca8d_2_385"/>
            <p:cNvSpPr/>
            <p:nvPr/>
          </p:nvSpPr>
          <p:spPr>
            <a:xfrm>
              <a:off x="1249569" y="3469054"/>
              <a:ext cx="65254" cy="187426"/>
            </a:xfrm>
            <a:custGeom>
              <a:rect b="b" l="l" r="r" t="t"/>
              <a:pathLst>
                <a:path extrusionOk="0" h="5733" w="1996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2d2eb82ca8d_2_385"/>
            <p:cNvSpPr/>
            <p:nvPr/>
          </p:nvSpPr>
          <p:spPr>
            <a:xfrm>
              <a:off x="1273370" y="3616072"/>
              <a:ext cx="16608" cy="15562"/>
            </a:xfrm>
            <a:custGeom>
              <a:rect b="b" l="l" r="r" t="t"/>
              <a:pathLst>
                <a:path extrusionOk="0" h="476" w="508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d2eb82ca8d_2_385"/>
            <p:cNvSpPr/>
            <p:nvPr/>
          </p:nvSpPr>
          <p:spPr>
            <a:xfrm>
              <a:off x="974168" y="3146020"/>
              <a:ext cx="289917" cy="427651"/>
            </a:xfrm>
            <a:custGeom>
              <a:rect b="b" l="l" r="r" t="t"/>
              <a:pathLst>
                <a:path extrusionOk="0" h="13081" w="8868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g2d2eb82ca8d_2_385"/>
          <p:cNvGrpSpPr/>
          <p:nvPr/>
        </p:nvGrpSpPr>
        <p:grpSpPr>
          <a:xfrm>
            <a:off x="758719" y="2728311"/>
            <a:ext cx="857812" cy="878794"/>
            <a:chOff x="2010553" y="2804383"/>
            <a:chExt cx="1071595" cy="1168920"/>
          </a:xfrm>
        </p:grpSpPr>
        <p:sp>
          <p:nvSpPr>
            <p:cNvPr id="291" name="Google Shape;291;g2d2eb82ca8d_2_385"/>
            <p:cNvSpPr/>
            <p:nvPr/>
          </p:nvSpPr>
          <p:spPr>
            <a:xfrm>
              <a:off x="2041611" y="3404879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d2eb82ca8d_2_385"/>
            <p:cNvSpPr/>
            <p:nvPr/>
          </p:nvSpPr>
          <p:spPr>
            <a:xfrm>
              <a:off x="2010553" y="2804383"/>
              <a:ext cx="1071595" cy="600529"/>
            </a:xfrm>
            <a:custGeom>
              <a:rect b="b" l="l" r="r" t="t"/>
              <a:pathLst>
                <a:path extrusionOk="0" h="18369" w="32778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2d2eb82ca8d_2_385"/>
            <p:cNvSpPr/>
            <p:nvPr/>
          </p:nvSpPr>
          <p:spPr>
            <a:xfrm>
              <a:off x="2149267" y="2962255"/>
              <a:ext cx="794166" cy="884724"/>
            </a:xfrm>
            <a:custGeom>
              <a:rect b="b" l="l" r="r" t="t"/>
              <a:pathLst>
                <a:path extrusionOk="0" h="27062" w="24292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2d2eb82ca8d_2_385"/>
            <p:cNvSpPr/>
            <p:nvPr/>
          </p:nvSpPr>
          <p:spPr>
            <a:xfrm>
              <a:off x="2308708" y="3241253"/>
              <a:ext cx="452497" cy="217471"/>
            </a:xfrm>
            <a:custGeom>
              <a:rect b="b" l="l" r="r" t="t"/>
              <a:pathLst>
                <a:path extrusionOk="0" h="6652" w="13841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2d2eb82ca8d_2_385"/>
            <p:cNvSpPr/>
            <p:nvPr/>
          </p:nvSpPr>
          <p:spPr>
            <a:xfrm>
              <a:off x="2305603" y="3214380"/>
              <a:ext cx="480449" cy="311658"/>
            </a:xfrm>
            <a:custGeom>
              <a:rect b="b" l="l" r="r" t="t"/>
              <a:pathLst>
                <a:path extrusionOk="0" h="9533" w="14696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2d2eb82ca8d_2_385"/>
            <p:cNvSpPr/>
            <p:nvPr/>
          </p:nvSpPr>
          <p:spPr>
            <a:xfrm>
              <a:off x="2539616" y="3493247"/>
              <a:ext cx="13469" cy="13110"/>
            </a:xfrm>
            <a:custGeom>
              <a:rect b="b" l="l" r="r" t="t"/>
              <a:pathLst>
                <a:path extrusionOk="0" h="401" w="412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d2eb82ca8d_2_385"/>
            <p:cNvSpPr/>
            <p:nvPr/>
          </p:nvSpPr>
          <p:spPr>
            <a:xfrm>
              <a:off x="2308708" y="3474220"/>
              <a:ext cx="475284" cy="13502"/>
            </a:xfrm>
            <a:custGeom>
              <a:rect b="b" l="l" r="r" t="t"/>
              <a:pathLst>
                <a:path extrusionOk="0" h="413" w="1453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2d2eb82ca8d_2_385"/>
            <p:cNvSpPr/>
            <p:nvPr/>
          </p:nvSpPr>
          <p:spPr>
            <a:xfrm>
              <a:off x="2572733" y="3514627"/>
              <a:ext cx="13502" cy="46620"/>
            </a:xfrm>
            <a:custGeom>
              <a:rect b="b" l="l" r="r" t="t"/>
              <a:pathLst>
                <a:path extrusionOk="0" h="1426" w="413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d2eb82ca8d_2_385"/>
            <p:cNvSpPr/>
            <p:nvPr/>
          </p:nvSpPr>
          <p:spPr>
            <a:xfrm>
              <a:off x="2506465" y="3514627"/>
              <a:ext cx="13502" cy="46620"/>
            </a:xfrm>
            <a:custGeom>
              <a:rect b="b" l="l" r="r" t="t"/>
              <a:pathLst>
                <a:path extrusionOk="0" h="1426" w="413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d2eb82ca8d_2_385"/>
            <p:cNvSpPr/>
            <p:nvPr/>
          </p:nvSpPr>
          <p:spPr>
            <a:xfrm>
              <a:off x="2419503" y="3549805"/>
              <a:ext cx="253694" cy="13502"/>
            </a:xfrm>
            <a:custGeom>
              <a:rect b="b" l="l" r="r" t="t"/>
              <a:pathLst>
                <a:path extrusionOk="0" h="413" w="776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d2eb82ca8d_2_385"/>
            <p:cNvSpPr/>
            <p:nvPr/>
          </p:nvSpPr>
          <p:spPr>
            <a:xfrm>
              <a:off x="2364645" y="3259037"/>
              <a:ext cx="141853" cy="139662"/>
            </a:xfrm>
            <a:custGeom>
              <a:rect b="b" l="l" r="r" t="t"/>
              <a:pathLst>
                <a:path extrusionOk="0" h="4272" w="4339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d2eb82ca8d_2_385"/>
            <p:cNvSpPr/>
            <p:nvPr/>
          </p:nvSpPr>
          <p:spPr>
            <a:xfrm>
              <a:off x="2346011" y="3244195"/>
              <a:ext cx="90101" cy="95495"/>
            </a:xfrm>
            <a:custGeom>
              <a:rect b="b" l="l" r="r" t="t"/>
              <a:pathLst>
                <a:path extrusionOk="0" h="2921" w="2756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3" name="Google Shape;303;g2d2eb82ca8d_2_385"/>
          <p:cNvPicPr preferRelativeResize="0"/>
          <p:nvPr/>
        </p:nvPicPr>
        <p:blipFill rotWithShape="1">
          <a:blip r:embed="rId3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d2eb82ca8d_2_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d2eb82ca8d_2_3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825" y="957263"/>
            <a:ext cx="36290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2"/>
          </a:srgbClr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2eb82ca8d_2_444"/>
          <p:cNvSpPr txBox="1"/>
          <p:nvPr/>
        </p:nvSpPr>
        <p:spPr>
          <a:xfrm>
            <a:off x="7174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Инструменты</a:t>
            </a:r>
            <a:endParaRPr b="0" i="0" sz="25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11" name="Google Shape;311;g2d2eb82ca8d_2_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635" y="1943686"/>
            <a:ext cx="446326" cy="4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2d2eb82ca8d_2_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7" y="3124548"/>
            <a:ext cx="1772367" cy="95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d2eb82ca8d_2_4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4097" y="497225"/>
            <a:ext cx="2007526" cy="110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d2eb82ca8d_2_4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6625" y="941073"/>
            <a:ext cx="1875000" cy="8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d2eb82ca8d_2_444"/>
          <p:cNvPicPr preferRelativeResize="0"/>
          <p:nvPr/>
        </p:nvPicPr>
        <p:blipFill rotWithShape="1">
          <a:blip r:embed="rId7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d2eb82ca8d_2_4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d2eb82ca8d_2_444"/>
          <p:cNvSpPr txBox="1"/>
          <p:nvPr/>
        </p:nvSpPr>
        <p:spPr>
          <a:xfrm>
            <a:off x="6596600" y="3100975"/>
            <a:ext cx="13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Fira Sans"/>
                <a:ea typeface="Fira Sans"/>
                <a:cs typeface="Fira Sans"/>
                <a:sym typeface="Fira Sans"/>
              </a:rPr>
              <a:t>Levenshtein</a:t>
            </a:r>
            <a:endParaRPr b="1" i="0" sz="1600" u="none" cap="none" strike="noStrike">
              <a:solidFill>
                <a:srgbClr val="38761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18" name="Google Shape;318;g2d2eb82ca8d_2_444"/>
          <p:cNvGrpSpPr/>
          <p:nvPr/>
        </p:nvGrpSpPr>
        <p:grpSpPr>
          <a:xfrm>
            <a:off x="4863025" y="3195150"/>
            <a:ext cx="1347300" cy="1082200"/>
            <a:chOff x="7373525" y="2312350"/>
            <a:chExt cx="1347300" cy="1082200"/>
          </a:xfrm>
        </p:grpSpPr>
        <p:pic>
          <p:nvPicPr>
            <p:cNvPr id="319" name="Google Shape;319;g2d2eb82ca8d_2_44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1614" y="2743450"/>
              <a:ext cx="851111" cy="65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g2d2eb82ca8d_2_444"/>
            <p:cNvSpPr txBox="1"/>
            <p:nvPr/>
          </p:nvSpPr>
          <p:spPr>
            <a:xfrm>
              <a:off x="7373525" y="2312350"/>
              <a:ext cx="134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30475E"/>
                  </a:solidFill>
                  <a:latin typeface="Fira Sans"/>
                  <a:ea typeface="Fira Sans"/>
                  <a:cs typeface="Fira Sans"/>
                  <a:sym typeface="Fira Sans"/>
                </a:rPr>
                <a:t>Jaccard (IoU)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g2d2eb82ca8d_2_4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89608" y="1651513"/>
            <a:ext cx="3447891" cy="144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2"/>
          </a:srgbClr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2eb82ca8d_2_4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Команда  Skripka</a:t>
            </a:r>
            <a:endParaRPr b="0" i="0" sz="25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descr="A person in a white shirt&#10;&#10;Description automatically generated" id="327" name="Google Shape;327;g2d2eb82ca8d_2_4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13" l="0" r="0" t="0"/>
          <a:stretch/>
        </p:blipFill>
        <p:spPr>
          <a:xfrm>
            <a:off x="1875175" y="1247400"/>
            <a:ext cx="1572600" cy="1581900"/>
          </a:xfrm>
          <a:prstGeom prst="flowChartConnector">
            <a:avLst/>
          </a:prstGeom>
          <a:solidFill>
            <a:srgbClr val="F2F2F2"/>
          </a:solidFill>
          <a:ln cap="flat" cmpd="sng" w="9525">
            <a:solidFill>
              <a:srgbClr val="A3A3A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erson with yellow paint on his body&#10;&#10;Description automatically generated" id="328" name="Google Shape;328;g2d2eb82ca8d_2_41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4653" l="0" r="0" t="-8"/>
          <a:stretch/>
        </p:blipFill>
        <p:spPr>
          <a:xfrm>
            <a:off x="3776275" y="1247400"/>
            <a:ext cx="1572600" cy="15819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A3A3A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erson taking a selfie&#10;&#10;Description automatically generated" id="329" name="Google Shape;329;g2d2eb82ca8d_2_41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38" l="0" r="0" t="0"/>
          <a:stretch/>
        </p:blipFill>
        <p:spPr>
          <a:xfrm>
            <a:off x="5677363" y="1247412"/>
            <a:ext cx="1572600" cy="15819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A3A3A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30" name="Google Shape;330;g2d2eb82ca8d_2_418"/>
          <p:cNvGrpSpPr/>
          <p:nvPr/>
        </p:nvGrpSpPr>
        <p:grpSpPr>
          <a:xfrm>
            <a:off x="2195324" y="4079550"/>
            <a:ext cx="947202" cy="261600"/>
            <a:chOff x="779925" y="3720775"/>
            <a:chExt cx="947202" cy="261600"/>
          </a:xfrm>
        </p:grpSpPr>
        <p:sp>
          <p:nvSpPr>
            <p:cNvPr id="331" name="Google Shape;331;g2d2eb82ca8d_2_418"/>
            <p:cNvSpPr txBox="1"/>
            <p:nvPr/>
          </p:nvSpPr>
          <p:spPr>
            <a:xfrm>
              <a:off x="807927" y="3720775"/>
              <a:ext cx="919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@Dimk_88</a:t>
              </a:r>
              <a:endParaRPr b="0" i="0" sz="1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332" name="Google Shape;332;g2d2eb82ca8d_2_4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9925" y="3764950"/>
              <a:ext cx="173250" cy="17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g2d2eb82ca8d_2_418"/>
          <p:cNvGrpSpPr/>
          <p:nvPr/>
        </p:nvGrpSpPr>
        <p:grpSpPr>
          <a:xfrm>
            <a:off x="4023983" y="4079550"/>
            <a:ext cx="1296300" cy="261600"/>
            <a:chOff x="2298354" y="3720775"/>
            <a:chExt cx="1296300" cy="261600"/>
          </a:xfrm>
        </p:grpSpPr>
        <p:sp>
          <p:nvSpPr>
            <p:cNvPr id="334" name="Google Shape;334;g2d2eb82ca8d_2_418"/>
            <p:cNvSpPr txBox="1"/>
            <p:nvPr/>
          </p:nvSpPr>
          <p:spPr>
            <a:xfrm>
              <a:off x="2298354" y="3720775"/>
              <a:ext cx="1296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6E77"/>
                </a:buClr>
                <a:buSzPts val="2000"/>
                <a:buFont typeface="Roboto Light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@iceman_o_O</a:t>
              </a:r>
              <a:endParaRPr b="0" i="0" sz="1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335" name="Google Shape;335;g2d2eb82ca8d_2_4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92413" y="3764950"/>
              <a:ext cx="173250" cy="17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g2d2eb82ca8d_2_418"/>
          <p:cNvGrpSpPr/>
          <p:nvPr/>
        </p:nvGrpSpPr>
        <p:grpSpPr>
          <a:xfrm>
            <a:off x="5880794" y="4079550"/>
            <a:ext cx="1161312" cy="261600"/>
            <a:chOff x="4004888" y="3720775"/>
            <a:chExt cx="1161312" cy="261600"/>
          </a:xfrm>
        </p:grpSpPr>
        <p:sp>
          <p:nvSpPr>
            <p:cNvPr id="337" name="Google Shape;337;g2d2eb82ca8d_2_418"/>
            <p:cNvSpPr txBox="1"/>
            <p:nvPr/>
          </p:nvSpPr>
          <p:spPr>
            <a:xfrm>
              <a:off x="4071800" y="3720775"/>
              <a:ext cx="1094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6E77"/>
                </a:buClr>
                <a:buSzPts val="2000"/>
                <a:buFont typeface="Roboto Light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@CodeDrivenAI</a:t>
              </a:r>
              <a:endParaRPr b="0" i="0" sz="1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338" name="Google Shape;338;g2d2eb82ca8d_2_4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04888" y="3764950"/>
              <a:ext cx="173250" cy="173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g2d2eb82ca8d_2_418"/>
          <p:cNvSpPr txBox="1"/>
          <p:nvPr/>
        </p:nvSpPr>
        <p:spPr>
          <a:xfrm>
            <a:off x="3962058" y="34260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Черных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Иван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40" name="Google Shape;340;g2d2eb82ca8d_2_418"/>
          <p:cNvSpPr txBox="1"/>
          <p:nvPr/>
        </p:nvSpPr>
        <p:spPr>
          <a:xfrm>
            <a:off x="1958850" y="34260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Кожемяко</a:t>
            </a:r>
            <a:endParaRPr b="0" i="0" sz="1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Дмитрий</a:t>
            </a:r>
            <a:endParaRPr b="0" i="0" sz="1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41" name="Google Shape;341;g2d2eb82ca8d_2_418"/>
          <p:cNvSpPr txBox="1"/>
          <p:nvPr/>
        </p:nvSpPr>
        <p:spPr>
          <a:xfrm>
            <a:off x="5751375" y="34260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Борисовский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Сергей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42" name="Google Shape;342;g2d2eb82ca8d_2_418"/>
          <p:cNvSpPr txBox="1"/>
          <p:nvPr/>
        </p:nvSpPr>
        <p:spPr>
          <a:xfrm>
            <a:off x="3962058" y="294680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DS developer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43" name="Google Shape;343;g2d2eb82ca8d_2_418"/>
          <p:cNvSpPr txBox="1"/>
          <p:nvPr/>
        </p:nvSpPr>
        <p:spPr>
          <a:xfrm>
            <a:off x="1958850" y="302300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Капитан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DS developer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44" name="Google Shape;344;g2d2eb82ca8d_2_418"/>
          <p:cNvSpPr txBox="1"/>
          <p:nvPr/>
        </p:nvSpPr>
        <p:spPr>
          <a:xfrm>
            <a:off x="5529225" y="3023001"/>
            <a:ext cx="1710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Fullstack developer + Analyst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45" name="Google Shape;345;g2d2eb82ca8d_2_418"/>
          <p:cNvPicPr preferRelativeResize="0"/>
          <p:nvPr/>
        </p:nvPicPr>
        <p:blipFill rotWithShape="1">
          <a:blip r:embed="rId7">
            <a:alphaModFix/>
          </a:blip>
          <a:srcRect b="39288" l="0" r="0" t="38404"/>
          <a:stretch/>
        </p:blipFill>
        <p:spPr>
          <a:xfrm>
            <a:off x="7943900" y="4848225"/>
            <a:ext cx="1153900" cy="2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d2eb82ca8d_2_4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