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  <p:sldId id="263" r:id="rId5"/>
    <p:sldId id="269" r:id="rId6"/>
    <p:sldId id="266" r:id="rId7"/>
    <p:sldId id="265" r:id="rId8"/>
    <p:sldId id="267" r:id="rId9"/>
    <p:sldId id="264" r:id="rId10"/>
    <p:sldId id="261" r:id="rId11"/>
    <p:sldId id="262" r:id="rId12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EBAB596-5E59-44E7-921C-9C2DBCF8A507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3BF5496-848B-437F-8CCA-D584C1D63417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1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733320" y="950760"/>
            <a:ext cx="7084440" cy="243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80000"/>
              </a:lnSpc>
            </a:pPr>
            <a:r>
              <a:rPr lang="en-US" sz="9600" b="0" strike="noStrike" spc="-1">
                <a:solidFill>
                  <a:srgbClr val="FFFFFF"/>
                </a:solidFill>
                <a:latin typeface="VTB Group Web Bold"/>
              </a:rPr>
              <a:t>MORE.Tech 4.0</a:t>
            </a:r>
            <a:endParaRPr lang="ru-RU" sz="9600" b="0" strike="noStrike" spc="-1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733320" y="3557520"/>
            <a:ext cx="7892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VTB Group Web Light"/>
              </a:rPr>
              <a:t>Профильная лента бизнес-новостей</a:t>
            </a:r>
            <a:endParaRPr lang="ru-RU" sz="3200" b="0" strike="noStrike" spc="-1"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 rot="21437400">
            <a:off x="3753000" y="1915560"/>
            <a:ext cx="4048920" cy="750240"/>
          </a:xfrm>
          <a:prstGeom prst="roundRect">
            <a:avLst>
              <a:gd name="adj" fmla="val 31212"/>
            </a:avLst>
          </a:prstGeom>
          <a:gradFill rotWithShape="0">
            <a:gsLst>
              <a:gs pos="0">
                <a:srgbClr val="1437F5"/>
              </a:gs>
              <a:gs pos="100000">
                <a:srgbClr val="3A84F7"/>
              </a:gs>
            </a:gsLst>
            <a:lin ang="21432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VTB Group Web Bold"/>
              </a:rPr>
              <a:t>TMteam</a:t>
            </a:r>
            <a:endParaRPr lang="ru-RU" sz="2800" b="0" strike="noStrike" spc="-1">
              <a:latin typeface="Arial"/>
            </a:endParaRPr>
          </a:p>
        </p:txBody>
      </p:sp>
      <p:pic>
        <p:nvPicPr>
          <p:cNvPr id="43" name="Рисунок 9"/>
          <p:cNvPicPr/>
          <p:nvPr/>
        </p:nvPicPr>
        <p:blipFill>
          <a:blip r:embed="rId3"/>
          <a:stretch/>
        </p:blipFill>
        <p:spPr>
          <a:xfrm>
            <a:off x="10449360" y="471240"/>
            <a:ext cx="1260000" cy="447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35352D9-A57F-491C-B58C-6A9BE0BF2BCE}" type="slidenum">
              <a:rPr lang="ru-RU" sz="1200" b="0" strike="noStrike" spc="-1">
                <a:solidFill>
                  <a:srgbClr val="FFFFFF"/>
                </a:solidFill>
                <a:latin typeface="Calibri"/>
              </a:rPr>
              <a:t>10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66" name="Рисунок 5_3"/>
          <p:cNvPicPr/>
          <p:nvPr/>
        </p:nvPicPr>
        <p:blipFill>
          <a:blip r:embed="rId2"/>
          <a:stretch/>
        </p:blipFill>
        <p:spPr>
          <a:xfrm>
            <a:off x="10449360" y="471240"/>
            <a:ext cx="1260000" cy="447480"/>
          </a:xfrm>
          <a:prstGeom prst="rect">
            <a:avLst/>
          </a:prstGeom>
          <a:ln>
            <a:noFill/>
          </a:ln>
        </p:spPr>
      </p:pic>
      <p:sp>
        <p:nvSpPr>
          <p:cNvPr id="67" name="CustomShape 2"/>
          <p:cNvSpPr/>
          <p:nvPr/>
        </p:nvSpPr>
        <p:spPr>
          <a:xfrm>
            <a:off x="561600" y="506160"/>
            <a:ext cx="46004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80000"/>
              </a:lnSpc>
            </a:pPr>
            <a:r>
              <a:rPr lang="ru-RU" sz="4000" b="0" strike="noStrike" spc="-1">
                <a:solidFill>
                  <a:srgbClr val="FFFFFF"/>
                </a:solidFill>
                <a:latin typeface="VTB Group Web Bold"/>
              </a:rPr>
              <a:t>Команада</a:t>
            </a:r>
            <a:endParaRPr lang="ru-RU" sz="4000" b="0" strike="noStrike" spc="-1">
              <a:latin typeface="Arial"/>
            </a:endParaRPr>
          </a:p>
        </p:txBody>
      </p:sp>
      <p:sp>
        <p:nvSpPr>
          <p:cNvPr id="68" name="CustomShape 3"/>
          <p:cNvSpPr/>
          <p:nvPr/>
        </p:nvSpPr>
        <p:spPr>
          <a:xfrm>
            <a:off x="627840" y="937800"/>
            <a:ext cx="1490760" cy="1748880"/>
          </a:xfrm>
          <a:prstGeom prst="ellipse">
            <a:avLst/>
          </a:prstGeom>
          <a:blipFill rotWithShape="0">
            <a:blip r:embed="rId3"/>
            <a:stretch>
              <a:fillRect t="490" b="490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4"/>
          <p:cNvSpPr/>
          <p:nvPr/>
        </p:nvSpPr>
        <p:spPr>
          <a:xfrm>
            <a:off x="7324845" y="2733660"/>
            <a:ext cx="1543680" cy="1826640"/>
          </a:xfrm>
          <a:prstGeom prst="ellipse">
            <a:avLst/>
          </a:prstGeom>
          <a:blipFill rotWithShape="0">
            <a:blip r:embed="rId4"/>
            <a:stretch>
              <a:fillRect t="49" b="49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5"/>
          <p:cNvSpPr/>
          <p:nvPr/>
        </p:nvSpPr>
        <p:spPr>
          <a:xfrm>
            <a:off x="4586114" y="792000"/>
            <a:ext cx="1490760" cy="1748880"/>
          </a:xfrm>
          <a:prstGeom prst="ellipse">
            <a:avLst/>
          </a:prstGeom>
          <a:blipFill rotWithShape="0">
            <a:blip r:embed="rId5"/>
            <a:stretch>
              <a:fillRect t="490" b="490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6"/>
          <p:cNvSpPr/>
          <p:nvPr/>
        </p:nvSpPr>
        <p:spPr>
          <a:xfrm>
            <a:off x="2280240" y="3598920"/>
            <a:ext cx="1503360" cy="1763640"/>
          </a:xfrm>
          <a:prstGeom prst="ellipse">
            <a:avLst/>
          </a:prstGeom>
          <a:blipFill rotWithShape="0">
            <a:blip r:embed="rId6"/>
            <a:stretch>
              <a:fillRect t="485" b="485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7"/>
          <p:cNvSpPr/>
          <p:nvPr/>
        </p:nvSpPr>
        <p:spPr>
          <a:xfrm>
            <a:off x="627840" y="2478600"/>
            <a:ext cx="3453120" cy="603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3000" b="1" strike="noStrike" cap="all" spc="296" baseline="54000" dirty="0">
                <a:solidFill>
                  <a:srgbClr val="45485C"/>
                </a:solidFill>
                <a:latin typeface="Open Sans"/>
                <a:ea typeface="Open Sans"/>
              </a:rPr>
              <a:t>Александр</a:t>
            </a:r>
            <a:endParaRPr lang="ru-RU" sz="3000" b="0" strike="noStrike" spc="-1" dirty="0">
              <a:latin typeface="Arial"/>
            </a:endParaRPr>
          </a:p>
        </p:txBody>
      </p:sp>
      <p:sp>
        <p:nvSpPr>
          <p:cNvPr id="73" name="CustomShape 8"/>
          <p:cNvSpPr/>
          <p:nvPr/>
        </p:nvSpPr>
        <p:spPr>
          <a:xfrm>
            <a:off x="627840" y="3090420"/>
            <a:ext cx="2321280" cy="985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 baseline="54000" dirty="0">
                <a:solidFill>
                  <a:srgbClr val="FFFFFF"/>
                </a:solidFill>
                <a:latin typeface="Open Sans"/>
                <a:ea typeface="Open Sans"/>
              </a:rPr>
              <a:t>Капитан команды, аналитик, разработчик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74" name="CustomShape 9"/>
          <p:cNvSpPr/>
          <p:nvPr/>
        </p:nvSpPr>
        <p:spPr>
          <a:xfrm>
            <a:off x="2280240" y="5099700"/>
            <a:ext cx="2684520" cy="603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3000" b="1" strike="noStrike" cap="all" spc="296" baseline="54000" dirty="0" err="1">
                <a:solidFill>
                  <a:srgbClr val="45485C"/>
                </a:solidFill>
                <a:latin typeface="Open Sans"/>
                <a:ea typeface="Open Sans"/>
              </a:rPr>
              <a:t>иван</a:t>
            </a:r>
            <a:endParaRPr lang="ru-RU" sz="3000" b="0" strike="noStrike" spc="-1" dirty="0">
              <a:latin typeface="Arial"/>
            </a:endParaRPr>
          </a:p>
        </p:txBody>
      </p:sp>
      <p:sp>
        <p:nvSpPr>
          <p:cNvPr id="75" name="CustomShape 10"/>
          <p:cNvSpPr/>
          <p:nvPr/>
        </p:nvSpPr>
        <p:spPr>
          <a:xfrm>
            <a:off x="2280240" y="5690160"/>
            <a:ext cx="2321280" cy="985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 baseline="54000" dirty="0" err="1">
                <a:solidFill>
                  <a:srgbClr val="FFFFFF"/>
                </a:solidFill>
                <a:latin typeface="Open Sans"/>
                <a:ea typeface="Open Sans"/>
              </a:rPr>
              <a:t>Pазработчик</a:t>
            </a:r>
            <a:r>
              <a:rPr lang="en-US" sz="1800" b="0" strike="noStrike" spc="-1" baseline="54000" dirty="0">
                <a:solidFill>
                  <a:srgbClr val="FFFFFF"/>
                </a:solidFill>
                <a:latin typeface="Open Sans"/>
                <a:ea typeface="Open Sans"/>
              </a:rPr>
              <a:t>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 baseline="54000" dirty="0">
                <a:solidFill>
                  <a:srgbClr val="FFFFFF"/>
                </a:solidFill>
                <a:latin typeface="Open Sans"/>
                <a:ea typeface="Open Sans"/>
              </a:rPr>
              <a:t>ML-</a:t>
            </a:r>
            <a:r>
              <a:rPr lang="en-US" sz="1800" b="0" strike="noStrike" spc="-1" baseline="54000" dirty="0" err="1">
                <a:solidFill>
                  <a:srgbClr val="FFFFFF"/>
                </a:solidFill>
                <a:latin typeface="Open Sans"/>
                <a:ea typeface="Open Sans"/>
              </a:rPr>
              <a:t>инженер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76" name="CustomShape 11"/>
          <p:cNvSpPr/>
          <p:nvPr/>
        </p:nvSpPr>
        <p:spPr>
          <a:xfrm>
            <a:off x="4586114" y="2451572"/>
            <a:ext cx="1928985" cy="564176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50760" tIns="50760" rIns="50760" bIns="5076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3000" b="1" strike="noStrike" cap="all" spc="296" baseline="54000" dirty="0">
                <a:solidFill>
                  <a:srgbClr val="45485C"/>
                </a:solidFill>
                <a:latin typeface="Open Sans"/>
                <a:ea typeface="Open Sans"/>
              </a:rPr>
              <a:t>Екатерина</a:t>
            </a:r>
            <a:endParaRPr lang="ru-RU" sz="3000" b="0" strike="noStrike" spc="-1" dirty="0">
              <a:latin typeface="Arial"/>
            </a:endParaRPr>
          </a:p>
        </p:txBody>
      </p:sp>
      <p:sp>
        <p:nvSpPr>
          <p:cNvPr id="77" name="CustomShape 12"/>
          <p:cNvSpPr/>
          <p:nvPr/>
        </p:nvSpPr>
        <p:spPr>
          <a:xfrm>
            <a:off x="4586114" y="2899050"/>
            <a:ext cx="2321280" cy="985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b="0" strike="noStrike" spc="-1" baseline="54000" dirty="0">
                <a:solidFill>
                  <a:srgbClr val="FFFFFF"/>
                </a:solidFill>
                <a:latin typeface="Open Sans"/>
                <a:ea typeface="Open Sans"/>
              </a:rPr>
              <a:t>Художник</a:t>
            </a:r>
            <a:endParaRPr lang="ru-RU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b="0" strike="noStrike" spc="-1" baseline="54000" dirty="0">
                <a:solidFill>
                  <a:srgbClr val="FFFFFF"/>
                </a:solidFill>
                <a:latin typeface="Open Sans"/>
                <a:ea typeface="Open Sans"/>
              </a:rPr>
              <a:t>Визуализация </a:t>
            </a:r>
            <a:endParaRPr lang="ru-RU" b="0" strike="noStrike" spc="-1" dirty="0">
              <a:latin typeface="Arial"/>
            </a:endParaRPr>
          </a:p>
        </p:txBody>
      </p:sp>
      <p:sp>
        <p:nvSpPr>
          <p:cNvPr id="78" name="CustomShape 13"/>
          <p:cNvSpPr/>
          <p:nvPr/>
        </p:nvSpPr>
        <p:spPr>
          <a:xfrm>
            <a:off x="4352400" y="6189480"/>
            <a:ext cx="1063080" cy="356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14"/>
          <p:cNvSpPr/>
          <p:nvPr/>
        </p:nvSpPr>
        <p:spPr>
          <a:xfrm>
            <a:off x="7324845" y="4953750"/>
            <a:ext cx="2321280" cy="985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pc="-1" baseline="54000" dirty="0">
                <a:solidFill>
                  <a:srgbClr val="FFFFFF"/>
                </a:solidFill>
                <a:latin typeface="Open Sans"/>
                <a:ea typeface="Open Sans"/>
              </a:rPr>
              <a:t>А</a:t>
            </a:r>
            <a:r>
              <a:rPr lang="en-US" sz="1800" b="0" strike="noStrike" spc="-1" baseline="54000" dirty="0" err="1">
                <a:solidFill>
                  <a:srgbClr val="FFFFFF"/>
                </a:solidFill>
                <a:latin typeface="Open Sans"/>
                <a:ea typeface="Open Sans"/>
              </a:rPr>
              <a:t>налитик</a:t>
            </a:r>
            <a:r>
              <a:rPr lang="en-US" sz="1800" b="0" strike="noStrike" spc="-1" baseline="54000" dirty="0">
                <a:solidFill>
                  <a:srgbClr val="FFFFFF"/>
                </a:solidFill>
                <a:latin typeface="Open Sans"/>
                <a:ea typeface="Open Sans"/>
              </a:rPr>
              <a:t> BI\DS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 baseline="54000" dirty="0">
                <a:solidFill>
                  <a:srgbClr val="FFFFFF"/>
                </a:solidFill>
                <a:latin typeface="Open Sans"/>
                <a:ea typeface="Open Sans"/>
              </a:rPr>
              <a:t>Backend </a:t>
            </a:r>
            <a:r>
              <a:rPr lang="en-US" sz="1800" b="0" strike="noStrike" spc="-1" baseline="54000" dirty="0" err="1">
                <a:solidFill>
                  <a:srgbClr val="FFFFFF"/>
                </a:solidFill>
                <a:latin typeface="Open Sans"/>
                <a:ea typeface="Open Sans"/>
              </a:rPr>
              <a:t>разработчик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17" name="CustomShape 11">
            <a:extLst>
              <a:ext uri="{FF2B5EF4-FFF2-40B4-BE49-F238E27FC236}">
                <a16:creationId xmlns:a16="http://schemas.microsoft.com/office/drawing/2014/main" id="{2E6AB882-C548-4C09-8C7D-3154ED061CB1}"/>
              </a:ext>
            </a:extLst>
          </p:cNvPr>
          <p:cNvSpPr/>
          <p:nvPr/>
        </p:nvSpPr>
        <p:spPr>
          <a:xfrm>
            <a:off x="7324845" y="4371812"/>
            <a:ext cx="1733430" cy="564176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50760" tIns="50760" rIns="50760" bIns="5076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3000" b="1" strike="noStrike" cap="all" spc="296" baseline="54000" dirty="0">
                <a:solidFill>
                  <a:srgbClr val="45485C"/>
                </a:solidFill>
                <a:latin typeface="Open Sans"/>
                <a:ea typeface="Open Sans"/>
              </a:rPr>
              <a:t>ЕВГЕНИЙ</a:t>
            </a:r>
            <a:endParaRPr lang="ru-RU" sz="3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B37D707-95A6-4A7A-90ED-971FB159C089}" type="slidenum">
              <a:rPr lang="ru-RU" sz="1200" b="0" strike="noStrike" spc="-1">
                <a:solidFill>
                  <a:srgbClr val="FFFFFF"/>
                </a:solidFill>
                <a:latin typeface="Calibri"/>
              </a:rPr>
              <a:t>11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15680" y="892080"/>
            <a:ext cx="6691680" cy="89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80000"/>
              </a:lnSpc>
            </a:pPr>
            <a:r>
              <a:rPr lang="ru-RU" sz="6600" b="1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Вопросы</a:t>
            </a:r>
            <a:endParaRPr lang="ru-RU" sz="6600" b="0" strike="noStrike" spc="-1">
              <a:latin typeface="Arial"/>
            </a:endParaRPr>
          </a:p>
        </p:txBody>
      </p:sp>
      <p:pic>
        <p:nvPicPr>
          <p:cNvPr id="82" name="Рисунок 6"/>
          <p:cNvPicPr/>
          <p:nvPr/>
        </p:nvPicPr>
        <p:blipFill>
          <a:blip r:embed="rId2"/>
          <a:stretch/>
        </p:blipFill>
        <p:spPr>
          <a:xfrm>
            <a:off x="10449360" y="471240"/>
            <a:ext cx="1260000" cy="447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4B8B574-8B02-4074-B69C-9811C2ACA5E1}" type="slidenum">
              <a:rPr lang="ru-RU" sz="1200" b="0" strike="noStrike" spc="-1">
                <a:solidFill>
                  <a:srgbClr val="FFFFFF"/>
                </a:solidFill>
                <a:latin typeface="Calibri"/>
              </a:rPr>
              <a:t>2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51" name="Рисунок 5_0"/>
          <p:cNvPicPr/>
          <p:nvPr/>
        </p:nvPicPr>
        <p:blipFill>
          <a:blip r:embed="rId2"/>
          <a:stretch/>
        </p:blipFill>
        <p:spPr>
          <a:xfrm>
            <a:off x="10449360" y="471240"/>
            <a:ext cx="1260000" cy="447480"/>
          </a:xfrm>
          <a:prstGeom prst="rect">
            <a:avLst/>
          </a:prstGeom>
          <a:ln>
            <a:noFill/>
          </a:ln>
        </p:spPr>
      </p:pic>
      <p:sp>
        <p:nvSpPr>
          <p:cNvPr id="52" name="CustomShape 2"/>
          <p:cNvSpPr/>
          <p:nvPr/>
        </p:nvSpPr>
        <p:spPr>
          <a:xfrm>
            <a:off x="561600" y="506160"/>
            <a:ext cx="4600440" cy="5916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80000"/>
              </a:lnSpc>
            </a:pPr>
            <a:r>
              <a:rPr lang="ru-RU" sz="4000" b="0" strike="noStrike" spc="-1" dirty="0">
                <a:solidFill>
                  <a:srgbClr val="FFFFFF"/>
                </a:solidFill>
                <a:latin typeface="VTB Group Web Bold"/>
              </a:rPr>
              <a:t>Анализ задачи</a:t>
            </a:r>
            <a:endParaRPr lang="ru-RU" sz="4000" b="0" strike="noStrike" spc="-1" dirty="0">
              <a:latin typeface="Arial"/>
            </a:endParaRPr>
          </a:p>
        </p:txBody>
      </p:sp>
      <p:pic>
        <p:nvPicPr>
          <p:cNvPr id="53" name="Рисунок 15_0"/>
          <p:cNvPicPr/>
          <p:nvPr/>
        </p:nvPicPr>
        <p:blipFill>
          <a:blip r:embed="rId3"/>
          <a:stretch/>
        </p:blipFill>
        <p:spPr>
          <a:xfrm>
            <a:off x="7164360" y="1944000"/>
            <a:ext cx="3781800" cy="3781800"/>
          </a:xfrm>
          <a:prstGeom prst="rect">
            <a:avLst/>
          </a:prstGeom>
          <a:ln>
            <a:noFill/>
          </a:ln>
        </p:spPr>
      </p:pic>
      <p:sp>
        <p:nvSpPr>
          <p:cNvPr id="54" name="CustomShape 3"/>
          <p:cNvSpPr/>
          <p:nvPr/>
        </p:nvSpPr>
        <p:spPr>
          <a:xfrm>
            <a:off x="575999" y="1288650"/>
            <a:ext cx="6224851" cy="2214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274FF"/>
                </a:solidFill>
                <a:latin typeface="VTB Group Web Bold"/>
              </a:rPr>
              <a:t>Ролевая рекомендательная модель</a:t>
            </a:r>
            <a:endParaRPr lang="ru-RU" sz="20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274FF"/>
              </a:buClr>
              <a:buFont typeface="Arial"/>
              <a:buChar char="•"/>
            </a:pPr>
            <a:r>
              <a:rPr lang="ru-RU" sz="2000" b="0" strike="noStrike" spc="-1" dirty="0">
                <a:solidFill>
                  <a:srgbClr val="FFFFFF"/>
                </a:solidFill>
                <a:latin typeface="VTB Group Web Light"/>
              </a:rPr>
              <a:t>Фокус-группа с бухгалтерами для уточнения специфики потребления новостей</a:t>
            </a:r>
            <a:endParaRPr lang="ru-RU" sz="20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274FF"/>
              </a:buClr>
              <a:buFont typeface="Arial"/>
              <a:buChar char="•"/>
            </a:pPr>
            <a:r>
              <a:rPr lang="ru-RU" sz="2000" b="0" strike="noStrike" spc="-1" dirty="0">
                <a:solidFill>
                  <a:srgbClr val="FFFFFF"/>
                </a:solidFill>
                <a:latin typeface="VTB Group Web Light"/>
              </a:rPr>
              <a:t>Исследование тематических форумов и </a:t>
            </a:r>
            <a:r>
              <a:rPr lang="ru-RU" sz="2000" b="0" strike="noStrike" spc="-1" dirty="0" err="1">
                <a:solidFill>
                  <a:srgbClr val="FFFFFF"/>
                </a:solidFill>
                <a:latin typeface="VTB Group Web Light"/>
              </a:rPr>
              <a:t>hh</a:t>
            </a:r>
            <a:endParaRPr lang="ru-RU" sz="20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274FF"/>
              </a:buClr>
              <a:buFont typeface="Arial"/>
              <a:buChar char="•"/>
            </a:pPr>
            <a:r>
              <a:rPr lang="ru-RU" sz="2000" b="0" strike="noStrike" spc="-1" dirty="0">
                <a:solidFill>
                  <a:srgbClr val="FFFFFF"/>
                </a:solidFill>
                <a:latin typeface="VTB Group Web Light"/>
              </a:rPr>
              <a:t>Выявление якорных особенностей ролей, формирование словаря ключевых интересов</a:t>
            </a:r>
            <a:endParaRPr lang="ru-RU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6FC190-9A1B-4EE0-84AB-700864C20CE0}" type="slidenum">
              <a:rPr lang="ru-RU" sz="1200" b="0" strike="noStrike" spc="-1">
                <a:solidFill>
                  <a:srgbClr val="FFFFFF"/>
                </a:solidFill>
                <a:latin typeface="Calibri"/>
              </a:rPr>
              <a:t>3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647805" y="1313280"/>
            <a:ext cx="5533920" cy="191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274FF"/>
                </a:solidFill>
                <a:latin typeface="VTB Group Web Bold"/>
              </a:rPr>
              <a:t>Источники данных RSS-ленты</a:t>
            </a:r>
          </a:p>
          <a:p>
            <a:pPr marL="285840" indent="-285480">
              <a:lnSpc>
                <a:spcPct val="100000"/>
              </a:lnSpc>
              <a:buClr>
                <a:srgbClr val="0274FF"/>
              </a:buClr>
              <a:buFont typeface="Arial"/>
              <a:buChar char="•"/>
            </a:pPr>
            <a:r>
              <a:rPr lang="ru-RU" sz="2000" b="0" strike="noStrike" spc="-1" dirty="0">
                <a:solidFill>
                  <a:srgbClr val="FFFFFF"/>
                </a:solidFill>
                <a:latin typeface="VTB Group Web Light"/>
              </a:rPr>
              <a:t>СМИ</a:t>
            </a:r>
            <a:endParaRPr lang="ru-RU" sz="20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274FF"/>
              </a:buClr>
              <a:buFont typeface="Arial"/>
              <a:buChar char="•"/>
            </a:pPr>
            <a:r>
              <a:rPr lang="ru-RU" sz="2000" b="0" strike="noStrike" spc="-1" dirty="0">
                <a:solidFill>
                  <a:srgbClr val="FFFFFF"/>
                </a:solidFill>
                <a:latin typeface="VTB Group Web Light"/>
              </a:rPr>
              <a:t>Ведомства (ЦБ, министерства)</a:t>
            </a:r>
            <a:endParaRPr lang="ru-RU" sz="20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274FF"/>
              </a:buClr>
              <a:buFont typeface="Arial"/>
              <a:buChar char="•"/>
            </a:pPr>
            <a:r>
              <a:rPr lang="ru-RU" sz="2000" b="0" strike="noStrike" spc="-1" dirty="0">
                <a:solidFill>
                  <a:srgbClr val="FFFFFF"/>
                </a:solidFill>
                <a:latin typeface="VTB Group Web Light"/>
              </a:rPr>
              <a:t>Тематические подборки (Консультант)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b="0" strike="noStrike" spc="-1" dirty="0">
              <a:latin typeface="Arial"/>
            </a:endParaRPr>
          </a:p>
        </p:txBody>
      </p:sp>
      <p:pic>
        <p:nvPicPr>
          <p:cNvPr id="46" name="Рисунок 5"/>
          <p:cNvPicPr/>
          <p:nvPr/>
        </p:nvPicPr>
        <p:blipFill>
          <a:blip r:embed="rId2"/>
          <a:stretch/>
        </p:blipFill>
        <p:spPr>
          <a:xfrm>
            <a:off x="10449360" y="471240"/>
            <a:ext cx="1260000" cy="447480"/>
          </a:xfrm>
          <a:prstGeom prst="rect">
            <a:avLst/>
          </a:prstGeom>
          <a:ln>
            <a:noFill/>
          </a:ln>
        </p:spPr>
      </p:pic>
      <p:sp>
        <p:nvSpPr>
          <p:cNvPr id="47" name="CustomShape 3"/>
          <p:cNvSpPr/>
          <p:nvPr/>
        </p:nvSpPr>
        <p:spPr>
          <a:xfrm>
            <a:off x="561600" y="506160"/>
            <a:ext cx="4600440" cy="5916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80000"/>
              </a:lnSpc>
            </a:pPr>
            <a:r>
              <a:rPr lang="ru-RU" sz="4000" b="0" strike="noStrike" spc="-1" dirty="0">
                <a:solidFill>
                  <a:srgbClr val="FFFFFF"/>
                </a:solidFill>
                <a:latin typeface="VTB Group Web Bold"/>
              </a:rPr>
              <a:t>Исходные данные</a:t>
            </a:r>
            <a:endParaRPr lang="ru-RU" sz="4000" b="0" strike="noStrike" spc="-1" dirty="0">
              <a:latin typeface="Arial"/>
            </a:endParaRPr>
          </a:p>
        </p:txBody>
      </p:sp>
      <p:pic>
        <p:nvPicPr>
          <p:cNvPr id="48" name="Рисунок 15"/>
          <p:cNvPicPr/>
          <p:nvPr/>
        </p:nvPicPr>
        <p:blipFill>
          <a:blip r:embed="rId3"/>
          <a:stretch/>
        </p:blipFill>
        <p:spPr>
          <a:xfrm>
            <a:off x="7164360" y="1944000"/>
            <a:ext cx="3781800" cy="3781800"/>
          </a:xfrm>
          <a:prstGeom prst="rect">
            <a:avLst/>
          </a:prstGeom>
          <a:ln>
            <a:noFill/>
          </a:ln>
        </p:spPr>
      </p:pic>
      <p:sp>
        <p:nvSpPr>
          <p:cNvPr id="49" name="CustomShape 4"/>
          <p:cNvSpPr/>
          <p:nvPr/>
        </p:nvSpPr>
        <p:spPr>
          <a:xfrm>
            <a:off x="647805" y="3101042"/>
            <a:ext cx="6638400" cy="16297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274FF"/>
                </a:solidFill>
                <a:latin typeface="VTB Group Web Bold"/>
              </a:rPr>
              <a:t>Почему</a:t>
            </a:r>
            <a:r>
              <a:rPr lang="ru-RU" sz="2000" b="1" strike="noStrike" spc="-1" dirty="0">
                <a:solidFill>
                  <a:srgbClr val="0274FF"/>
                </a:solidFill>
                <a:latin typeface="VTB Group Web Bold"/>
              </a:rPr>
              <a:t>:</a:t>
            </a:r>
            <a:endParaRPr lang="ru-RU" sz="20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274FF"/>
              </a:buClr>
              <a:buFont typeface="Arial"/>
              <a:buChar char="•"/>
            </a:pPr>
            <a:r>
              <a:rPr lang="ru-RU" sz="2000" b="0" strike="noStrike" spc="-1" dirty="0">
                <a:solidFill>
                  <a:srgbClr val="FFFFFF"/>
                </a:solidFill>
                <a:latin typeface="VTB Group Web Light"/>
              </a:rPr>
              <a:t>Быстро</a:t>
            </a:r>
            <a:endParaRPr lang="ru-RU" sz="20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274FF"/>
              </a:buClr>
              <a:buFont typeface="Arial"/>
              <a:buChar char="•"/>
            </a:pPr>
            <a:r>
              <a:rPr lang="ru-RU" sz="2000" b="0" strike="noStrike" spc="-1" dirty="0">
                <a:solidFill>
                  <a:srgbClr val="FFFFFF"/>
                </a:solidFill>
                <a:latin typeface="VTB Group Web Light"/>
              </a:rPr>
              <a:t>Надёжно</a:t>
            </a:r>
            <a:endParaRPr lang="ru-RU" sz="20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274FF"/>
              </a:buClr>
              <a:buFont typeface="Arial"/>
              <a:buChar char="•"/>
            </a:pPr>
            <a:r>
              <a:rPr lang="ru-RU" sz="2000" b="0" strike="noStrike" spc="-1" dirty="0">
                <a:solidFill>
                  <a:srgbClr val="FFFFFF"/>
                </a:solidFill>
                <a:latin typeface="VTB Group Web Light"/>
              </a:rPr>
              <a:t>Масштабируемо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b="0" strike="noStrike" spc="-1" dirty="0">
              <a:latin typeface="Arial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6C7C5056-F233-4CFB-9C5A-C10F95A5DDE1}"/>
              </a:ext>
            </a:extLst>
          </p:cNvPr>
          <p:cNvSpPr/>
          <p:nvPr/>
        </p:nvSpPr>
        <p:spPr>
          <a:xfrm>
            <a:off x="647805" y="4599405"/>
            <a:ext cx="5533920" cy="101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274FF"/>
                </a:solidFill>
                <a:latin typeface="VTB Group Web Bold"/>
              </a:rPr>
              <a:t>Источники данных для обучения модели</a:t>
            </a:r>
          </a:p>
          <a:p>
            <a:pPr marL="285840" indent="-285480">
              <a:lnSpc>
                <a:spcPct val="100000"/>
              </a:lnSpc>
              <a:buClr>
                <a:srgbClr val="0274FF"/>
              </a:buClr>
              <a:buFont typeface="Arial"/>
              <a:buChar char="•"/>
            </a:pPr>
            <a:r>
              <a:rPr lang="ru-RU" sz="2000" b="0" strike="noStrike" spc="-1" dirty="0">
                <a:solidFill>
                  <a:srgbClr val="FFFFFF"/>
                </a:solidFill>
                <a:latin typeface="VTB Group Web Light"/>
              </a:rPr>
              <a:t>Публичный архив новостей (</a:t>
            </a:r>
            <a:r>
              <a:rPr lang="en-US" sz="2000" b="0" strike="noStrike" spc="-1" dirty="0">
                <a:solidFill>
                  <a:srgbClr val="FFFFFF"/>
                </a:solidFill>
                <a:latin typeface="VTB Group Web Light"/>
              </a:rPr>
              <a:t>Lenta.ru</a:t>
            </a:r>
            <a:r>
              <a:rPr lang="ru-RU" sz="2000" b="0" strike="noStrike" spc="-1" dirty="0">
                <a:solidFill>
                  <a:srgbClr val="FFFFFF"/>
                </a:solidFill>
                <a:latin typeface="VTB Group Web Light"/>
              </a:rPr>
              <a:t>)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4B8B574-8B02-4074-B69C-9811C2ACA5E1}" type="slidenum">
              <a:rPr lang="ru-RU" sz="1200" b="0" strike="noStrike" spc="-1">
                <a:solidFill>
                  <a:srgbClr val="FFFFFF"/>
                </a:solidFill>
                <a:latin typeface="Calibri"/>
              </a:rPr>
              <a:t>4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51" name="Рисунок 5_0"/>
          <p:cNvPicPr/>
          <p:nvPr/>
        </p:nvPicPr>
        <p:blipFill>
          <a:blip r:embed="rId2"/>
          <a:stretch/>
        </p:blipFill>
        <p:spPr>
          <a:xfrm>
            <a:off x="10449360" y="471240"/>
            <a:ext cx="1260000" cy="447480"/>
          </a:xfrm>
          <a:prstGeom prst="rect">
            <a:avLst/>
          </a:prstGeom>
          <a:ln>
            <a:noFill/>
          </a:ln>
        </p:spPr>
      </p:pic>
      <p:sp>
        <p:nvSpPr>
          <p:cNvPr id="52" name="CustomShape 2"/>
          <p:cNvSpPr/>
          <p:nvPr/>
        </p:nvSpPr>
        <p:spPr>
          <a:xfrm>
            <a:off x="561600" y="506160"/>
            <a:ext cx="46004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80000"/>
              </a:lnSpc>
            </a:pPr>
            <a:r>
              <a:rPr lang="ru-RU" sz="4000" b="0" strike="noStrike" spc="-1" dirty="0">
                <a:solidFill>
                  <a:srgbClr val="FFFFFF"/>
                </a:solidFill>
                <a:latin typeface="VTB Group Web Bold"/>
              </a:rPr>
              <a:t>Решение</a:t>
            </a:r>
            <a:endParaRPr lang="ru-RU" sz="4000" b="0" strike="noStrike" spc="-1" dirty="0">
              <a:latin typeface="Arial"/>
            </a:endParaRPr>
          </a:p>
        </p:txBody>
      </p:sp>
      <p:pic>
        <p:nvPicPr>
          <p:cNvPr id="53" name="Рисунок 15_0"/>
          <p:cNvPicPr/>
          <p:nvPr/>
        </p:nvPicPr>
        <p:blipFill>
          <a:blip r:embed="rId3"/>
          <a:stretch/>
        </p:blipFill>
        <p:spPr>
          <a:xfrm>
            <a:off x="7164360" y="1944000"/>
            <a:ext cx="3781800" cy="3781800"/>
          </a:xfrm>
          <a:prstGeom prst="rect">
            <a:avLst/>
          </a:prstGeom>
          <a:ln>
            <a:noFill/>
          </a:ln>
        </p:spPr>
      </p:pic>
      <p:sp>
        <p:nvSpPr>
          <p:cNvPr id="54" name="CustomShape 3"/>
          <p:cNvSpPr/>
          <p:nvPr/>
        </p:nvSpPr>
        <p:spPr>
          <a:xfrm>
            <a:off x="590175" y="1323587"/>
            <a:ext cx="6224851" cy="49845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274FF"/>
                </a:solidFill>
                <a:latin typeface="VTB Group Web Bold"/>
              </a:rPr>
              <a:t>Общая часть</a:t>
            </a:r>
          </a:p>
          <a:p>
            <a:pPr marL="285840" indent="-285480">
              <a:lnSpc>
                <a:spcPct val="100000"/>
              </a:lnSpc>
              <a:buClr>
                <a:srgbClr val="0274FF"/>
              </a:buClr>
              <a:buFont typeface="Arial"/>
              <a:buChar char="•"/>
            </a:pPr>
            <a:r>
              <a:rPr lang="ru-RU" sz="2000" b="0" strike="noStrike" spc="-1" dirty="0">
                <a:solidFill>
                  <a:srgbClr val="FFFFFF"/>
                </a:solidFill>
                <a:latin typeface="VTB Group Web Light"/>
              </a:rPr>
              <a:t>Парсер </a:t>
            </a:r>
            <a:r>
              <a:rPr lang="en-US" sz="2000" b="0" strike="noStrike" spc="-1" dirty="0">
                <a:solidFill>
                  <a:srgbClr val="FFFFFF"/>
                </a:solidFill>
                <a:latin typeface="VTB Group Web Light"/>
              </a:rPr>
              <a:t>RSS</a:t>
            </a:r>
            <a:r>
              <a:rPr lang="ru-RU" sz="2000" b="0" strike="noStrike" spc="-1" dirty="0">
                <a:solidFill>
                  <a:srgbClr val="FFFFFF"/>
                </a:solidFill>
                <a:latin typeface="VTB Group Web Light"/>
              </a:rPr>
              <a:t>-лент</a:t>
            </a:r>
          </a:p>
          <a:p>
            <a:pPr marL="285840" indent="-285480">
              <a:lnSpc>
                <a:spcPct val="100000"/>
              </a:lnSpc>
              <a:buClr>
                <a:srgbClr val="0274FF"/>
              </a:buClr>
              <a:buFont typeface="Arial"/>
              <a:buChar char="•"/>
            </a:pPr>
            <a:r>
              <a:rPr lang="ru-RU" sz="2000" spc="-1" dirty="0">
                <a:solidFill>
                  <a:srgbClr val="FFFFFF"/>
                </a:solidFill>
                <a:latin typeface="VTB Group Web Light"/>
              </a:rPr>
              <a:t>Конфигуратор</a:t>
            </a:r>
            <a:endParaRPr lang="ru-RU" sz="2000" b="0" strike="noStrike" spc="-1" dirty="0">
              <a:solidFill>
                <a:srgbClr val="FFFFFF"/>
              </a:solidFill>
              <a:latin typeface="VTB Group Web Light"/>
            </a:endParaRPr>
          </a:p>
          <a:p>
            <a:pPr marL="360">
              <a:lnSpc>
                <a:spcPct val="100000"/>
              </a:lnSpc>
              <a:buClr>
                <a:srgbClr val="0274FF"/>
              </a:buClr>
            </a:pPr>
            <a:endParaRPr lang="ru-RU" sz="2000" spc="-1" dirty="0">
              <a:solidFill>
                <a:srgbClr val="FFFFFF"/>
              </a:solidFill>
              <a:latin typeface="VTB Group Web Light"/>
            </a:endParaRPr>
          </a:p>
          <a:p>
            <a:pPr>
              <a:buClr>
                <a:srgbClr val="0274FF"/>
              </a:buClr>
            </a:pPr>
            <a:r>
              <a:rPr lang="ru-RU" sz="2000" b="1" spc="-1" dirty="0">
                <a:solidFill>
                  <a:srgbClr val="0274FF"/>
                </a:solidFill>
                <a:latin typeface="VTB Group Web Bold"/>
              </a:rPr>
              <a:t>Ветка 1 (алгоритмический прогноз)</a:t>
            </a:r>
          </a:p>
          <a:p>
            <a:pPr marL="285840" indent="-285480">
              <a:lnSpc>
                <a:spcPct val="100000"/>
              </a:lnSpc>
              <a:buClr>
                <a:srgbClr val="0274FF"/>
              </a:buClr>
              <a:buFont typeface="Arial"/>
              <a:buChar char="•"/>
            </a:pPr>
            <a:r>
              <a:rPr lang="ru-RU" sz="2000" spc="-1" dirty="0">
                <a:solidFill>
                  <a:srgbClr val="FFFFFF"/>
                </a:solidFill>
                <a:latin typeface="VTB Group Web Light"/>
              </a:rPr>
              <a:t>Поиск новостей через алгоритмы схожести </a:t>
            </a:r>
          </a:p>
          <a:p>
            <a:pPr marL="285840" indent="-285480">
              <a:buClr>
                <a:srgbClr val="0274FF"/>
              </a:buClr>
              <a:buFont typeface="Arial"/>
              <a:buChar char="•"/>
            </a:pPr>
            <a:r>
              <a:rPr lang="ru-RU" sz="2000" spc="-1" dirty="0">
                <a:solidFill>
                  <a:srgbClr val="FFFFFF"/>
                </a:solidFill>
                <a:latin typeface="VTB Group Web Light"/>
              </a:rPr>
              <a:t>Поиск трендов: выделение сущностей, частотный анализ</a:t>
            </a:r>
          </a:p>
          <a:p>
            <a:pPr marL="285840" indent="-285480">
              <a:lnSpc>
                <a:spcPct val="100000"/>
              </a:lnSpc>
              <a:buClr>
                <a:srgbClr val="0274FF"/>
              </a:buClr>
              <a:buFont typeface="Arial"/>
              <a:buChar char="•"/>
            </a:pPr>
            <a:r>
              <a:rPr lang="ru-RU" sz="2000" spc="-1" dirty="0">
                <a:solidFill>
                  <a:srgbClr val="FFFFFF"/>
                </a:solidFill>
                <a:latin typeface="VTB Group Web Light"/>
              </a:rPr>
              <a:t>Публикация в </a:t>
            </a:r>
            <a:r>
              <a:rPr lang="ru-RU" sz="2000" spc="-1" dirty="0" err="1">
                <a:solidFill>
                  <a:srgbClr val="FFFFFF"/>
                </a:solidFill>
                <a:latin typeface="VTB Group Web Light"/>
              </a:rPr>
              <a:t>телеграм</a:t>
            </a:r>
            <a:r>
              <a:rPr lang="ru-RU" sz="2000" spc="-1" dirty="0">
                <a:solidFill>
                  <a:srgbClr val="FFFFFF"/>
                </a:solidFill>
                <a:latin typeface="VTB Group Web Light"/>
              </a:rPr>
              <a:t>-канале </a:t>
            </a:r>
          </a:p>
          <a:p>
            <a:pPr marL="360">
              <a:lnSpc>
                <a:spcPct val="100000"/>
              </a:lnSpc>
              <a:buClr>
                <a:srgbClr val="0274FF"/>
              </a:buClr>
            </a:pPr>
            <a:endParaRPr lang="ru-RU" sz="2000" b="0" strike="noStrike" spc="-1" dirty="0">
              <a:solidFill>
                <a:srgbClr val="FFFFFF"/>
              </a:solidFill>
              <a:latin typeface="VTB Group Web Light"/>
            </a:endParaRPr>
          </a:p>
          <a:p>
            <a:pPr>
              <a:lnSpc>
                <a:spcPct val="100000"/>
              </a:lnSpc>
              <a:buClr>
                <a:srgbClr val="0274FF"/>
              </a:buClr>
            </a:pPr>
            <a:r>
              <a:rPr lang="ru-RU" sz="2000" b="1" spc="-1" dirty="0">
                <a:solidFill>
                  <a:srgbClr val="0274FF"/>
                </a:solidFill>
                <a:latin typeface="VTB Group Web Bold"/>
              </a:rPr>
              <a:t>Ветка 2 (</a:t>
            </a:r>
            <a:r>
              <a:rPr lang="en-US" sz="2000" b="1" spc="-1" dirty="0">
                <a:solidFill>
                  <a:srgbClr val="0274FF"/>
                </a:solidFill>
                <a:latin typeface="VTB Group Web Bold"/>
              </a:rPr>
              <a:t>ML  </a:t>
            </a:r>
            <a:r>
              <a:rPr lang="ru-RU" sz="2000" b="1" spc="-1" dirty="0">
                <a:solidFill>
                  <a:srgbClr val="0274FF"/>
                </a:solidFill>
                <a:latin typeface="VTB Group Web Bold"/>
              </a:rPr>
              <a:t>прогноз)</a:t>
            </a:r>
          </a:p>
          <a:p>
            <a:pPr marL="285840" indent="-285480">
              <a:buClr>
                <a:srgbClr val="0274FF"/>
              </a:buClr>
              <a:buFont typeface="Arial"/>
              <a:buChar char="•"/>
            </a:pPr>
            <a:r>
              <a:rPr lang="ru-RU" sz="2000" spc="-1" dirty="0">
                <a:solidFill>
                  <a:srgbClr val="FFFFFF"/>
                </a:solidFill>
                <a:latin typeface="VTB Group Web Light"/>
              </a:rPr>
              <a:t>Обучение нейронной сети</a:t>
            </a:r>
          </a:p>
          <a:p>
            <a:pPr marL="285840" indent="-285480">
              <a:lnSpc>
                <a:spcPct val="100000"/>
              </a:lnSpc>
              <a:buClr>
                <a:srgbClr val="0274FF"/>
              </a:buClr>
              <a:buFont typeface="Arial"/>
              <a:buChar char="•"/>
            </a:pPr>
            <a:r>
              <a:rPr lang="ru-RU" sz="2000" spc="-1" dirty="0">
                <a:solidFill>
                  <a:srgbClr val="FFFFFF"/>
                </a:solidFill>
                <a:latin typeface="VTB Group Web Light"/>
              </a:rPr>
              <a:t>Реализация полноценного </a:t>
            </a:r>
            <a:r>
              <a:rPr lang="en-US" sz="2000" spc="-1" dirty="0">
                <a:solidFill>
                  <a:srgbClr val="FFFFFF"/>
                </a:solidFill>
                <a:latin typeface="VTB Group Web Light"/>
              </a:rPr>
              <a:t>API</a:t>
            </a:r>
            <a:endParaRPr lang="ru-RU" sz="2000" spc="-1" dirty="0">
              <a:solidFill>
                <a:srgbClr val="FFFFFF"/>
              </a:solidFill>
              <a:latin typeface="VTB Group Web Light"/>
            </a:endParaRPr>
          </a:p>
          <a:p>
            <a:pPr marL="285840" indent="-285480">
              <a:buClr>
                <a:srgbClr val="0274FF"/>
              </a:buClr>
              <a:buFont typeface="Arial"/>
              <a:buChar char="•"/>
            </a:pPr>
            <a:r>
              <a:rPr lang="ru-RU" sz="2000" spc="-1" dirty="0">
                <a:solidFill>
                  <a:srgbClr val="FFFFFF"/>
                </a:solidFill>
                <a:latin typeface="VTB Group Web Light"/>
              </a:rPr>
              <a:t>Публикация</a:t>
            </a:r>
            <a:r>
              <a:rPr lang="en-US" sz="2000" spc="-1" dirty="0">
                <a:solidFill>
                  <a:srgbClr val="FFFFFF"/>
                </a:solidFill>
                <a:latin typeface="VTB Group Web Light"/>
              </a:rPr>
              <a:t> </a:t>
            </a:r>
            <a:r>
              <a:rPr lang="ru-RU" sz="2000" spc="-1" dirty="0">
                <a:solidFill>
                  <a:srgbClr val="FFFFFF"/>
                </a:solidFill>
                <a:latin typeface="VTB Group Web Light"/>
              </a:rPr>
              <a:t>на </a:t>
            </a:r>
            <a:r>
              <a:rPr lang="en-US" sz="2000" spc="-1" dirty="0">
                <a:solidFill>
                  <a:srgbClr val="FFFFFF"/>
                </a:solidFill>
                <a:latin typeface="VTB Group Web Light"/>
              </a:rPr>
              <a:t>WEB-</a:t>
            </a:r>
            <a:r>
              <a:rPr lang="ru-RU" sz="2000" spc="-1" dirty="0">
                <a:solidFill>
                  <a:srgbClr val="FFFFFF"/>
                </a:solidFill>
                <a:latin typeface="VTB Group Web Light"/>
              </a:rPr>
              <a:t>странице</a:t>
            </a:r>
          </a:p>
          <a:p>
            <a:pPr marL="285840" indent="-285480">
              <a:lnSpc>
                <a:spcPct val="100000"/>
              </a:lnSpc>
              <a:buClr>
                <a:srgbClr val="0274FF"/>
              </a:buClr>
              <a:buFont typeface="Arial"/>
              <a:buChar char="•"/>
            </a:pPr>
            <a:endParaRPr lang="ru-RU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1697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CEC37CF-F7C7-4382-A680-B5181C90986A}" type="slidenum">
              <a:rPr lang="ru-RU" sz="1200" b="0" strike="noStrike" spc="-1">
                <a:solidFill>
                  <a:srgbClr val="FFFFFF"/>
                </a:solidFill>
                <a:latin typeface="Calibri"/>
              </a:rPr>
              <a:t>5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61" name="Рисунок 5_2"/>
          <p:cNvPicPr/>
          <p:nvPr/>
        </p:nvPicPr>
        <p:blipFill>
          <a:blip r:embed="rId2"/>
          <a:stretch/>
        </p:blipFill>
        <p:spPr>
          <a:xfrm>
            <a:off x="10449360" y="471240"/>
            <a:ext cx="1260000" cy="447480"/>
          </a:xfrm>
          <a:prstGeom prst="rect">
            <a:avLst/>
          </a:prstGeom>
          <a:ln>
            <a:noFill/>
          </a:ln>
        </p:spPr>
      </p:pic>
      <p:sp>
        <p:nvSpPr>
          <p:cNvPr id="62" name="CustomShape 2"/>
          <p:cNvSpPr/>
          <p:nvPr/>
        </p:nvSpPr>
        <p:spPr>
          <a:xfrm>
            <a:off x="561600" y="506160"/>
            <a:ext cx="4600440" cy="5916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80000"/>
              </a:lnSpc>
            </a:pPr>
            <a:r>
              <a:rPr lang="ru-RU" sz="4000" b="0" strike="noStrike" spc="-1" dirty="0">
                <a:solidFill>
                  <a:srgbClr val="FFFFFF"/>
                </a:solidFill>
                <a:latin typeface="VTB Group Web Bold"/>
              </a:rPr>
              <a:t>Архитектура</a:t>
            </a:r>
            <a:endParaRPr lang="ru-RU" sz="4000" b="0" strike="noStrike" spc="-1" dirty="0">
              <a:latin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237A2E-CE90-4642-832A-7FDB75424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725" y="990509"/>
            <a:ext cx="8594635" cy="586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6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B160A11-98BF-4C4B-9DD7-54820E4DED53}" type="slidenum">
              <a:rPr lang="ru-RU" sz="1200" b="0" strike="noStrike" spc="-1">
                <a:solidFill>
                  <a:srgbClr val="FFFFFF"/>
                </a:solidFill>
                <a:latin typeface="Calibri"/>
              </a:rPr>
              <a:t>6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56" name="Рисунок 5_1"/>
          <p:cNvPicPr/>
          <p:nvPr/>
        </p:nvPicPr>
        <p:blipFill>
          <a:blip r:embed="rId2"/>
          <a:stretch/>
        </p:blipFill>
        <p:spPr>
          <a:xfrm>
            <a:off x="10449360" y="471240"/>
            <a:ext cx="1260000" cy="447480"/>
          </a:xfrm>
          <a:prstGeom prst="rect">
            <a:avLst/>
          </a:prstGeom>
          <a:ln>
            <a:noFill/>
          </a:ln>
        </p:spPr>
      </p:pic>
      <p:sp>
        <p:nvSpPr>
          <p:cNvPr id="57" name="CustomShape 2"/>
          <p:cNvSpPr/>
          <p:nvPr/>
        </p:nvSpPr>
        <p:spPr>
          <a:xfrm>
            <a:off x="561600" y="506160"/>
            <a:ext cx="6448800" cy="1084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80000"/>
              </a:lnSpc>
            </a:pPr>
            <a:r>
              <a:rPr lang="ru-RU" sz="4000" b="0" strike="noStrike" spc="-1" dirty="0">
                <a:solidFill>
                  <a:srgbClr val="FFFFFF"/>
                </a:solidFill>
                <a:latin typeface="VTB Group Web Bold"/>
              </a:rPr>
              <a:t>Ветка 1 </a:t>
            </a:r>
          </a:p>
          <a:p>
            <a:pPr>
              <a:lnSpc>
                <a:spcPct val="80000"/>
              </a:lnSpc>
            </a:pPr>
            <a:r>
              <a:rPr lang="ru-RU" sz="4000" spc="-1" dirty="0">
                <a:solidFill>
                  <a:srgbClr val="FFFFFF"/>
                </a:solidFill>
                <a:latin typeface="VTB Group Web Bold"/>
              </a:rPr>
              <a:t>А</a:t>
            </a:r>
            <a:r>
              <a:rPr lang="ru-RU" sz="4000" b="0" strike="noStrike" spc="-1" dirty="0">
                <a:solidFill>
                  <a:srgbClr val="FFFFFF"/>
                </a:solidFill>
                <a:latin typeface="VTB Group Web Bold"/>
              </a:rPr>
              <a:t>лгоритмический прогноз</a:t>
            </a:r>
            <a:endParaRPr lang="ru-RU" sz="4000" b="0" strike="noStrike" spc="-1" dirty="0">
              <a:latin typeface="Arial"/>
            </a:endParaRPr>
          </a:p>
        </p:txBody>
      </p:sp>
      <p:pic>
        <p:nvPicPr>
          <p:cNvPr id="58" name="Рисунок 15_1"/>
          <p:cNvPicPr/>
          <p:nvPr/>
        </p:nvPicPr>
        <p:blipFill>
          <a:blip r:embed="rId3"/>
          <a:stretch/>
        </p:blipFill>
        <p:spPr>
          <a:xfrm>
            <a:off x="7164360" y="1944000"/>
            <a:ext cx="3781800" cy="3781800"/>
          </a:xfrm>
          <a:prstGeom prst="rect">
            <a:avLst/>
          </a:prstGeom>
          <a:ln>
            <a:noFill/>
          </a:ln>
        </p:spPr>
      </p:pic>
      <p:sp>
        <p:nvSpPr>
          <p:cNvPr id="59" name="CustomShape 3"/>
          <p:cNvSpPr/>
          <p:nvPr/>
        </p:nvSpPr>
        <p:spPr>
          <a:xfrm>
            <a:off x="576000" y="1879200"/>
            <a:ext cx="5533920" cy="24915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274FF"/>
                </a:solidFill>
                <a:latin typeface="VTB Group Web Bold"/>
              </a:rPr>
              <a:t>Тренды и инсайты</a:t>
            </a:r>
            <a:endParaRPr lang="ru-RU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274FF"/>
              </a:buClr>
              <a:buFont typeface="Arial"/>
              <a:buChar char="•"/>
            </a:pPr>
            <a:r>
              <a:rPr lang="ru-RU" sz="2000" b="0" strike="noStrike" spc="-1" dirty="0">
                <a:solidFill>
                  <a:srgbClr val="FFFFFF"/>
                </a:solidFill>
                <a:latin typeface="VTB Group Web Light"/>
              </a:rPr>
              <a:t>Выделение сущностей из текста по схеме ROOT+NOUN+NER</a:t>
            </a:r>
            <a:endParaRPr lang="ru-RU" sz="20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274FF"/>
              </a:buClr>
              <a:buFont typeface="Arial"/>
              <a:buChar char="•"/>
            </a:pPr>
            <a:r>
              <a:rPr lang="ru-RU" sz="2000" b="0" strike="noStrike" spc="-1" dirty="0">
                <a:solidFill>
                  <a:srgbClr val="FFFFFF"/>
                </a:solidFill>
                <a:latin typeface="VTB Group Web Light"/>
              </a:rPr>
              <a:t>Составление матрицы распространения</a:t>
            </a:r>
            <a:endParaRPr lang="ru-RU" sz="20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274FF"/>
              </a:buClr>
              <a:buFont typeface="Arial"/>
              <a:buChar char="•"/>
            </a:pPr>
            <a:r>
              <a:rPr lang="ru-RU" sz="2000" b="0" strike="noStrike" spc="-1" dirty="0">
                <a:solidFill>
                  <a:srgbClr val="FFFFFF"/>
                </a:solidFill>
                <a:latin typeface="VTB Group Web Light"/>
              </a:rPr>
              <a:t>Расчет частот появления (для источника)</a:t>
            </a:r>
            <a:endParaRPr lang="ru-RU" sz="20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274FF"/>
              </a:buClr>
              <a:buFont typeface="Arial"/>
              <a:buChar char="•"/>
            </a:pPr>
            <a:r>
              <a:rPr lang="ru-RU" sz="2000" b="0" strike="noStrike" spc="-1" dirty="0">
                <a:solidFill>
                  <a:srgbClr val="FFFFFF"/>
                </a:solidFill>
                <a:latin typeface="VTB Group Web Light"/>
              </a:rPr>
              <a:t>Расчёт скорости и охвата распространения (между источниками)</a:t>
            </a:r>
            <a:endParaRPr lang="ru-RU" sz="1600" b="0" strike="noStrike" spc="-1" dirty="0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3D793EE-8E16-43CC-B0CC-D9525D237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775" y="995310"/>
            <a:ext cx="44672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30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CEC37CF-F7C7-4382-A680-B5181C90986A}" type="slidenum">
              <a:rPr lang="ru-RU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61" name="Рисунок 5_2"/>
          <p:cNvPicPr/>
          <p:nvPr/>
        </p:nvPicPr>
        <p:blipFill>
          <a:blip r:embed="rId2"/>
          <a:stretch/>
        </p:blipFill>
        <p:spPr>
          <a:xfrm>
            <a:off x="10449360" y="471240"/>
            <a:ext cx="1260000" cy="447480"/>
          </a:xfrm>
          <a:prstGeom prst="rect">
            <a:avLst/>
          </a:prstGeom>
          <a:ln>
            <a:noFill/>
          </a:ln>
        </p:spPr>
      </p:pic>
      <p:sp>
        <p:nvSpPr>
          <p:cNvPr id="62" name="CustomShape 2"/>
          <p:cNvSpPr/>
          <p:nvPr/>
        </p:nvSpPr>
        <p:spPr>
          <a:xfrm>
            <a:off x="561600" y="506160"/>
            <a:ext cx="4600440" cy="1084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80000"/>
              </a:lnSpc>
            </a:pPr>
            <a:r>
              <a:rPr lang="ru-RU" sz="4000" b="0" strike="noStrike" spc="-1" dirty="0">
                <a:solidFill>
                  <a:srgbClr val="FFFFFF"/>
                </a:solidFill>
                <a:latin typeface="VTB Group Web Bold"/>
              </a:rPr>
              <a:t>Ветка 2 </a:t>
            </a:r>
          </a:p>
          <a:p>
            <a:pPr>
              <a:lnSpc>
                <a:spcPct val="80000"/>
              </a:lnSpc>
            </a:pPr>
            <a:r>
              <a:rPr lang="en-US" sz="4000" b="0" strike="noStrike" spc="-1" dirty="0">
                <a:solidFill>
                  <a:srgbClr val="FFFFFF"/>
                </a:solidFill>
                <a:latin typeface="VTB Group Web Bold"/>
              </a:rPr>
              <a:t>ML  </a:t>
            </a:r>
            <a:r>
              <a:rPr lang="ru-RU" sz="4000" b="0" strike="noStrike" spc="-1" dirty="0">
                <a:solidFill>
                  <a:srgbClr val="FFFFFF"/>
                </a:solidFill>
                <a:latin typeface="VTB Group Web Bold"/>
              </a:rPr>
              <a:t>прогноз</a:t>
            </a:r>
            <a:endParaRPr lang="ru-RU" sz="4000" b="0" strike="noStrike" spc="-1" dirty="0">
              <a:latin typeface="Arial"/>
            </a:endParaRPr>
          </a:p>
        </p:txBody>
      </p:sp>
      <p:pic>
        <p:nvPicPr>
          <p:cNvPr id="63" name="Рисунок 15_2"/>
          <p:cNvPicPr/>
          <p:nvPr/>
        </p:nvPicPr>
        <p:blipFill>
          <a:blip r:embed="rId3"/>
          <a:stretch/>
        </p:blipFill>
        <p:spPr>
          <a:xfrm>
            <a:off x="7164360" y="1944000"/>
            <a:ext cx="3781800" cy="3781800"/>
          </a:xfrm>
          <a:prstGeom prst="rect">
            <a:avLst/>
          </a:prstGeom>
          <a:ln>
            <a:noFill/>
          </a:ln>
        </p:spPr>
      </p:pic>
      <p:sp>
        <p:nvSpPr>
          <p:cNvPr id="64" name="CustomShape 3"/>
          <p:cNvSpPr/>
          <p:nvPr/>
        </p:nvSpPr>
        <p:spPr>
          <a:xfrm>
            <a:off x="575999" y="1879200"/>
            <a:ext cx="6405825" cy="24915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b="1" spc="-1" dirty="0">
                <a:solidFill>
                  <a:srgbClr val="0274FF"/>
                </a:solidFill>
                <a:latin typeface="VTB Group Web Bold"/>
              </a:rPr>
              <a:t>Особенности решения</a:t>
            </a:r>
            <a:endParaRPr lang="ru-RU" sz="1800" b="0" strike="noStrike" spc="-1" dirty="0">
              <a:latin typeface="Arial"/>
            </a:endParaRPr>
          </a:p>
          <a:p>
            <a:pPr marL="285840" indent="-285480">
              <a:buClr>
                <a:srgbClr val="0274FF"/>
              </a:buClr>
              <a:buFont typeface="Arial"/>
              <a:buChar char="•"/>
            </a:pPr>
            <a:r>
              <a:rPr lang="ru-RU" sz="2000" spc="-1" dirty="0">
                <a:solidFill>
                  <a:srgbClr val="FFFFFF"/>
                </a:solidFill>
                <a:latin typeface="VTB Group Web Light"/>
              </a:rPr>
              <a:t>Формирование обучающей выборки с учетом интересов конкретной роли</a:t>
            </a:r>
          </a:p>
          <a:p>
            <a:pPr marL="285840" indent="-285480">
              <a:buClr>
                <a:srgbClr val="0274FF"/>
              </a:buClr>
              <a:buFont typeface="Arial"/>
              <a:buChar char="•"/>
            </a:pPr>
            <a:r>
              <a:rPr lang="ru-RU" sz="2000" spc="-1" dirty="0">
                <a:solidFill>
                  <a:srgbClr val="FFFFFF"/>
                </a:solidFill>
                <a:latin typeface="VTB Group Web Light"/>
              </a:rPr>
              <a:t>Нейронная сеть, </a:t>
            </a:r>
            <a:r>
              <a:rPr lang="ru-RU" sz="2000" b="0" strike="noStrike" spc="-1" dirty="0">
                <a:solidFill>
                  <a:srgbClr val="FFFFFF"/>
                </a:solidFill>
                <a:latin typeface="VTB Group Web Light"/>
              </a:rPr>
              <a:t>модель</a:t>
            </a:r>
            <a:r>
              <a:rPr lang="en-US" sz="2000" b="0" strike="noStrike" spc="-1" dirty="0">
                <a:solidFill>
                  <a:srgbClr val="FFFFFF"/>
                </a:solidFill>
                <a:latin typeface="VTB Group Web Light"/>
              </a:rPr>
              <a:t> (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VTB Group Web Light"/>
              </a:rPr>
              <a:t>BoW</a:t>
            </a:r>
            <a:r>
              <a:rPr lang="en-US" sz="2000" b="0" strike="noStrike" spc="-1" dirty="0">
                <a:solidFill>
                  <a:srgbClr val="FFFFFF"/>
                </a:solidFill>
                <a:latin typeface="VTB Group Web Light"/>
              </a:rPr>
              <a:t>)</a:t>
            </a:r>
            <a:r>
              <a:rPr lang="ru-RU" sz="2000" b="0" strike="noStrike" spc="-1" dirty="0">
                <a:solidFill>
                  <a:srgbClr val="FFFFFF"/>
                </a:solidFill>
                <a:latin typeface="VTB Group Web Light"/>
              </a:rPr>
              <a:t> бинарной классификации для под конкретную роль. </a:t>
            </a:r>
          </a:p>
          <a:p>
            <a:pPr marL="285840" indent="-285480">
              <a:buClr>
                <a:srgbClr val="0274FF"/>
              </a:buClr>
              <a:buFont typeface="Arial"/>
              <a:buChar char="•"/>
            </a:pPr>
            <a:r>
              <a:rPr lang="ru-RU" sz="2000" b="0" strike="noStrike" spc="-1" dirty="0">
                <a:solidFill>
                  <a:srgbClr val="FFFFFF"/>
                </a:solidFill>
                <a:latin typeface="VTB Group Web Light"/>
              </a:rPr>
              <a:t>тематические теги RSS осознано не использовались (только текст) 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E8E8F23-A3F1-41F1-BF87-C82AC79CE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698" y="1986587"/>
            <a:ext cx="4892102" cy="354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03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CEC37CF-F7C7-4382-A680-B5181C90986A}" type="slidenum">
              <a:rPr lang="ru-RU" sz="1200" b="0" strike="noStrike" spc="-1">
                <a:solidFill>
                  <a:srgbClr val="FFFFFF"/>
                </a:solidFill>
                <a:latin typeface="Calibri"/>
              </a:rPr>
              <a:t>8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61" name="Рисунок 5_2"/>
          <p:cNvPicPr/>
          <p:nvPr/>
        </p:nvPicPr>
        <p:blipFill>
          <a:blip r:embed="rId2"/>
          <a:stretch/>
        </p:blipFill>
        <p:spPr>
          <a:xfrm>
            <a:off x="10449360" y="471240"/>
            <a:ext cx="1260000" cy="447480"/>
          </a:xfrm>
          <a:prstGeom prst="rect">
            <a:avLst/>
          </a:prstGeom>
          <a:ln>
            <a:noFill/>
          </a:ln>
        </p:spPr>
      </p:pic>
      <p:sp>
        <p:nvSpPr>
          <p:cNvPr id="62" name="CustomShape 2"/>
          <p:cNvSpPr/>
          <p:nvPr/>
        </p:nvSpPr>
        <p:spPr>
          <a:xfrm>
            <a:off x="561600" y="506160"/>
            <a:ext cx="4600440" cy="5916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b="0" strike="noStrike" spc="-1" dirty="0">
                <a:solidFill>
                  <a:srgbClr val="FFFFFF"/>
                </a:solidFill>
                <a:latin typeface="VTB Group Web Bold"/>
              </a:rPr>
              <a:t>API</a:t>
            </a:r>
            <a:endParaRPr lang="ru-RU" sz="4000" b="0" strike="noStrike" spc="-1" dirty="0">
              <a:latin typeface="Arial"/>
            </a:endParaRPr>
          </a:p>
        </p:txBody>
      </p:sp>
      <p:pic>
        <p:nvPicPr>
          <p:cNvPr id="63" name="Рисунок 15_2"/>
          <p:cNvPicPr/>
          <p:nvPr/>
        </p:nvPicPr>
        <p:blipFill>
          <a:blip r:embed="rId3"/>
          <a:stretch/>
        </p:blipFill>
        <p:spPr>
          <a:xfrm>
            <a:off x="7164360" y="1944000"/>
            <a:ext cx="3781800" cy="3781800"/>
          </a:xfrm>
          <a:prstGeom prst="rect">
            <a:avLst/>
          </a:prstGeom>
          <a:ln>
            <a:noFill/>
          </a:ln>
        </p:spPr>
      </p:pic>
      <p:sp>
        <p:nvSpPr>
          <p:cNvPr id="64" name="CustomShape 3"/>
          <p:cNvSpPr/>
          <p:nvPr/>
        </p:nvSpPr>
        <p:spPr>
          <a:xfrm>
            <a:off x="576000" y="1879200"/>
            <a:ext cx="5533920" cy="218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b="1" spc="-1" dirty="0">
                <a:solidFill>
                  <a:srgbClr val="0274FF"/>
                </a:solidFill>
                <a:latin typeface="VTB Group Web Bold"/>
              </a:rPr>
              <a:t>Особенности решения</a:t>
            </a:r>
            <a:endParaRPr lang="ru-RU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274FF"/>
              </a:buClr>
              <a:buFont typeface="Arial"/>
              <a:buChar char="•"/>
            </a:pPr>
            <a:r>
              <a:rPr lang="ru-RU" sz="2000" spc="-1" dirty="0">
                <a:solidFill>
                  <a:srgbClr val="FFFFFF"/>
                </a:solidFill>
                <a:latin typeface="VTB Group Web Light"/>
              </a:rPr>
              <a:t>Инициализация сбора и обработки новостей, и </a:t>
            </a:r>
            <a:r>
              <a:rPr lang="ru-RU" sz="2000" spc="-1" dirty="0" err="1">
                <a:solidFill>
                  <a:srgbClr val="FFFFFF"/>
                </a:solidFill>
                <a:latin typeface="VTB Group Web Light"/>
              </a:rPr>
              <a:t>прогнозиования</a:t>
            </a:r>
            <a:r>
              <a:rPr lang="ru-RU" sz="2000" spc="-1" dirty="0">
                <a:solidFill>
                  <a:srgbClr val="FFFFFF"/>
                </a:solidFill>
                <a:latin typeface="VTB Group Web Light"/>
              </a:rPr>
              <a:t> </a:t>
            </a:r>
          </a:p>
          <a:p>
            <a:pPr marL="285840" indent="-285480">
              <a:lnSpc>
                <a:spcPct val="100000"/>
              </a:lnSpc>
              <a:buClr>
                <a:srgbClr val="0274FF"/>
              </a:buClr>
              <a:buFont typeface="Arial"/>
              <a:buChar char="•"/>
            </a:pPr>
            <a:r>
              <a:rPr lang="ru-RU" sz="2000" b="0" strike="noStrike" spc="-1" dirty="0">
                <a:solidFill>
                  <a:srgbClr val="FFFFFF"/>
                </a:solidFill>
                <a:latin typeface="VTB Group Web Light"/>
              </a:rPr>
              <a:t>Реализация полноценного </a:t>
            </a:r>
            <a:r>
              <a:rPr lang="en-US" sz="2000" b="0" strike="noStrike" spc="-1" dirty="0">
                <a:solidFill>
                  <a:srgbClr val="FFFFFF"/>
                </a:solidFill>
                <a:latin typeface="VTB Group Web Light"/>
              </a:rPr>
              <a:t>API</a:t>
            </a:r>
          </a:p>
          <a:p>
            <a:pPr marL="285840" indent="-285480">
              <a:lnSpc>
                <a:spcPct val="100000"/>
              </a:lnSpc>
              <a:buClr>
                <a:srgbClr val="0274FF"/>
              </a:buClr>
              <a:buFont typeface="Arial"/>
              <a:buChar char="•"/>
            </a:pPr>
            <a:r>
              <a:rPr lang="ru-RU" sz="2000" b="0" strike="noStrike" spc="-1" dirty="0">
                <a:solidFill>
                  <a:srgbClr val="FFFFFF"/>
                </a:solidFill>
                <a:latin typeface="VTB Group Web Light"/>
              </a:rPr>
              <a:t>Публикация на </a:t>
            </a:r>
            <a:r>
              <a:rPr lang="en-US" sz="2000" b="0" strike="noStrike" spc="-1" dirty="0">
                <a:solidFill>
                  <a:srgbClr val="FFFFFF"/>
                </a:solidFill>
                <a:latin typeface="VTB Group Web Light"/>
              </a:rPr>
              <a:t>WEB</a:t>
            </a:r>
            <a:r>
              <a:rPr lang="ru-RU" sz="2000" b="0" strike="noStrike" spc="-1" dirty="0">
                <a:solidFill>
                  <a:srgbClr val="FFFFFF"/>
                </a:solidFill>
                <a:latin typeface="VTB Group Web Light"/>
              </a:rPr>
              <a:t>-странице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7304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B160A11-98BF-4C4B-9DD7-54820E4DED53}" type="slidenum">
              <a:rPr lang="ru-RU" sz="1200" b="0" strike="noStrike" spc="-1">
                <a:solidFill>
                  <a:srgbClr val="FFFFFF"/>
                </a:solidFill>
                <a:latin typeface="Calibri"/>
              </a:rPr>
              <a:t>9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56" name="Рисунок 5_1"/>
          <p:cNvPicPr/>
          <p:nvPr/>
        </p:nvPicPr>
        <p:blipFill>
          <a:blip r:embed="rId2"/>
          <a:stretch/>
        </p:blipFill>
        <p:spPr>
          <a:xfrm>
            <a:off x="10449360" y="471240"/>
            <a:ext cx="1260000" cy="447480"/>
          </a:xfrm>
          <a:prstGeom prst="rect">
            <a:avLst/>
          </a:prstGeom>
          <a:ln>
            <a:noFill/>
          </a:ln>
        </p:spPr>
      </p:pic>
      <p:sp>
        <p:nvSpPr>
          <p:cNvPr id="57" name="CustomShape 2"/>
          <p:cNvSpPr/>
          <p:nvPr/>
        </p:nvSpPr>
        <p:spPr>
          <a:xfrm>
            <a:off x="561600" y="506160"/>
            <a:ext cx="4600440" cy="5916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80000"/>
              </a:lnSpc>
            </a:pPr>
            <a:r>
              <a:rPr lang="ru-RU" sz="4000" b="0" strike="noStrike" spc="-1" dirty="0">
                <a:solidFill>
                  <a:srgbClr val="FFFFFF"/>
                </a:solidFill>
                <a:latin typeface="VTB Group Web Bold"/>
              </a:rPr>
              <a:t>Подход в решении</a:t>
            </a:r>
            <a:endParaRPr lang="ru-RU" sz="4000" b="0" strike="noStrike" spc="-1" dirty="0">
              <a:latin typeface="Arial"/>
            </a:endParaRPr>
          </a:p>
        </p:txBody>
      </p:sp>
      <p:pic>
        <p:nvPicPr>
          <p:cNvPr id="58" name="Рисунок 15_1"/>
          <p:cNvPicPr/>
          <p:nvPr/>
        </p:nvPicPr>
        <p:blipFill>
          <a:blip r:embed="rId3"/>
          <a:stretch/>
        </p:blipFill>
        <p:spPr>
          <a:xfrm>
            <a:off x="7164360" y="1944000"/>
            <a:ext cx="3781800" cy="3781800"/>
          </a:xfrm>
          <a:prstGeom prst="rect">
            <a:avLst/>
          </a:prstGeom>
          <a:ln>
            <a:noFill/>
          </a:ln>
        </p:spPr>
      </p:pic>
      <p:sp>
        <p:nvSpPr>
          <p:cNvPr id="59" name="CustomShape 3"/>
          <p:cNvSpPr/>
          <p:nvPr/>
        </p:nvSpPr>
        <p:spPr>
          <a:xfrm>
            <a:off x="576000" y="1879200"/>
            <a:ext cx="5920050" cy="34148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274FF"/>
                </a:solidFill>
                <a:latin typeface="VTB Group Web Bold"/>
              </a:rPr>
              <a:t>Особенности</a:t>
            </a:r>
            <a:endParaRPr lang="ru-RU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274FF"/>
              </a:buClr>
              <a:buFont typeface="Arial"/>
              <a:buChar char="•"/>
            </a:pPr>
            <a:r>
              <a:rPr lang="ru-RU" sz="2000" b="0" strike="noStrike" spc="-1" dirty="0">
                <a:solidFill>
                  <a:srgbClr val="FFFFFF"/>
                </a:solidFill>
                <a:latin typeface="VTB Group Web Light"/>
              </a:rPr>
              <a:t>Акцент на качестве кода (выделение всего в отдельные модули и классы, отказ от ноутбуков, </a:t>
            </a:r>
            <a:r>
              <a:rPr lang="ru-RU" sz="2000" b="0" strike="noStrike" spc="-1" dirty="0" err="1">
                <a:solidFill>
                  <a:srgbClr val="FFFFFF"/>
                </a:solidFill>
                <a:latin typeface="VTB Group Web Light"/>
              </a:rPr>
              <a:t>переиспользование</a:t>
            </a:r>
            <a:r>
              <a:rPr lang="ru-RU" sz="2000" b="0" strike="noStrike" spc="-1" dirty="0">
                <a:solidFill>
                  <a:srgbClr val="FFFFFF"/>
                </a:solidFill>
                <a:latin typeface="VTB Group Web Light"/>
              </a:rPr>
              <a:t> кода и пр.)</a:t>
            </a:r>
          </a:p>
          <a:p>
            <a:pPr marL="285840" indent="-285480">
              <a:lnSpc>
                <a:spcPct val="100000"/>
              </a:lnSpc>
              <a:buClr>
                <a:srgbClr val="0274FF"/>
              </a:buClr>
              <a:buFont typeface="Arial"/>
              <a:buChar char="•"/>
            </a:pPr>
            <a:r>
              <a:rPr lang="ru-RU" sz="2000" spc="-1" dirty="0">
                <a:solidFill>
                  <a:srgbClr val="FFFFFF"/>
                </a:solidFill>
                <a:latin typeface="VTB Group Web Light"/>
              </a:rPr>
              <a:t>Единый конфигурационный файл, через который, в том числе масштабируются роли (заведение дополнительных </a:t>
            </a:r>
            <a:r>
              <a:rPr lang="en-US" sz="2000" spc="-1" dirty="0" err="1">
                <a:solidFill>
                  <a:srgbClr val="FFFFFF"/>
                </a:solidFill>
                <a:latin typeface="VTB Group Web Light"/>
              </a:rPr>
              <a:t>rss</a:t>
            </a:r>
            <a:r>
              <a:rPr lang="ru-RU" sz="2000" spc="-1" dirty="0">
                <a:solidFill>
                  <a:srgbClr val="FFFFFF"/>
                </a:solidFill>
                <a:latin typeface="VTB Group Web Light"/>
              </a:rPr>
              <a:t>-каналов, изменение словаря ключевых слов роли)</a:t>
            </a:r>
            <a:endParaRPr lang="ru-RU" sz="20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274FF"/>
              </a:buClr>
              <a:buFont typeface="Arial"/>
              <a:buChar char="•"/>
            </a:pPr>
            <a:r>
              <a:rPr lang="ru-RU" sz="2000" b="0" strike="noStrike" spc="-1" dirty="0">
                <a:solidFill>
                  <a:srgbClr val="FFFFFF"/>
                </a:solidFill>
                <a:latin typeface="VTB Group Web Light"/>
              </a:rPr>
              <a:t>Упрощение задачи,</a:t>
            </a:r>
            <a:r>
              <a:rPr lang="en-US" sz="2000" b="0" strike="noStrike" spc="-1" dirty="0">
                <a:solidFill>
                  <a:srgbClr val="FFFFFF"/>
                </a:solidFill>
                <a:latin typeface="VTB Group Web Light"/>
              </a:rPr>
              <a:t> </a:t>
            </a:r>
            <a:r>
              <a:rPr lang="ru-RU" sz="2000" b="0" strike="noStrike" spc="-1" dirty="0">
                <a:solidFill>
                  <a:srgbClr val="FFFFFF"/>
                </a:solidFill>
                <a:latin typeface="VTB Group Web Light"/>
              </a:rPr>
              <a:t>отказ от сложных решений </a:t>
            </a:r>
          </a:p>
          <a:p>
            <a:pPr marL="285840" indent="-285480">
              <a:lnSpc>
                <a:spcPct val="100000"/>
              </a:lnSpc>
              <a:buClr>
                <a:srgbClr val="0274FF"/>
              </a:buClr>
              <a:buFont typeface="Arial"/>
              <a:buChar char="•"/>
            </a:pPr>
            <a:r>
              <a:rPr lang="ru-RU" sz="2000" spc="-1" dirty="0">
                <a:solidFill>
                  <a:srgbClr val="FFFFFF"/>
                </a:solidFill>
                <a:latin typeface="VTB Group Web Light"/>
              </a:rPr>
              <a:t>Регулярное обсуждение гипотез и идей</a:t>
            </a:r>
          </a:p>
        </p:txBody>
      </p:sp>
    </p:spTree>
    <p:extLst>
      <p:ext uri="{BB962C8B-B14F-4D97-AF65-F5344CB8AC3E}">
        <p14:creationId xmlns:p14="http://schemas.microsoft.com/office/powerpoint/2010/main" val="1937649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</Template>
  <TotalTime>16063</TotalTime>
  <Words>305</Words>
  <Application>Microsoft Office PowerPoint</Application>
  <PresentationFormat>Широкоэкранный</PresentationFormat>
  <Paragraphs>89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Open Sans</vt:lpstr>
      <vt:lpstr>Symbol</vt:lpstr>
      <vt:lpstr>Times New Roman</vt:lpstr>
      <vt:lpstr>VTB Group Web Bold</vt:lpstr>
      <vt:lpstr>VTB Group Web Light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Архитектурное решение по проекту XXX «Название проекта»</dc:title>
  <dc:subject/>
  <dc:creator>Корнаухова Мария Михайловна</dc:creator>
  <dc:description/>
  <cp:lastModifiedBy>Черных Иван</cp:lastModifiedBy>
  <cp:revision>520</cp:revision>
  <cp:lastPrinted>2018-08-13T08:08:00Z</cp:lastPrinted>
  <dcterms:created xsi:type="dcterms:W3CDTF">2019-11-13T06:30:32Z</dcterms:created>
  <dcterms:modified xsi:type="dcterms:W3CDTF">2022-10-09T06:01:55Z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0x01010002DFEDB29A96924B949697B726C933BC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Широкоэкранный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</vt:i4>
  </property>
</Properties>
</file>