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4" r:id="rId7"/>
    <p:sldId id="269" r:id="rId8"/>
    <p:sldId id="261" r:id="rId9"/>
    <p:sldId id="262" r:id="rId10"/>
    <p:sldId id="265" r:id="rId11"/>
    <p:sldId id="266" r:id="rId12"/>
    <p:sldId id="267" r:id="rId13"/>
    <p:sldId id="268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2F2B2-D9C9-4135-9F36-28B67C549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88D71C-28F6-42EA-A924-847BCBDFA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F64D55-C831-42C4-940C-C3EFCB61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8B60-8279-4BCA-9B5B-8558C2D4C206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8443B5-BC85-456F-A21C-B9AC2CED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5853DE-7A1F-422D-B9F4-1DE6E902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DC47-DC68-4A75-94BE-7737B8BDB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87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D0C64-76D7-471C-8F0D-B8464930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6779A0-84CF-45B3-BE44-6577F9378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19EC04-106A-434F-9515-BF64A5AA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8B60-8279-4BCA-9B5B-8558C2D4C206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BDB956-5499-44EB-946A-6A9B5BFF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CBB8EA-BAD7-466D-9647-CE3C1AF7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DC47-DC68-4A75-94BE-7737B8BDB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78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A0340E-DBA7-456A-8356-936E600A5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D07AA2-C169-4F3B-9724-9746CE050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3566A8-E26D-4A5F-8701-B40C154E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8B60-8279-4BCA-9B5B-8558C2D4C206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B44C4F-B459-459A-AFAF-AA07164D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9BBE53-E1F6-4781-A359-D5A24712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DC47-DC68-4A75-94BE-7737B8BDB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35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9B751-55B7-4608-947F-42155881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F93FE-D2D3-4FA7-9B95-3BAD0CAA5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B5AFD4-9F7E-4818-B9A8-4402C645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8B60-8279-4BCA-9B5B-8558C2D4C206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531283-8423-4EC8-B3D0-71FCD672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6B5BB3-8C01-442A-AD35-7174ECE9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DC47-DC68-4A75-94BE-7737B8BDB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61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77DAC-F414-4F5C-98E2-D681AC4E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7D8A63-34B3-4D2B-BC06-3A19EF56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BFCE8E-C3FF-4F8C-9BA7-D8403032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8B60-8279-4BCA-9B5B-8558C2D4C206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90F901-332D-4778-BCA0-249B4FCC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1D5003-59F5-4247-9182-32F3F54D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DC47-DC68-4A75-94BE-7737B8BDB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34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EF13F-551D-43B3-9923-98F64675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734B9-F654-4604-AE2D-B4FC8ECF3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09F2FD-221A-4058-9BE8-1A30A3704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FA662D-33EA-48DD-888A-A3F36743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8B60-8279-4BCA-9B5B-8558C2D4C206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697565-3018-4318-BC2E-7755E259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CFAD29-3883-4CB3-BB58-35C3B7E6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DC47-DC68-4A75-94BE-7737B8BDB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74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55F46-6491-4F7C-8F90-9C017FAD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86B979-FE78-449D-949D-41164B06A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C076EE-481E-4EBA-9558-F454F0720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830F12-1BE9-4774-A673-F6F52E844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EE8BC63-727D-4F9C-9401-DDDB97045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0BB7FDB-2507-4175-B12F-DAC923C9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8B60-8279-4BCA-9B5B-8558C2D4C206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1C38C4-FA8C-4D2F-9C37-1C1B9B11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E76C2C-94DB-4861-B9A4-9B6F883D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DC47-DC68-4A75-94BE-7737B8BDB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8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0A3EF-B1CF-4FE0-B90C-6D7E6302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345F81-1979-4143-81A2-F2A89A3E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8B60-8279-4BCA-9B5B-8558C2D4C206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B68957-BC1B-4437-9267-91B3351D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B366F4-CCF7-4EF9-B8FF-AFBD3792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DC47-DC68-4A75-94BE-7737B8BDB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49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AD835B-C82A-4C2A-90E3-665FAFBF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8B60-8279-4BCA-9B5B-8558C2D4C206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7C7470-29A3-4966-9188-E6359DD4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8084F1-BE3D-4246-B129-FADA2071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DC47-DC68-4A75-94BE-7737B8BDB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24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A82A2-40ED-4627-BA08-C9DE1BFD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0060C-9B09-43FC-BACF-BEEB973BE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516A7B-F3D2-4B6B-948E-349C689E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5848A1-B4C2-426B-A58A-72B0A83D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8B60-8279-4BCA-9B5B-8558C2D4C206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2F23AB-53F8-469C-BD13-32D22B89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CBC700-E43D-4F05-A9DA-756CAD79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DC47-DC68-4A75-94BE-7737B8BDB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85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094D0-92D5-464E-B7DE-A4B66F67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C6FECC9-03CC-4622-852F-CAC881A6E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B3B4AA-4BF2-4C2E-B476-08E03BCE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9A02BE-7993-404B-8D71-99EAFFBE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8B60-8279-4BCA-9B5B-8558C2D4C206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CFDE20-B625-43B2-9DC5-69AEFD46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0EE959-5C7D-45A7-BAF7-0565D923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DC47-DC68-4A75-94BE-7737B8BDB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31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10E2F-070D-45C4-93C3-6906FDB6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A0AF11-FA43-4904-99E5-C76818BBD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9A5CE-AE89-457B-94B1-D58F3D001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38B60-8279-4BCA-9B5B-8558C2D4C206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8E1CE9-ADA4-453C-A8A8-CDB00CC6E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DE553D-ED09-4139-8197-636BF1FA6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1DC47-DC68-4A75-94BE-7737B8BDB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04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2A2D1-D496-4FD3-98D9-9C964CF60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475" y="3856038"/>
            <a:ext cx="9144000" cy="2387600"/>
          </a:xfrm>
        </p:spPr>
        <p:txBody>
          <a:bodyPr>
            <a:noAutofit/>
          </a:bodyPr>
          <a:lstStyle/>
          <a:p>
            <a:r>
              <a:rPr lang="ru-RU" sz="6600" b="1" dirty="0"/>
              <a:t>Разработка модели ранжирования соответствия пула кандидатов предлагаемой вакансии от </a:t>
            </a:r>
            <a:r>
              <a:rPr lang="ru-RU" sz="6600" b="1" dirty="0" err="1">
                <a:solidFill>
                  <a:srgbClr val="7030A0"/>
                </a:solidFill>
              </a:rPr>
              <a:t>FriendWork</a:t>
            </a:r>
            <a:endParaRPr lang="ru-RU" sz="7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4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F8A70-39C0-43DC-94DF-26AFC25E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Оценка</a:t>
            </a:r>
            <a:r>
              <a:rPr lang="ru-RU" sz="6000" b="1" dirty="0">
                <a:solidFill>
                  <a:srgbClr val="660066"/>
                </a:solidFill>
              </a:rPr>
              <a:t> качества</a:t>
            </a:r>
            <a:r>
              <a:rPr lang="en-US" sz="6000" b="1" dirty="0">
                <a:solidFill>
                  <a:srgbClr val="660066"/>
                </a:solidFill>
              </a:rPr>
              <a:t> (TensorFlow)</a:t>
            </a:r>
            <a:endParaRPr lang="ru-RU" sz="6000" b="1" dirty="0">
              <a:solidFill>
                <a:srgbClr val="660066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31B5B-0518-4A6A-9AD5-5A10A1A5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458913"/>
            <a:ext cx="11249025" cy="531495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ru-RU" sz="4800" b="1" dirty="0"/>
              <a:t>Нейронная сеть</a:t>
            </a:r>
            <a:r>
              <a:rPr lang="ru-RU" sz="4800" dirty="0"/>
              <a:t>: </a:t>
            </a:r>
          </a:p>
          <a:p>
            <a:pPr marL="0" indent="0">
              <a:buNone/>
            </a:pPr>
            <a:r>
              <a:rPr lang="en-US" sz="4800" dirty="0"/>
              <a:t>loss-</a:t>
            </a:r>
            <a:r>
              <a:rPr lang="ru-RU" sz="4800" dirty="0"/>
              <a:t>функция – </a:t>
            </a:r>
          </a:p>
          <a:p>
            <a:pPr marL="0" indent="0">
              <a:buNone/>
            </a:pPr>
            <a:r>
              <a:rPr lang="en-US" sz="4800" b="1" dirty="0" err="1"/>
              <a:t>binary_crossentropy</a:t>
            </a:r>
            <a:endParaRPr lang="ru-RU" sz="4800" b="1" dirty="0"/>
          </a:p>
          <a:p>
            <a:pPr marL="0" indent="0">
              <a:buNone/>
            </a:pPr>
            <a:r>
              <a:rPr lang="ru-RU" sz="4800" dirty="0"/>
              <a:t>метрика -</a:t>
            </a:r>
          </a:p>
          <a:p>
            <a:pPr marL="0" indent="0">
              <a:buNone/>
            </a:pPr>
            <a:r>
              <a:rPr lang="en-US" sz="4800" b="1" dirty="0"/>
              <a:t>accuracy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 </a:t>
            </a:r>
            <a:endParaRPr lang="ru-RU" sz="4800" dirty="0"/>
          </a:p>
          <a:p>
            <a:pPr marL="0" indent="0">
              <a:buNone/>
            </a:pPr>
            <a:endParaRPr lang="ru-RU" sz="4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B12507-FC81-4D42-B75C-16AEA93FA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9" y="1277936"/>
            <a:ext cx="5789837" cy="54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9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F8A70-39C0-43DC-94DF-26AFC25E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Оценка</a:t>
            </a:r>
            <a:r>
              <a:rPr lang="ru-RU" sz="6000" b="1" dirty="0">
                <a:solidFill>
                  <a:srgbClr val="660066"/>
                </a:solidFill>
              </a:rPr>
              <a:t> качества</a:t>
            </a:r>
            <a:r>
              <a:rPr lang="en-US" sz="6000" b="1" dirty="0">
                <a:solidFill>
                  <a:srgbClr val="660066"/>
                </a:solidFill>
              </a:rPr>
              <a:t> (</a:t>
            </a:r>
            <a:r>
              <a:rPr lang="en-US" sz="6000" b="1" dirty="0" err="1">
                <a:solidFill>
                  <a:srgbClr val="660066"/>
                </a:solidFill>
              </a:rPr>
              <a:t>CatBoost</a:t>
            </a:r>
            <a:r>
              <a:rPr lang="en-US" sz="6000" b="1" dirty="0">
                <a:solidFill>
                  <a:srgbClr val="660066"/>
                </a:solidFill>
              </a:rPr>
              <a:t>)</a:t>
            </a:r>
            <a:endParaRPr lang="ru-RU" sz="6000" b="1" dirty="0">
              <a:solidFill>
                <a:srgbClr val="660066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31B5B-0518-4A6A-9AD5-5A10A1A5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458913"/>
            <a:ext cx="11249025" cy="531495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4800" b="1" dirty="0" err="1"/>
              <a:t>CatBoostRegressor</a:t>
            </a:r>
            <a:r>
              <a:rPr lang="ru-RU" sz="4800" dirty="0"/>
              <a:t>: </a:t>
            </a:r>
          </a:p>
          <a:p>
            <a:pPr marL="0" indent="0">
              <a:buNone/>
            </a:pPr>
            <a:r>
              <a:rPr lang="en-US" sz="4800" dirty="0"/>
              <a:t>loss-</a:t>
            </a:r>
            <a:r>
              <a:rPr lang="ru-RU" sz="4800" dirty="0"/>
              <a:t>функция – </a:t>
            </a:r>
          </a:p>
          <a:p>
            <a:pPr marL="0" indent="0">
              <a:buNone/>
            </a:pPr>
            <a:r>
              <a:rPr lang="en-US" sz="4800" b="1" dirty="0"/>
              <a:t>RMSE</a:t>
            </a:r>
            <a:r>
              <a:rPr lang="en-US" sz="4800" dirty="0"/>
              <a:t> </a:t>
            </a:r>
          </a:p>
          <a:p>
            <a:pPr marL="0" indent="0">
              <a:buNone/>
            </a:pPr>
            <a:r>
              <a:rPr lang="ru-RU" sz="4800" dirty="0"/>
              <a:t>метрика – </a:t>
            </a:r>
          </a:p>
          <a:p>
            <a:pPr marL="0" indent="0">
              <a:buNone/>
            </a:pPr>
            <a:r>
              <a:rPr lang="en-US" sz="4800" b="1" dirty="0"/>
              <a:t>ROC-AUC</a:t>
            </a:r>
            <a:r>
              <a:rPr lang="en-US" sz="4800" dirty="0"/>
              <a:t> </a:t>
            </a:r>
            <a:endParaRPr lang="ru-RU" sz="4800" dirty="0"/>
          </a:p>
          <a:p>
            <a:pPr marL="0" indent="0">
              <a:buNone/>
            </a:pPr>
            <a:endParaRPr lang="ru-RU" sz="4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BC31AC-40AA-4E11-B05D-AD5AB9735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88" y="1361932"/>
            <a:ext cx="6304688" cy="531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F8A70-39C0-43DC-94DF-26AFC25E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rgbClr val="660066"/>
                </a:solidFill>
              </a:rPr>
              <a:t>Результат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31B5B-0518-4A6A-9AD5-5A10A1A5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458913"/>
            <a:ext cx="11249025" cy="5314950"/>
          </a:xfrm>
        </p:spPr>
        <p:txBody>
          <a:bodyPr numCol="1">
            <a:normAutofit fontScale="92500"/>
          </a:bodyPr>
          <a:lstStyle/>
          <a:p>
            <a:pPr marL="0" indent="0">
              <a:buNone/>
            </a:pPr>
            <a:r>
              <a:rPr lang="ru-RU" sz="4800" dirty="0"/>
              <a:t>Механизм для сортировки - </a:t>
            </a:r>
            <a:r>
              <a:rPr lang="ru-RU" sz="4800" b="1" dirty="0">
                <a:solidFill>
                  <a:srgbClr val="660066"/>
                </a:solidFill>
              </a:rPr>
              <a:t>синтетический "рейтинг" </a:t>
            </a:r>
            <a:r>
              <a:rPr lang="ru-RU" sz="4800" dirty="0"/>
              <a:t>зависит от:</a:t>
            </a:r>
          </a:p>
          <a:p>
            <a:r>
              <a:rPr lang="ru-RU" sz="4800" b="1" dirty="0"/>
              <a:t>региона проживания</a:t>
            </a:r>
            <a:r>
              <a:rPr lang="ru-RU" sz="4800" dirty="0"/>
              <a:t>,</a:t>
            </a:r>
          </a:p>
          <a:p>
            <a:r>
              <a:rPr lang="ru-RU" sz="4800" b="1" dirty="0"/>
              <a:t>схожести вакансии </a:t>
            </a:r>
            <a:r>
              <a:rPr lang="ru-RU" sz="4800" dirty="0"/>
              <a:t>и желаемой кандидатом </a:t>
            </a:r>
            <a:r>
              <a:rPr lang="ru-RU" sz="4800" b="1" dirty="0"/>
              <a:t>позиции</a:t>
            </a:r>
            <a:r>
              <a:rPr lang="ru-RU" sz="4800" dirty="0"/>
              <a:t>,</a:t>
            </a:r>
          </a:p>
          <a:p>
            <a:r>
              <a:rPr lang="ru-RU" sz="4800" b="1" dirty="0"/>
              <a:t>оценки модели + схожести </a:t>
            </a:r>
            <a:r>
              <a:rPr lang="ru-RU" sz="4800" dirty="0"/>
              <a:t>характеристик вакансии и набора характеристик кандидата.</a:t>
            </a:r>
            <a:br>
              <a:rPr lang="ru-RU" sz="4800" dirty="0"/>
            </a:b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90216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F8A70-39C0-43DC-94DF-26AFC25E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rgbClr val="660066"/>
                </a:solidFill>
              </a:rPr>
              <a:t>Результат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31B5B-0518-4A6A-9AD5-5A10A1A5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458913"/>
            <a:ext cx="11249025" cy="5314950"/>
          </a:xfrm>
        </p:spPr>
        <p:txBody>
          <a:bodyPr numCol="1">
            <a:normAutofit lnSpcReduction="10000"/>
          </a:bodyPr>
          <a:lstStyle/>
          <a:p>
            <a:r>
              <a:rPr lang="ru-RU" sz="4800" dirty="0"/>
              <a:t>"Рейтинг" представлен в </a:t>
            </a:r>
            <a:r>
              <a:rPr lang="ru-RU" sz="4800" dirty="0">
                <a:solidFill>
                  <a:srgbClr val="660066"/>
                </a:solidFill>
              </a:rPr>
              <a:t>числовом</a:t>
            </a:r>
            <a:r>
              <a:rPr lang="ru-RU" sz="4800" dirty="0"/>
              <a:t> виде и для каждого кандидата вычисляется по сложной формуле.</a:t>
            </a:r>
          </a:p>
          <a:p>
            <a:pPr marL="0" indent="0">
              <a:buNone/>
            </a:pPr>
            <a:endParaRPr lang="ru-RU" sz="4800" dirty="0"/>
          </a:p>
          <a:p>
            <a:r>
              <a:rPr lang="ru-RU" sz="4800" dirty="0"/>
              <a:t>К выдаче идет </a:t>
            </a:r>
            <a:r>
              <a:rPr lang="ru-RU" sz="4800" dirty="0">
                <a:solidFill>
                  <a:srgbClr val="660066"/>
                </a:solidFill>
              </a:rPr>
              <a:t>ранжированный по рейтингу в порядке убывания </a:t>
            </a:r>
            <a:r>
              <a:rPr lang="ru-RU" sz="4800" dirty="0"/>
              <a:t>список кандидатов в формате </a:t>
            </a:r>
            <a:r>
              <a:rPr lang="ru-RU" sz="4800" dirty="0" err="1"/>
              <a:t>candidateId</a:t>
            </a:r>
            <a:r>
              <a:rPr lang="ru-RU" sz="4800" dirty="0"/>
              <a:t> - </a:t>
            </a:r>
            <a:r>
              <a:rPr lang="ru-RU" sz="4800" dirty="0" err="1"/>
              <a:t>rating</a:t>
            </a:r>
            <a:r>
              <a:rPr lang="ru-RU" sz="4800" dirty="0"/>
              <a:t>.</a:t>
            </a:r>
          </a:p>
          <a:p>
            <a:pPr marL="0" indent="0">
              <a:buNone/>
            </a:pP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538664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231B5B-0518-4A6A-9AD5-5A10A1A5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0" y="5714999"/>
            <a:ext cx="8562975" cy="160020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ru-RU" sz="6600" b="1" dirty="0"/>
              <a:t>Спасибо за задание!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94592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2A2D1-D496-4FD3-98D9-9C964CF60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0300" b="1" dirty="0" err="1"/>
              <a:t>Smart</a:t>
            </a:r>
            <a:r>
              <a:rPr lang="en-US" sz="10300" b="1" dirty="0" err="1">
                <a:solidFill>
                  <a:srgbClr val="660066"/>
                </a:solidFill>
              </a:rPr>
              <a:t>Analytics</a:t>
            </a:r>
            <a:endParaRPr lang="ru-RU" sz="10300" b="1" dirty="0">
              <a:solidFill>
                <a:srgbClr val="660066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EB1561-9D1B-412A-BB4D-2812ACD70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Черных Иван </a:t>
            </a:r>
            <a:r>
              <a:rPr lang="en-US" sz="3200" dirty="0"/>
              <a:t>@</a:t>
            </a:r>
            <a:r>
              <a:rPr lang="en-US" sz="3200" dirty="0" err="1"/>
              <a:t>iceman_o_O</a:t>
            </a:r>
            <a:r>
              <a:rPr lang="ru-RU" sz="3200" dirty="0"/>
              <a:t> г. Москва</a:t>
            </a:r>
          </a:p>
          <a:p>
            <a:r>
              <a:rPr lang="ru-RU" sz="3200" dirty="0"/>
              <a:t>Мурзина Ольга </a:t>
            </a:r>
            <a:r>
              <a:rPr lang="en-US" sz="3200" dirty="0"/>
              <a:t>@</a:t>
            </a:r>
            <a:r>
              <a:rPr lang="en-US" sz="3200" dirty="0" err="1"/>
              <a:t>olga_murzina</a:t>
            </a:r>
            <a:r>
              <a:rPr lang="ru-RU" sz="3200" dirty="0"/>
              <a:t> г. </a:t>
            </a:r>
            <a:r>
              <a:rPr lang="ru-RU" sz="3200" dirty="0" err="1"/>
              <a:t>Н.Новгород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8434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F8A70-39C0-43DC-94DF-26AFC25E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Стек </a:t>
            </a:r>
            <a:r>
              <a:rPr lang="ru-RU" sz="6000" b="1" dirty="0">
                <a:solidFill>
                  <a:srgbClr val="660066"/>
                </a:solidFill>
              </a:rPr>
              <a:t>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31B5B-0518-4A6A-9AD5-5A10A1A5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757738"/>
          </a:xfrm>
        </p:spPr>
        <p:txBody>
          <a:bodyPr numCol="2">
            <a:normAutofit lnSpcReduction="10000"/>
          </a:bodyPr>
          <a:lstStyle/>
          <a:p>
            <a:r>
              <a:rPr lang="en-US" sz="4400" dirty="0"/>
              <a:t>Python 3.7</a:t>
            </a:r>
          </a:p>
          <a:p>
            <a:r>
              <a:rPr lang="en-US" sz="4400" dirty="0" err="1"/>
              <a:t>Colab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/>
              <a:t>Pandas</a:t>
            </a:r>
          </a:p>
          <a:p>
            <a:r>
              <a:rPr lang="en-US" sz="4400" dirty="0"/>
              <a:t>TensorFlow</a:t>
            </a:r>
          </a:p>
          <a:p>
            <a:r>
              <a:rPr lang="en-US" sz="4400" dirty="0" err="1"/>
              <a:t>CatBoost</a:t>
            </a:r>
            <a:endParaRPr lang="en-US" sz="4400" dirty="0"/>
          </a:p>
          <a:p>
            <a:r>
              <a:rPr lang="en-US" sz="4400" dirty="0" err="1"/>
              <a:t>SkLearn</a:t>
            </a:r>
            <a:endParaRPr lang="en-US" sz="4400" dirty="0"/>
          </a:p>
          <a:p>
            <a:r>
              <a:rPr lang="en-US" sz="4400" dirty="0"/>
              <a:t>NLTK</a:t>
            </a:r>
          </a:p>
          <a:p>
            <a:r>
              <a:rPr lang="en-US" sz="4400" dirty="0"/>
              <a:t>Re</a:t>
            </a:r>
          </a:p>
          <a:p>
            <a:r>
              <a:rPr lang="en-US" sz="4400" dirty="0"/>
              <a:t>Matplotlib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6631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F8A70-39C0-43DC-94DF-26AFC25E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Совместная </a:t>
            </a:r>
            <a:r>
              <a:rPr lang="ru-RU" sz="6000" b="1" dirty="0">
                <a:solidFill>
                  <a:srgbClr val="660066"/>
                </a:solidFill>
              </a:rPr>
              <a:t>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31B5B-0518-4A6A-9AD5-5A10A1A5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0" y="2095499"/>
            <a:ext cx="6943725" cy="4081463"/>
          </a:xfrm>
        </p:spPr>
        <p:txBody>
          <a:bodyPr numCol="1">
            <a:normAutofit/>
          </a:bodyPr>
          <a:lstStyle/>
          <a:p>
            <a:r>
              <a:rPr lang="en-US" sz="5400" dirty="0" err="1"/>
              <a:t>Colab</a:t>
            </a:r>
            <a:endParaRPr lang="en-US" sz="5400" dirty="0"/>
          </a:p>
          <a:p>
            <a:r>
              <a:rPr lang="en-US" sz="5400" dirty="0"/>
              <a:t>Google Drive</a:t>
            </a:r>
          </a:p>
          <a:p>
            <a:r>
              <a:rPr lang="en-US" sz="5400" dirty="0"/>
              <a:t>Telegram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9063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F8A70-39C0-43DC-94DF-26AFC25E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Работа с </a:t>
            </a:r>
            <a:r>
              <a:rPr lang="ru-RU" sz="6000" b="1" dirty="0">
                <a:solidFill>
                  <a:srgbClr val="660066"/>
                </a:solidFill>
              </a:rPr>
              <a:t>моделями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31B5B-0518-4A6A-9AD5-5A10A1A5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4" y="1343818"/>
            <a:ext cx="11439525" cy="5276850"/>
          </a:xfrm>
        </p:spPr>
        <p:txBody>
          <a:bodyPr numCol="1">
            <a:normAutofit lnSpcReduction="10000"/>
          </a:bodyPr>
          <a:lstStyle/>
          <a:p>
            <a:r>
              <a:rPr lang="ru-RU" sz="4800" dirty="0"/>
              <a:t>Загрузка, обработка и подготовка данных</a:t>
            </a:r>
          </a:p>
          <a:p>
            <a:r>
              <a:rPr lang="ru-RU" sz="4800" dirty="0"/>
              <a:t>Выбор моделей</a:t>
            </a:r>
          </a:p>
          <a:p>
            <a:r>
              <a:rPr lang="ru-RU" sz="4800" dirty="0"/>
              <a:t>Обучение моделей</a:t>
            </a:r>
          </a:p>
          <a:p>
            <a:r>
              <a:rPr lang="ru-RU" sz="4800" dirty="0"/>
              <a:t>Контроль качества на тестовой выборке</a:t>
            </a:r>
          </a:p>
          <a:p>
            <a:r>
              <a:rPr lang="ru-RU" sz="4800" dirty="0"/>
              <a:t>Итоговый прогноз на базе двух моделей</a:t>
            </a:r>
          </a:p>
          <a:p>
            <a:r>
              <a:rPr lang="ru-RU" sz="4800" dirty="0"/>
              <a:t>Форматирование полученного результата под требования Заказчика</a:t>
            </a:r>
          </a:p>
        </p:txBody>
      </p:sp>
    </p:spTree>
    <p:extLst>
      <p:ext uri="{BB962C8B-B14F-4D97-AF65-F5344CB8AC3E}">
        <p14:creationId xmlns:p14="http://schemas.microsoft.com/office/powerpoint/2010/main" val="50042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F8A70-39C0-43DC-94DF-26AFC25E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Подготовка</a:t>
            </a:r>
            <a:r>
              <a:rPr lang="ru-RU" sz="6000" b="1" dirty="0">
                <a:solidFill>
                  <a:srgbClr val="660066"/>
                </a:solidFill>
              </a:rPr>
              <a:t> данных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31B5B-0518-4A6A-9AD5-5A10A1A5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4" y="1343818"/>
            <a:ext cx="11439525" cy="5276850"/>
          </a:xfrm>
        </p:spPr>
        <p:txBody>
          <a:bodyPr numCol="1">
            <a:normAutofit/>
          </a:bodyPr>
          <a:lstStyle/>
          <a:p>
            <a:r>
              <a:rPr lang="ru-RU" sz="4800" dirty="0"/>
              <a:t>Загрузка из </a:t>
            </a:r>
            <a:r>
              <a:rPr lang="en-US" sz="4800" dirty="0">
                <a:solidFill>
                  <a:srgbClr val="660066"/>
                </a:solidFill>
              </a:rPr>
              <a:t>.csv</a:t>
            </a:r>
            <a:r>
              <a:rPr lang="en-US" sz="4800" dirty="0"/>
              <a:t>-</a:t>
            </a:r>
            <a:r>
              <a:rPr lang="ru-RU" sz="4800" dirty="0"/>
              <a:t>файлов</a:t>
            </a:r>
          </a:p>
          <a:p>
            <a:r>
              <a:rPr lang="ru-RU" sz="4800" dirty="0"/>
              <a:t>Проверка данных на </a:t>
            </a:r>
            <a:r>
              <a:rPr lang="ru-RU" sz="4800" dirty="0">
                <a:solidFill>
                  <a:srgbClr val="660066"/>
                </a:solidFill>
              </a:rPr>
              <a:t>пропуски и дубли</a:t>
            </a:r>
          </a:p>
          <a:p>
            <a:r>
              <a:rPr lang="ru-RU" sz="4800" dirty="0"/>
              <a:t>Объединение данных</a:t>
            </a:r>
          </a:p>
          <a:p>
            <a:r>
              <a:rPr lang="ru-RU" sz="4800" dirty="0"/>
              <a:t>Создание </a:t>
            </a:r>
            <a:r>
              <a:rPr lang="ru-RU" sz="4800" dirty="0">
                <a:solidFill>
                  <a:srgbClr val="660066"/>
                </a:solidFill>
              </a:rPr>
              <a:t>синтетических признаков</a:t>
            </a:r>
          </a:p>
          <a:p>
            <a:r>
              <a:rPr lang="ru-RU" sz="4800" dirty="0"/>
              <a:t>Оцифровка категориальных данных через </a:t>
            </a:r>
            <a:r>
              <a:rPr lang="en-US" sz="4800" dirty="0">
                <a:solidFill>
                  <a:srgbClr val="660066"/>
                </a:solidFill>
              </a:rPr>
              <a:t>OHE</a:t>
            </a:r>
            <a:r>
              <a:rPr lang="ru-RU" sz="4800" dirty="0">
                <a:solidFill>
                  <a:srgbClr val="660066"/>
                </a:solidFill>
              </a:rPr>
              <a:t>-кодирование </a:t>
            </a:r>
            <a:r>
              <a:rPr lang="ru-RU" sz="4800" dirty="0"/>
              <a:t>(для категорий) и </a:t>
            </a:r>
            <a:r>
              <a:rPr lang="ru-RU" sz="4800" dirty="0" err="1">
                <a:solidFill>
                  <a:srgbClr val="660066"/>
                </a:solidFill>
              </a:rPr>
              <a:t>токенизацию</a:t>
            </a:r>
            <a:r>
              <a:rPr lang="ru-RU" sz="4800" dirty="0"/>
              <a:t> (для текстов)</a:t>
            </a:r>
          </a:p>
        </p:txBody>
      </p:sp>
    </p:spTree>
    <p:extLst>
      <p:ext uri="{BB962C8B-B14F-4D97-AF65-F5344CB8AC3E}">
        <p14:creationId xmlns:p14="http://schemas.microsoft.com/office/powerpoint/2010/main" val="41254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F8A70-39C0-43DC-94DF-26AFC25E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Подготовка</a:t>
            </a:r>
            <a:r>
              <a:rPr lang="ru-RU" sz="6000" b="1" dirty="0">
                <a:solidFill>
                  <a:srgbClr val="660066"/>
                </a:solidFill>
              </a:rPr>
              <a:t> данных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31B5B-0518-4A6A-9AD5-5A10A1A5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458913"/>
            <a:ext cx="11249025" cy="5314950"/>
          </a:xfrm>
        </p:spPr>
        <p:txBody>
          <a:bodyPr numCol="1">
            <a:normAutofit fontScale="92500" lnSpcReduction="10000"/>
          </a:bodyPr>
          <a:lstStyle/>
          <a:p>
            <a:pPr marL="0" indent="0">
              <a:buNone/>
            </a:pPr>
            <a:r>
              <a:rPr lang="ru-RU" sz="3200" b="1" dirty="0"/>
              <a:t>Генерация дополнительных данных</a:t>
            </a:r>
            <a:r>
              <a:rPr lang="ru-RU" sz="3200" dirty="0"/>
              <a:t>:</a:t>
            </a:r>
          </a:p>
          <a:p>
            <a:pPr marL="0" indent="0">
              <a:buNone/>
            </a:pPr>
            <a:r>
              <a:rPr lang="ru-RU" sz="3200" dirty="0"/>
              <a:t>Изначально входными данными являются относительно </a:t>
            </a:r>
            <a:r>
              <a:rPr lang="ru-RU" sz="3200" dirty="0">
                <a:solidFill>
                  <a:srgbClr val="660066"/>
                </a:solidFill>
              </a:rPr>
              <a:t>"позитивные" </a:t>
            </a:r>
            <a:r>
              <a:rPr lang="ru-RU" sz="3200" dirty="0"/>
              <a:t>данные, когда кандидат был рассмотрен на должность, т.е. </a:t>
            </a:r>
            <a:r>
              <a:rPr lang="ru-RU" sz="3200" dirty="0">
                <a:solidFill>
                  <a:srgbClr val="660066"/>
                </a:solidFill>
              </a:rPr>
              <a:t>заведомо связанные </a:t>
            </a:r>
            <a:r>
              <a:rPr lang="ru-RU" sz="3200" dirty="0"/>
              <a:t>данные вакансии и кандидата. 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/>
              <a:t>Однако для поиска признака, на сколько подходят вакансия и кандидат, необходимо иметь негативный набор данных. За основу негативных данных можно взять такие связь вакансия-кандидат, у которых схожесть в названии вакансий максимально низкая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/>
              <a:t>В рамках проекта были сгенерированы дополнительные данные, что позволило значительно повысить точность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300380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F8A70-39C0-43DC-94DF-26AFC25E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Модель – </a:t>
            </a:r>
            <a:r>
              <a:rPr lang="en-US" sz="6000" b="1" dirty="0">
                <a:solidFill>
                  <a:srgbClr val="660066"/>
                </a:solidFill>
              </a:rPr>
              <a:t>TensorFlow</a:t>
            </a:r>
            <a:endParaRPr lang="ru-RU" sz="6000" b="1" dirty="0">
              <a:solidFill>
                <a:srgbClr val="660066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31B5B-0518-4A6A-9AD5-5A10A1A5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419225"/>
            <a:ext cx="11277600" cy="5314950"/>
          </a:xfrm>
        </p:spPr>
        <p:txBody>
          <a:bodyPr numCol="1">
            <a:normAutofit fontScale="92500" lnSpcReduction="10000"/>
          </a:bodyPr>
          <a:lstStyle/>
          <a:p>
            <a:r>
              <a:rPr lang="ru-RU" sz="4800" b="1" dirty="0"/>
              <a:t>Вход</a:t>
            </a:r>
            <a:r>
              <a:rPr lang="ru-RU" sz="4800" dirty="0"/>
              <a:t> - только числовые данные </a:t>
            </a:r>
          </a:p>
          <a:p>
            <a:r>
              <a:rPr lang="ru-RU" sz="4800" b="1" dirty="0"/>
              <a:t>Подбор параметров </a:t>
            </a:r>
            <a:r>
              <a:rPr lang="ru-RU" sz="4800" dirty="0"/>
              <a:t>– </a:t>
            </a:r>
            <a:r>
              <a:rPr lang="ru-RU" sz="4800" dirty="0" err="1"/>
              <a:t>по-слойно</a:t>
            </a:r>
            <a:endParaRPr lang="ru-RU" sz="4800" dirty="0"/>
          </a:p>
          <a:p>
            <a:r>
              <a:rPr lang="ru-RU" sz="4800" b="1" dirty="0"/>
              <a:t>Обучение модели </a:t>
            </a:r>
            <a:r>
              <a:rPr lang="ru-RU" sz="4800" dirty="0"/>
              <a:t>– отслеживание прогресса и визуализация значений </a:t>
            </a:r>
            <a:r>
              <a:rPr lang="en-US" sz="4800" dirty="0"/>
              <a:t>loss-</a:t>
            </a:r>
            <a:r>
              <a:rPr lang="ru-RU" sz="4800" dirty="0"/>
              <a:t>функции и выбранной метрики</a:t>
            </a:r>
          </a:p>
          <a:p>
            <a:r>
              <a:rPr lang="ru-RU" sz="4800" b="1" dirty="0"/>
              <a:t>Контроль качества </a:t>
            </a:r>
            <a:r>
              <a:rPr lang="ru-RU" sz="4800" dirty="0"/>
              <a:t>– </a:t>
            </a:r>
            <a:r>
              <a:rPr lang="en-US" sz="4800" dirty="0"/>
              <a:t>Accuracy</a:t>
            </a:r>
          </a:p>
          <a:p>
            <a:r>
              <a:rPr lang="ru-RU" sz="4800" b="1" dirty="0"/>
              <a:t>Результат</a:t>
            </a:r>
            <a:r>
              <a:rPr lang="ru-RU" sz="4800" dirty="0"/>
              <a:t> – вероятность  получения / неполучения работы кандидатом</a:t>
            </a:r>
          </a:p>
        </p:txBody>
      </p:sp>
    </p:spTree>
    <p:extLst>
      <p:ext uri="{BB962C8B-B14F-4D97-AF65-F5344CB8AC3E}">
        <p14:creationId xmlns:p14="http://schemas.microsoft.com/office/powerpoint/2010/main" val="175402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F8A70-39C0-43DC-94DF-26AFC25E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Модель – </a:t>
            </a:r>
            <a:r>
              <a:rPr lang="en-US" sz="6000" b="1" dirty="0" err="1">
                <a:solidFill>
                  <a:srgbClr val="660066"/>
                </a:solidFill>
              </a:rPr>
              <a:t>CatBoostRegressor</a:t>
            </a:r>
            <a:endParaRPr lang="ru-RU" sz="6000" b="1" dirty="0">
              <a:solidFill>
                <a:srgbClr val="660066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31B5B-0518-4A6A-9AD5-5A10A1A5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458913"/>
            <a:ext cx="11249025" cy="5314950"/>
          </a:xfrm>
        </p:spPr>
        <p:txBody>
          <a:bodyPr numCol="1">
            <a:normAutofit fontScale="92500" lnSpcReduction="10000"/>
          </a:bodyPr>
          <a:lstStyle/>
          <a:p>
            <a:r>
              <a:rPr lang="ru-RU" sz="4800" b="1" dirty="0"/>
              <a:t>Вход</a:t>
            </a:r>
            <a:r>
              <a:rPr lang="ru-RU" sz="4800" dirty="0"/>
              <a:t> – категориальные и числовые данные </a:t>
            </a:r>
          </a:p>
          <a:p>
            <a:r>
              <a:rPr lang="ru-RU" sz="4800" b="1" dirty="0"/>
              <a:t>Подбор параметров </a:t>
            </a:r>
            <a:r>
              <a:rPr lang="ru-RU" sz="4800" dirty="0"/>
              <a:t>– можно в авто-режиме</a:t>
            </a:r>
          </a:p>
          <a:p>
            <a:r>
              <a:rPr lang="ru-RU" sz="4800" b="1" dirty="0"/>
              <a:t>Обучение модели </a:t>
            </a:r>
            <a:r>
              <a:rPr lang="ru-RU" sz="4800" dirty="0"/>
              <a:t>– отслеживание прогресса и визуализация значений </a:t>
            </a:r>
            <a:r>
              <a:rPr lang="en-US" sz="4800" dirty="0"/>
              <a:t>loss-</a:t>
            </a:r>
            <a:r>
              <a:rPr lang="ru-RU" sz="4800" dirty="0"/>
              <a:t>функции и выбранной метрики только для </a:t>
            </a:r>
            <a:r>
              <a:rPr lang="en-US" sz="4800" dirty="0"/>
              <a:t>Jupiter</a:t>
            </a:r>
            <a:endParaRPr lang="ru-RU" sz="4800" dirty="0"/>
          </a:p>
          <a:p>
            <a:r>
              <a:rPr lang="ru-RU" sz="4800" b="1" dirty="0"/>
              <a:t>Контроль качества </a:t>
            </a:r>
            <a:r>
              <a:rPr lang="ru-RU" sz="4800" dirty="0"/>
              <a:t>– </a:t>
            </a:r>
            <a:r>
              <a:rPr lang="en-US" sz="4800" dirty="0"/>
              <a:t>AUC-ROC</a:t>
            </a:r>
            <a:r>
              <a:rPr lang="ru-RU" sz="4800" dirty="0"/>
              <a:t> и </a:t>
            </a:r>
            <a:r>
              <a:rPr lang="en-US" sz="4800" dirty="0"/>
              <a:t>R2</a:t>
            </a:r>
            <a:r>
              <a:rPr lang="ru-RU" sz="4800" dirty="0"/>
              <a:t>  </a:t>
            </a:r>
            <a:endParaRPr lang="en-US" sz="4800" dirty="0"/>
          </a:p>
          <a:p>
            <a:r>
              <a:rPr lang="ru-RU" sz="4800" b="1" dirty="0"/>
              <a:t>Результат</a:t>
            </a:r>
            <a:r>
              <a:rPr lang="ru-RU" sz="4800" dirty="0"/>
              <a:t> – вероятность  получения работы кандидатом</a:t>
            </a:r>
          </a:p>
        </p:txBody>
      </p:sp>
    </p:spTree>
    <p:extLst>
      <p:ext uri="{BB962C8B-B14F-4D97-AF65-F5344CB8AC3E}">
        <p14:creationId xmlns:p14="http://schemas.microsoft.com/office/powerpoint/2010/main" val="33891187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387</Words>
  <Application>Microsoft Office PowerPoint</Application>
  <PresentationFormat>Широкоэкранный</PresentationFormat>
  <Paragraphs>78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Разработка модели ранжирования соответствия пула кандидатов предлагаемой вакансии от FriendWork</vt:lpstr>
      <vt:lpstr>SmartAnalytics</vt:lpstr>
      <vt:lpstr>Стек технологий</vt:lpstr>
      <vt:lpstr>Совместная работа</vt:lpstr>
      <vt:lpstr>Работа с моделями</vt:lpstr>
      <vt:lpstr>Подготовка данных 1</vt:lpstr>
      <vt:lpstr>Подготовка данных 2</vt:lpstr>
      <vt:lpstr>Модель – TensorFlow</vt:lpstr>
      <vt:lpstr>Модель – CatBoostRegressor</vt:lpstr>
      <vt:lpstr>Оценка качества (TensorFlow)</vt:lpstr>
      <vt:lpstr>Оценка качества (CatBoost)</vt:lpstr>
      <vt:lpstr>Результат 1</vt:lpstr>
      <vt:lpstr>Результат 2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модели ранжирования соответствия пула кандидатов предлагаемой вакансии от FriendWork</dc:title>
  <dc:creator>Olivia</dc:creator>
  <cp:lastModifiedBy>Черных Иван</cp:lastModifiedBy>
  <cp:revision>4</cp:revision>
  <dcterms:created xsi:type="dcterms:W3CDTF">2022-09-25T09:13:12Z</dcterms:created>
  <dcterms:modified xsi:type="dcterms:W3CDTF">2022-09-25T10:27:33Z</dcterms:modified>
</cp:coreProperties>
</file>