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Crimson Pro Semi Bold"/>
      <p:regular r:id="rId17"/>
    </p:embeddedFont>
    <p:embeddedFont>
      <p:font typeface="Crimson Pro Semi Bold"/>
      <p:regular r:id="rId18"/>
    </p:embeddedFont>
    <p:embeddedFont>
      <p:font typeface="Crimson Pro Semi Bold"/>
      <p:regular r:id="rId19"/>
    </p:embeddedFont>
    <p:embeddedFont>
      <p:font typeface="Crimson Pro Semi Bold"/>
      <p:regular r:id="rId20"/>
    </p:embeddedFont>
    <p:embeddedFont>
      <p:font typeface="Heebo"/>
      <p:regular r:id="rId21"/>
    </p:embeddedFont>
    <p:embeddedFont>
      <p:font typeface="Heeb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hyperlink" Target="https://mediconnect.in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6" Type="http://schemas.openxmlformats.org/officeDocument/2006/relationships/image" Target="../media/image-10-5.png"/><Relationship Id="rId7" Type="http://schemas.openxmlformats.org/officeDocument/2006/relationships/image" Target="../media/image-10-6.png"/><Relationship Id="rId8" Type="http://schemas.openxmlformats.org/officeDocument/2006/relationships/slideLayout" Target="../slideLayouts/slideLayout11.xml"/><Relationship Id="rId9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37197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MediConnect: Revolutionising Online Doctor Appointments in India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0369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Transforming the way patients connect with healthcare professionals through seamless digital innovation. Access quality healthcare anytime, anywhere across India.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873" y="399812"/>
            <a:ext cx="7928729" cy="454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8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Next Steps: Getting Started with MediConnect Today</a:t>
            </a:r>
            <a:endParaRPr lang="en-US" sz="2850" dirty="0"/>
          </a:p>
        </p:txBody>
      </p:sp>
      <p:sp>
        <p:nvSpPr>
          <p:cNvPr id="3" name="Shape 1"/>
          <p:cNvSpPr/>
          <p:nvPr/>
        </p:nvSpPr>
        <p:spPr>
          <a:xfrm>
            <a:off x="508873" y="1144905"/>
            <a:ext cx="4440555" cy="1697117"/>
          </a:xfrm>
          <a:prstGeom prst="roundRect">
            <a:avLst>
              <a:gd name="adj" fmla="val 1285"/>
            </a:avLst>
          </a:prstGeom>
          <a:solidFill>
            <a:srgbClr val="F2EEEE"/>
          </a:solidFill>
          <a:ln/>
        </p:spPr>
      </p:sp>
      <p:sp>
        <p:nvSpPr>
          <p:cNvPr id="4" name="Shape 2"/>
          <p:cNvSpPr/>
          <p:nvPr/>
        </p:nvSpPr>
        <p:spPr>
          <a:xfrm>
            <a:off x="654248" y="1290280"/>
            <a:ext cx="436126" cy="436126"/>
          </a:xfrm>
          <a:prstGeom prst="roundRect">
            <a:avLst>
              <a:gd name="adj" fmla="val 20964321"/>
            </a:avLst>
          </a:prstGeom>
          <a:solidFill>
            <a:srgbClr val="2150FE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144" y="1385649"/>
            <a:ext cx="196215" cy="24526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54248" y="1871782"/>
            <a:ext cx="2181106" cy="272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Download the App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654248" y="2231588"/>
            <a:ext cx="4149804" cy="465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Available on Google Play Store and Apple App Store. Web version accessible at www.mediconnect.in</a:t>
            </a:r>
            <a:endParaRPr lang="en-US" sz="1100" dirty="0"/>
          </a:p>
        </p:txBody>
      </p:sp>
      <p:sp>
        <p:nvSpPr>
          <p:cNvPr id="8" name="Shape 5"/>
          <p:cNvSpPr/>
          <p:nvPr/>
        </p:nvSpPr>
        <p:spPr>
          <a:xfrm>
            <a:off x="5094803" y="1144905"/>
            <a:ext cx="4440674" cy="1697117"/>
          </a:xfrm>
          <a:prstGeom prst="roundRect">
            <a:avLst>
              <a:gd name="adj" fmla="val 1285"/>
            </a:avLst>
          </a:prstGeom>
          <a:solidFill>
            <a:srgbClr val="F2EEEE"/>
          </a:solidFill>
          <a:ln/>
        </p:spPr>
      </p:sp>
      <p:sp>
        <p:nvSpPr>
          <p:cNvPr id="9" name="Shape 6"/>
          <p:cNvSpPr/>
          <p:nvPr/>
        </p:nvSpPr>
        <p:spPr>
          <a:xfrm>
            <a:off x="5240179" y="1290280"/>
            <a:ext cx="436126" cy="436126"/>
          </a:xfrm>
          <a:prstGeom prst="roundRect">
            <a:avLst>
              <a:gd name="adj" fmla="val 20964321"/>
            </a:avLst>
          </a:prstGeom>
          <a:solidFill>
            <a:srgbClr val="2150FE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075" y="1385649"/>
            <a:ext cx="196215" cy="245269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240179" y="1871782"/>
            <a:ext cx="2181106" cy="272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Create Your Profile</a:t>
            </a:r>
            <a:endParaRPr lang="en-US" sz="1700" dirty="0"/>
          </a:p>
        </p:txBody>
      </p:sp>
      <p:sp>
        <p:nvSpPr>
          <p:cNvPr id="12" name="Text 8"/>
          <p:cNvSpPr/>
          <p:nvPr/>
        </p:nvSpPr>
        <p:spPr>
          <a:xfrm>
            <a:off x="5240179" y="2231588"/>
            <a:ext cx="4149923" cy="465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Quick 2-minute registration. Add family members and medical history for personalised care.</a:t>
            </a:r>
            <a:endParaRPr lang="en-US" sz="1100" dirty="0"/>
          </a:p>
        </p:txBody>
      </p:sp>
      <p:sp>
        <p:nvSpPr>
          <p:cNvPr id="13" name="Shape 9"/>
          <p:cNvSpPr/>
          <p:nvPr/>
        </p:nvSpPr>
        <p:spPr>
          <a:xfrm>
            <a:off x="9680853" y="1144905"/>
            <a:ext cx="4440674" cy="1697117"/>
          </a:xfrm>
          <a:prstGeom prst="roundRect">
            <a:avLst>
              <a:gd name="adj" fmla="val 1285"/>
            </a:avLst>
          </a:prstGeom>
          <a:solidFill>
            <a:srgbClr val="F2EEEE"/>
          </a:solidFill>
          <a:ln/>
        </p:spPr>
      </p:sp>
      <p:sp>
        <p:nvSpPr>
          <p:cNvPr id="14" name="Shape 10"/>
          <p:cNvSpPr/>
          <p:nvPr/>
        </p:nvSpPr>
        <p:spPr>
          <a:xfrm>
            <a:off x="9826228" y="1290280"/>
            <a:ext cx="436126" cy="436126"/>
          </a:xfrm>
          <a:prstGeom prst="roundRect">
            <a:avLst>
              <a:gd name="adj" fmla="val 20964321"/>
            </a:avLst>
          </a:prstGeom>
          <a:solidFill>
            <a:srgbClr val="2150FE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124" y="1385649"/>
            <a:ext cx="196215" cy="245269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26228" y="1871782"/>
            <a:ext cx="2181106" cy="272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Book Your Appointment</a:t>
            </a:r>
            <a:endParaRPr lang="en-US" sz="1700" dirty="0"/>
          </a:p>
        </p:txBody>
      </p:sp>
      <p:sp>
        <p:nvSpPr>
          <p:cNvPr id="17" name="Text 12"/>
          <p:cNvSpPr/>
          <p:nvPr/>
        </p:nvSpPr>
        <p:spPr>
          <a:xfrm>
            <a:off x="9826228" y="2231588"/>
            <a:ext cx="4149923" cy="465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Find your doctor, select a convenient time, and confirm. Healthcare made simple!</a:t>
            </a:r>
            <a:endParaRPr lang="en-US" sz="1100" dirty="0"/>
          </a:p>
        </p:txBody>
      </p:sp>
      <p:sp>
        <p:nvSpPr>
          <p:cNvPr id="18" name="Shape 13"/>
          <p:cNvSpPr/>
          <p:nvPr/>
        </p:nvSpPr>
        <p:spPr>
          <a:xfrm>
            <a:off x="508873" y="3078162"/>
            <a:ext cx="13612654" cy="25718"/>
          </a:xfrm>
          <a:prstGeom prst="rect">
            <a:avLst/>
          </a:prstGeom>
          <a:solidFill>
            <a:srgbClr val="4C4C4D">
              <a:alpha val="50000"/>
            </a:srgbClr>
          </a:solidFill>
          <a:ln/>
        </p:spPr>
      </p:sp>
      <p:sp>
        <p:nvSpPr>
          <p:cNvPr id="19" name="Text 14"/>
          <p:cNvSpPr/>
          <p:nvPr/>
        </p:nvSpPr>
        <p:spPr>
          <a:xfrm>
            <a:off x="508873" y="3412688"/>
            <a:ext cx="2286595" cy="272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Join 5 Lakh+ Happy Users</a:t>
            </a:r>
            <a:endParaRPr lang="en-US" sz="1700" dirty="0"/>
          </a:p>
        </p:txBody>
      </p:sp>
      <p:sp>
        <p:nvSpPr>
          <p:cNvPr id="20" name="Text 15"/>
          <p:cNvSpPr/>
          <p:nvPr/>
        </p:nvSpPr>
        <p:spPr>
          <a:xfrm>
            <a:off x="508873" y="3830717"/>
            <a:ext cx="8025765" cy="465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Experience the future of healthcare access in India. Whether you're a patient seeking quality care or a doctor looking to expand your practice, MediConnect is your trusted partner.</a:t>
            </a:r>
            <a:endParaRPr lang="en-US" sz="1100" dirty="0"/>
          </a:p>
        </p:txBody>
      </p:sp>
      <p:pic>
        <p:nvPicPr>
          <p:cNvPr id="21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73" y="4459248"/>
            <a:ext cx="1361718" cy="399812"/>
          </a:xfrm>
          <a:prstGeom prst="rect">
            <a:avLst/>
          </a:prstGeom>
        </p:spPr>
      </p:pic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3219" y="4459248"/>
            <a:ext cx="1034772" cy="399812"/>
          </a:xfrm>
          <a:prstGeom prst="rect">
            <a:avLst/>
          </a:prstGeom>
        </p:spPr>
      </p:pic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826" y="3430786"/>
            <a:ext cx="5232321" cy="52323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897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The Challenge: Traditional Healthcare Access Barriers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47499"/>
            <a:ext cx="3664744" cy="2395657"/>
          </a:xfrm>
          <a:prstGeom prst="roundRect">
            <a:avLst>
              <a:gd name="adj" fmla="val 1420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Long Waiting Times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564731"/>
            <a:ext cx="3211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Patients spend hours in crowded waiting rooms, often taking entire days off work for simple consultations.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348" y="2847499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4912162" y="3074313"/>
            <a:ext cx="31790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Limited Doctor Availability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162" y="356473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Finding the right specialist at convenient times remains challenging, especially in tier-2 and tier-3 cities.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69969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696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Booking Complexity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18720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Multiple phone calls, unclear timings, and manual appointment scheduling create frustration for both patients and doctors.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267"/>
            <a:ext cx="13074491" cy="1389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Introducing MediConnect: Your Digital Healthcare Companion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7954" y="2534126"/>
            <a:ext cx="7627739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MediConnect is India's comprehensive online platform connecting patients with verified doctors across specialties. Book appointments, manage schedules, and access healthcare with just a few taps.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77954" y="3801070"/>
            <a:ext cx="7627739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Built for Indian Healthcare: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Designed specifically for India's diverse healthcare ecosystem, supporting multiple languages and regional healthcare practices.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77954" y="5068014"/>
            <a:ext cx="7627739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Connect with 10,000+ verified doctors nationwide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77954" y="5501402"/>
            <a:ext cx="7627739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Available across 500+ cities and towns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77954" y="5934789"/>
            <a:ext cx="7627739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Support for 12 Indian languages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77954" y="6368177"/>
            <a:ext cx="7627739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24/7 platform accessibility</a:t>
            </a:r>
            <a:endParaRPr lang="en-US" sz="17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5524" y="2584133"/>
            <a:ext cx="4904423" cy="49044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9478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Key Features: Doctor Discovery and Profile Management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92786"/>
            <a:ext cx="36396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Comprehensive Doctor Profiles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83204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Detailed information including qualifications, specialisations, experience, patient reviews, and consultation fees at your fingertips.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235893" y="4192786"/>
            <a:ext cx="28541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Smart Search and Filters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235893" y="4683204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Find doctors by specialty, location, availability, languages spoken, and ratings. Advanced filters ensure you find the perfect match.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677995" y="41927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Verified Credentials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677995" y="4683204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Every doctor undergoes thorough verification. View MCI registration, degrees, hospital affiliations, and authentic patient testimonials.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142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898" y="3112056"/>
            <a:ext cx="8211383" cy="628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00"/>
              </a:lnSpc>
              <a:buNone/>
            </a:pPr>
            <a:r>
              <a:rPr lang="en-US" sz="39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Seamless Appointment Booking System</a:t>
            </a:r>
            <a:endParaRPr lang="en-US" sz="3950" dirty="0"/>
          </a:p>
        </p:txBody>
      </p:sp>
      <p:sp>
        <p:nvSpPr>
          <p:cNvPr id="4" name="Text 1"/>
          <p:cNvSpPr/>
          <p:nvPr/>
        </p:nvSpPr>
        <p:spPr>
          <a:xfrm>
            <a:off x="703898" y="4042172"/>
            <a:ext cx="201097" cy="2513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Crimson Pro Light" pitchFamily="34" charset="0"/>
                <a:ea typeface="Crimson Pro Light" pitchFamily="34" charset="-122"/>
                <a:cs typeface="Crimson Pro Light" pitchFamily="34" charset="-120"/>
              </a:rPr>
              <a:t>01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703898" y="4361021"/>
            <a:ext cx="6510695" cy="22860"/>
          </a:xfrm>
          <a:prstGeom prst="rect">
            <a:avLst/>
          </a:prstGeom>
          <a:solidFill>
            <a:srgbClr val="2150FE"/>
          </a:solidFill>
          <a:ln/>
        </p:spPr>
      </p:sp>
      <p:sp>
        <p:nvSpPr>
          <p:cNvPr id="6" name="Text 3"/>
          <p:cNvSpPr/>
          <p:nvPr/>
        </p:nvSpPr>
        <p:spPr>
          <a:xfrm>
            <a:off x="703898" y="4507230"/>
            <a:ext cx="2514243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Select Your Doctor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703898" y="4942165"/>
            <a:ext cx="6510695" cy="643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Browse through verified profiles, compare doctors, and choose based on specialty, location, ratings, and availability.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7415689" y="4042172"/>
            <a:ext cx="201097" cy="2513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Crimson Pro Light" pitchFamily="34" charset="0"/>
                <a:ea typeface="Crimson Pro Light" pitchFamily="34" charset="-122"/>
                <a:cs typeface="Crimson Pro Light" pitchFamily="34" charset="-120"/>
              </a:rPr>
              <a:t>02</a:t>
            </a:r>
            <a:endParaRPr lang="en-US" sz="1550" dirty="0"/>
          </a:p>
        </p:txBody>
      </p:sp>
      <p:sp>
        <p:nvSpPr>
          <p:cNvPr id="9" name="Shape 6"/>
          <p:cNvSpPr/>
          <p:nvPr/>
        </p:nvSpPr>
        <p:spPr>
          <a:xfrm>
            <a:off x="7415689" y="4361021"/>
            <a:ext cx="6510814" cy="22860"/>
          </a:xfrm>
          <a:prstGeom prst="rect">
            <a:avLst/>
          </a:prstGeom>
          <a:solidFill>
            <a:srgbClr val="2150FE"/>
          </a:solidFill>
          <a:ln/>
        </p:spPr>
      </p:sp>
      <p:sp>
        <p:nvSpPr>
          <p:cNvPr id="10" name="Text 7"/>
          <p:cNvSpPr/>
          <p:nvPr/>
        </p:nvSpPr>
        <p:spPr>
          <a:xfrm>
            <a:off x="7415689" y="4507230"/>
            <a:ext cx="2514243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Choose Date and Time</a:t>
            </a:r>
            <a:endParaRPr lang="en-US" sz="1950" dirty="0"/>
          </a:p>
        </p:txBody>
      </p:sp>
      <p:sp>
        <p:nvSpPr>
          <p:cNvPr id="11" name="Text 8"/>
          <p:cNvSpPr/>
          <p:nvPr/>
        </p:nvSpPr>
        <p:spPr>
          <a:xfrm>
            <a:off x="7415689" y="4942165"/>
            <a:ext cx="6510814" cy="643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View real-time availability with colour-coded slots. Select morning, afternoon, or evening appointments that fit your schedule.</a:t>
            </a:r>
            <a:endParaRPr lang="en-US" sz="1550" dirty="0"/>
          </a:p>
        </p:txBody>
      </p:sp>
      <p:sp>
        <p:nvSpPr>
          <p:cNvPr id="12" name="Text 9"/>
          <p:cNvSpPr/>
          <p:nvPr/>
        </p:nvSpPr>
        <p:spPr>
          <a:xfrm>
            <a:off x="703898" y="5937528"/>
            <a:ext cx="201097" cy="2513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Crimson Pro Light" pitchFamily="34" charset="0"/>
                <a:ea typeface="Crimson Pro Light" pitchFamily="34" charset="-122"/>
                <a:cs typeface="Crimson Pro Light" pitchFamily="34" charset="-120"/>
              </a:rPr>
              <a:t>03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703898" y="6256377"/>
            <a:ext cx="6510695" cy="22860"/>
          </a:xfrm>
          <a:prstGeom prst="rect">
            <a:avLst/>
          </a:prstGeom>
          <a:solidFill>
            <a:srgbClr val="2150FE"/>
          </a:solidFill>
          <a:ln/>
        </p:spPr>
      </p:sp>
      <p:sp>
        <p:nvSpPr>
          <p:cNvPr id="14" name="Text 11"/>
          <p:cNvSpPr/>
          <p:nvPr/>
        </p:nvSpPr>
        <p:spPr>
          <a:xfrm>
            <a:off x="703898" y="6402586"/>
            <a:ext cx="2514243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Confirm and Pay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703898" y="6837521"/>
            <a:ext cx="6510695" cy="643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Secure payment gateway with multiple options including UPI, cards, and wallets. Instant booking confirmation via SMS and email.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7415689" y="5937528"/>
            <a:ext cx="201097" cy="2513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Crimson Pro Light" pitchFamily="34" charset="0"/>
                <a:ea typeface="Crimson Pro Light" pitchFamily="34" charset="-122"/>
                <a:cs typeface="Crimson Pro Light" pitchFamily="34" charset="-120"/>
              </a:rPr>
              <a:t>04</a:t>
            </a:r>
            <a:endParaRPr lang="en-US" sz="1550" dirty="0"/>
          </a:p>
        </p:txBody>
      </p:sp>
      <p:sp>
        <p:nvSpPr>
          <p:cNvPr id="17" name="Shape 14"/>
          <p:cNvSpPr/>
          <p:nvPr/>
        </p:nvSpPr>
        <p:spPr>
          <a:xfrm>
            <a:off x="7415689" y="6256377"/>
            <a:ext cx="6510814" cy="22860"/>
          </a:xfrm>
          <a:prstGeom prst="rect">
            <a:avLst/>
          </a:prstGeom>
          <a:solidFill>
            <a:srgbClr val="2150FE"/>
          </a:solidFill>
          <a:ln/>
        </p:spPr>
      </p:sp>
      <p:sp>
        <p:nvSpPr>
          <p:cNvPr id="18" name="Text 15"/>
          <p:cNvSpPr/>
          <p:nvPr/>
        </p:nvSpPr>
        <p:spPr>
          <a:xfrm>
            <a:off x="7415689" y="6402586"/>
            <a:ext cx="2514243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Receive Reminders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7415689" y="6837521"/>
            <a:ext cx="6510814" cy="643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Automated notifications 24 hours and 1 hour before your appointment. Never miss a consultation again.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9487" y="518160"/>
            <a:ext cx="11508581" cy="588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00"/>
              </a:lnSpc>
              <a:buNone/>
            </a:pPr>
            <a:r>
              <a:rPr lang="en-US" sz="37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Real-time Schedule Management and Timing Coordination</a:t>
            </a:r>
            <a:endParaRPr lang="en-US" sz="37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487" y="1601629"/>
            <a:ext cx="6425922" cy="642592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52611" y="1578054"/>
            <a:ext cx="2826544" cy="353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For Doctors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552611" y="2119670"/>
            <a:ext cx="6425922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Set custom availability schedules across multiple clinics</a:t>
            </a:r>
            <a:endParaRPr lang="en-US" sz="1450" dirty="0"/>
          </a:p>
        </p:txBody>
      </p:sp>
      <p:sp>
        <p:nvSpPr>
          <p:cNvPr id="6" name="Text 3"/>
          <p:cNvSpPr/>
          <p:nvPr/>
        </p:nvSpPr>
        <p:spPr>
          <a:xfrm>
            <a:off x="7552611" y="2486978"/>
            <a:ext cx="6425922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Define consultation duration and buffer times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7552611" y="2854285"/>
            <a:ext cx="6425922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Block dates for holidays and personal time</a:t>
            </a:r>
            <a:endParaRPr lang="en-US" sz="1450" dirty="0"/>
          </a:p>
        </p:txBody>
      </p:sp>
      <p:sp>
        <p:nvSpPr>
          <p:cNvPr id="8" name="Text 5"/>
          <p:cNvSpPr/>
          <p:nvPr/>
        </p:nvSpPr>
        <p:spPr>
          <a:xfrm>
            <a:off x="7552611" y="3221593"/>
            <a:ext cx="6425922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Real-time dashboard shows today's appointments</a:t>
            </a:r>
            <a:endParaRPr lang="en-US" sz="1450" dirty="0"/>
          </a:p>
        </p:txBody>
      </p:sp>
      <p:sp>
        <p:nvSpPr>
          <p:cNvPr id="9" name="Text 6"/>
          <p:cNvSpPr/>
          <p:nvPr/>
        </p:nvSpPr>
        <p:spPr>
          <a:xfrm>
            <a:off x="7552611" y="3588901"/>
            <a:ext cx="6425922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One-click rescheduling and cancellation management</a:t>
            </a:r>
            <a:endParaRPr lang="en-US" sz="1450" dirty="0"/>
          </a:p>
        </p:txBody>
      </p:sp>
      <p:sp>
        <p:nvSpPr>
          <p:cNvPr id="10" name="Text 7"/>
          <p:cNvSpPr/>
          <p:nvPr/>
        </p:nvSpPr>
        <p:spPr>
          <a:xfrm>
            <a:off x="7552611" y="4078724"/>
            <a:ext cx="2826544" cy="353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For Patients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552611" y="4620339"/>
            <a:ext cx="6425922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Live availability updates prevent double bookings</a:t>
            </a:r>
            <a:endParaRPr lang="en-US" sz="1450" dirty="0"/>
          </a:p>
        </p:txBody>
      </p:sp>
      <p:sp>
        <p:nvSpPr>
          <p:cNvPr id="12" name="Text 9"/>
          <p:cNvSpPr/>
          <p:nvPr/>
        </p:nvSpPr>
        <p:spPr>
          <a:xfrm>
            <a:off x="7552611" y="4987647"/>
            <a:ext cx="6425922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Easy rescheduling up to 2 hours before appointment</a:t>
            </a:r>
            <a:endParaRPr lang="en-US" sz="1450" dirty="0"/>
          </a:p>
        </p:txBody>
      </p:sp>
      <p:sp>
        <p:nvSpPr>
          <p:cNvPr id="13" name="Text 10"/>
          <p:cNvSpPr/>
          <p:nvPr/>
        </p:nvSpPr>
        <p:spPr>
          <a:xfrm>
            <a:off x="7552611" y="5354955"/>
            <a:ext cx="6425922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Queue position tracking on appointment day</a:t>
            </a:r>
            <a:endParaRPr lang="en-US" sz="1450" dirty="0"/>
          </a:p>
        </p:txBody>
      </p:sp>
      <p:sp>
        <p:nvSpPr>
          <p:cNvPr id="14" name="Text 11"/>
          <p:cNvSpPr/>
          <p:nvPr/>
        </p:nvSpPr>
        <p:spPr>
          <a:xfrm>
            <a:off x="7552611" y="5722263"/>
            <a:ext cx="6425922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Estimated waiting time notifications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3054"/>
            <a:ext cx="113555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Patient Registration and Profile Creation Process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735461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8695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Quick Sign-up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359950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Register using mobile number with OTP verification. Link Aadhaar for instant identity verification (optional).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57" y="2735461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38695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Health Profile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68171" y="4359950"/>
            <a:ext cx="389393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Add medical history, current medications, allergies, and chronic conditions. Store health records securely in one place.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924" y="2735461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38695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Family Accounts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359950"/>
            <a:ext cx="389393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Manage appointments for entire family under one account. Add dependents with individual health profiles easily.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62935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Your data is encrypted and protected with bank-level security. Complete privacy guaranteed with HIPAA-compliant infrastructure.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9487" y="518517"/>
            <a:ext cx="7825026" cy="11777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600"/>
              </a:lnSpc>
              <a:buNone/>
            </a:pPr>
            <a:r>
              <a:rPr lang="en-US" sz="37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Doctor Onboarding and Verification Procedures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871418" y="1978938"/>
            <a:ext cx="22860" cy="5732026"/>
          </a:xfrm>
          <a:prstGeom prst="roundRect">
            <a:avLst>
              <a:gd name="adj" fmla="val 123647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1060549" y="2179439"/>
            <a:ext cx="565309" cy="22860"/>
          </a:xfrm>
          <a:prstGeom prst="roundRect">
            <a:avLst>
              <a:gd name="adj" fmla="val 123647"/>
            </a:avLst>
          </a:prstGeom>
          <a:solidFill>
            <a:srgbClr val="D8D4D4"/>
          </a:solidFill>
          <a:ln/>
        </p:spPr>
      </p:sp>
      <p:sp>
        <p:nvSpPr>
          <p:cNvPr id="6" name="Shape 3"/>
          <p:cNvSpPr/>
          <p:nvPr/>
        </p:nvSpPr>
        <p:spPr>
          <a:xfrm>
            <a:off x="659428" y="1978938"/>
            <a:ext cx="423982" cy="42398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730032" y="2014240"/>
            <a:ext cx="282654" cy="353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813560" y="2043708"/>
            <a:ext cx="2355413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Application Submission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1813560" y="2451021"/>
            <a:ext cx="6670953" cy="602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Doctors submit registration with MCI number, medical degree certificates, and clinic details. Initial review completed within 24 hours.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1060549" y="3631287"/>
            <a:ext cx="565309" cy="22860"/>
          </a:xfrm>
          <a:prstGeom prst="roundRect">
            <a:avLst>
              <a:gd name="adj" fmla="val 123647"/>
            </a:avLst>
          </a:prstGeom>
          <a:solidFill>
            <a:srgbClr val="D8D4D4"/>
          </a:solidFill>
          <a:ln/>
        </p:spPr>
      </p:sp>
      <p:sp>
        <p:nvSpPr>
          <p:cNvPr id="11" name="Shape 8"/>
          <p:cNvSpPr/>
          <p:nvPr/>
        </p:nvSpPr>
        <p:spPr>
          <a:xfrm>
            <a:off x="659428" y="3430786"/>
            <a:ext cx="423982" cy="42398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2" name="Text 9"/>
          <p:cNvSpPr/>
          <p:nvPr/>
        </p:nvSpPr>
        <p:spPr>
          <a:xfrm>
            <a:off x="730032" y="3466088"/>
            <a:ext cx="282654" cy="353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813560" y="3495556"/>
            <a:ext cx="2355413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Document Verification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1813560" y="3902869"/>
            <a:ext cx="6670953" cy="602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Our verification team validates credentials with Medical Council of India database, checks hospital affiliations, and reviews practice history thoroughly.</a:t>
            </a:r>
            <a:endParaRPr lang="en-US" sz="1450" dirty="0"/>
          </a:p>
        </p:txBody>
      </p:sp>
      <p:sp>
        <p:nvSpPr>
          <p:cNvPr id="15" name="Shape 12"/>
          <p:cNvSpPr/>
          <p:nvPr/>
        </p:nvSpPr>
        <p:spPr>
          <a:xfrm>
            <a:off x="1060549" y="5083135"/>
            <a:ext cx="565309" cy="22860"/>
          </a:xfrm>
          <a:prstGeom prst="roundRect">
            <a:avLst>
              <a:gd name="adj" fmla="val 123647"/>
            </a:avLst>
          </a:prstGeom>
          <a:solidFill>
            <a:srgbClr val="D8D4D4"/>
          </a:solidFill>
          <a:ln/>
        </p:spPr>
      </p:sp>
      <p:sp>
        <p:nvSpPr>
          <p:cNvPr id="16" name="Shape 13"/>
          <p:cNvSpPr/>
          <p:nvPr/>
        </p:nvSpPr>
        <p:spPr>
          <a:xfrm>
            <a:off x="659428" y="4882634"/>
            <a:ext cx="423982" cy="42398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7" name="Text 14"/>
          <p:cNvSpPr/>
          <p:nvPr/>
        </p:nvSpPr>
        <p:spPr>
          <a:xfrm>
            <a:off x="730032" y="4917936"/>
            <a:ext cx="282654" cy="353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1813560" y="4947404"/>
            <a:ext cx="2355413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Profile Setup</a:t>
            </a:r>
            <a:endParaRPr lang="en-US" sz="1850" dirty="0"/>
          </a:p>
        </p:txBody>
      </p:sp>
      <p:sp>
        <p:nvSpPr>
          <p:cNvPr id="19" name="Text 16"/>
          <p:cNvSpPr/>
          <p:nvPr/>
        </p:nvSpPr>
        <p:spPr>
          <a:xfrm>
            <a:off x="1813560" y="5354717"/>
            <a:ext cx="6670953" cy="602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Create comprehensive profile with specialisations, consultation fees, clinic locations, and availability schedules. Add profile photo and clinic images.</a:t>
            </a:r>
            <a:endParaRPr lang="en-US" sz="1450" dirty="0"/>
          </a:p>
        </p:txBody>
      </p:sp>
      <p:sp>
        <p:nvSpPr>
          <p:cNvPr id="20" name="Shape 17"/>
          <p:cNvSpPr/>
          <p:nvPr/>
        </p:nvSpPr>
        <p:spPr>
          <a:xfrm>
            <a:off x="1060549" y="6534983"/>
            <a:ext cx="565309" cy="22860"/>
          </a:xfrm>
          <a:prstGeom prst="roundRect">
            <a:avLst>
              <a:gd name="adj" fmla="val 123647"/>
            </a:avLst>
          </a:prstGeom>
          <a:solidFill>
            <a:srgbClr val="D8D4D4"/>
          </a:solidFill>
          <a:ln/>
        </p:spPr>
      </p:sp>
      <p:sp>
        <p:nvSpPr>
          <p:cNvPr id="21" name="Shape 18"/>
          <p:cNvSpPr/>
          <p:nvPr/>
        </p:nvSpPr>
        <p:spPr>
          <a:xfrm>
            <a:off x="659428" y="6334482"/>
            <a:ext cx="423982" cy="42398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2" name="Text 19"/>
          <p:cNvSpPr/>
          <p:nvPr/>
        </p:nvSpPr>
        <p:spPr>
          <a:xfrm>
            <a:off x="730032" y="6369784"/>
            <a:ext cx="282654" cy="353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4</a:t>
            </a:r>
            <a:endParaRPr lang="en-US" sz="2200" dirty="0"/>
          </a:p>
        </p:txBody>
      </p:sp>
      <p:sp>
        <p:nvSpPr>
          <p:cNvPr id="23" name="Text 20"/>
          <p:cNvSpPr/>
          <p:nvPr/>
        </p:nvSpPr>
        <p:spPr>
          <a:xfrm>
            <a:off x="1813560" y="6399252"/>
            <a:ext cx="2355413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Training and Go-Live</a:t>
            </a:r>
            <a:endParaRPr lang="en-US" sz="1850" dirty="0"/>
          </a:p>
        </p:txBody>
      </p:sp>
      <p:sp>
        <p:nvSpPr>
          <p:cNvPr id="24" name="Text 21"/>
          <p:cNvSpPr/>
          <p:nvPr/>
        </p:nvSpPr>
        <p:spPr>
          <a:xfrm>
            <a:off x="1813560" y="6806565"/>
            <a:ext cx="6670953" cy="9043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Complete platform training covering appointment management, patient interaction protocols, and technical support. Start accepting appointments within 48 hours.</a:t>
            </a:r>
            <a:endParaRPr lang="en-US" sz="14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53660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Benefits for Patients and Healthcare Providers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96835" y="949523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2150FE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For Patients</a:t>
            </a:r>
            <a:endParaRPr lang="en-US" sz="1300" dirty="0"/>
          </a:p>
        </p:txBody>
      </p:sp>
      <p:sp>
        <p:nvSpPr>
          <p:cNvPr id="4" name="Shape 2"/>
          <p:cNvSpPr/>
          <p:nvPr/>
        </p:nvSpPr>
        <p:spPr>
          <a:xfrm>
            <a:off x="396835" y="1289685"/>
            <a:ext cx="6780014" cy="729139"/>
          </a:xfrm>
          <a:prstGeom prst="roundRect">
            <a:avLst>
              <a:gd name="adj" fmla="val 2333"/>
            </a:avLst>
          </a:prstGeom>
          <a:solidFill>
            <a:srgbClr val="FFFFFF"/>
          </a:solidFill>
          <a:ln w="15240">
            <a:solidFill>
              <a:srgbClr val="D8D4D4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25423" y="141827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Time Savings</a:t>
            </a:r>
            <a:endParaRPr lang="en-US" sz="1100" dirty="0"/>
          </a:p>
        </p:txBody>
      </p:sp>
      <p:sp>
        <p:nvSpPr>
          <p:cNvPr id="6" name="Text 4"/>
          <p:cNvSpPr/>
          <p:nvPr/>
        </p:nvSpPr>
        <p:spPr>
          <a:xfrm>
            <a:off x="525423" y="1708785"/>
            <a:ext cx="652283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Book appointments in under 2 minutes. No more phone calls or long waits.</a:t>
            </a:r>
            <a:endParaRPr lang="en-US" sz="850" dirty="0"/>
          </a:p>
        </p:txBody>
      </p:sp>
      <p:sp>
        <p:nvSpPr>
          <p:cNvPr id="7" name="Shape 5"/>
          <p:cNvSpPr/>
          <p:nvPr/>
        </p:nvSpPr>
        <p:spPr>
          <a:xfrm>
            <a:off x="396835" y="2132171"/>
            <a:ext cx="6780014" cy="729139"/>
          </a:xfrm>
          <a:prstGeom prst="roundRect">
            <a:avLst>
              <a:gd name="adj" fmla="val 2333"/>
            </a:avLst>
          </a:prstGeom>
          <a:solidFill>
            <a:srgbClr val="FFFFFF"/>
          </a:solidFill>
          <a:ln w="15240">
            <a:solidFill>
              <a:srgbClr val="D8D4D4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25423" y="2260759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Better Choices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525423" y="2551271"/>
            <a:ext cx="652283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Compare doctors, read genuine reviews, and make informed healthcare decisions.</a:t>
            </a:r>
            <a:endParaRPr lang="en-US" sz="850" dirty="0"/>
          </a:p>
        </p:txBody>
      </p:sp>
      <p:sp>
        <p:nvSpPr>
          <p:cNvPr id="10" name="Shape 8"/>
          <p:cNvSpPr/>
          <p:nvPr/>
        </p:nvSpPr>
        <p:spPr>
          <a:xfrm>
            <a:off x="396835" y="2974658"/>
            <a:ext cx="6780014" cy="729139"/>
          </a:xfrm>
          <a:prstGeom prst="roundRect">
            <a:avLst>
              <a:gd name="adj" fmla="val 2333"/>
            </a:avLst>
          </a:prstGeom>
          <a:solidFill>
            <a:srgbClr val="FFFFFF"/>
          </a:solidFill>
          <a:ln w="15240">
            <a:solidFill>
              <a:srgbClr val="D8D4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525423" y="310324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Cost Transparency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525423" y="3393758"/>
            <a:ext cx="652283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View consultation fees upfront. No hidden charges or surprises.</a:t>
            </a:r>
            <a:endParaRPr lang="en-US" sz="8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3831312"/>
            <a:ext cx="6780014" cy="6780014"/>
          </a:xfrm>
          <a:prstGeom prst="rect">
            <a:avLst/>
          </a:prstGeom>
        </p:spPr>
      </p:pic>
      <p:sp>
        <p:nvSpPr>
          <p:cNvPr id="14" name="Text 11"/>
          <p:cNvSpPr/>
          <p:nvPr/>
        </p:nvSpPr>
        <p:spPr>
          <a:xfrm>
            <a:off x="7461171" y="949523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2150FE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For Doctors</a:t>
            </a:r>
            <a:endParaRPr lang="en-US" sz="1300" dirty="0"/>
          </a:p>
        </p:txBody>
      </p:sp>
      <p:sp>
        <p:nvSpPr>
          <p:cNvPr id="15" name="Shape 12"/>
          <p:cNvSpPr/>
          <p:nvPr/>
        </p:nvSpPr>
        <p:spPr>
          <a:xfrm>
            <a:off x="7461171" y="1289685"/>
            <a:ext cx="6780014" cy="729139"/>
          </a:xfrm>
          <a:prstGeom prst="roundRect">
            <a:avLst>
              <a:gd name="adj" fmla="val 2333"/>
            </a:avLst>
          </a:prstGeom>
          <a:solidFill>
            <a:srgbClr val="FFFFFF"/>
          </a:solidFill>
          <a:ln w="15240">
            <a:solidFill>
              <a:srgbClr val="D8D4D4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7589758" y="141827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Reduced No-shows</a:t>
            </a:r>
            <a:endParaRPr lang="en-US" sz="1100" dirty="0"/>
          </a:p>
        </p:txBody>
      </p:sp>
      <p:sp>
        <p:nvSpPr>
          <p:cNvPr id="17" name="Text 14"/>
          <p:cNvSpPr/>
          <p:nvPr/>
        </p:nvSpPr>
        <p:spPr>
          <a:xfrm>
            <a:off x="7589758" y="1708785"/>
            <a:ext cx="652283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Automated reminders reduce missed appointments by 60%. Better time utilisation.</a:t>
            </a:r>
            <a:endParaRPr lang="en-US" sz="850" dirty="0"/>
          </a:p>
        </p:txBody>
      </p:sp>
      <p:sp>
        <p:nvSpPr>
          <p:cNvPr id="18" name="Shape 15"/>
          <p:cNvSpPr/>
          <p:nvPr/>
        </p:nvSpPr>
        <p:spPr>
          <a:xfrm>
            <a:off x="7461171" y="2132171"/>
            <a:ext cx="6780014" cy="729139"/>
          </a:xfrm>
          <a:prstGeom prst="roundRect">
            <a:avLst>
              <a:gd name="adj" fmla="val 2333"/>
            </a:avLst>
          </a:prstGeom>
          <a:solidFill>
            <a:srgbClr val="FFFFFF"/>
          </a:solidFill>
          <a:ln w="15240">
            <a:solidFill>
              <a:srgbClr val="D8D4D4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589758" y="2260759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Practice Growth</a:t>
            </a:r>
            <a:endParaRPr lang="en-US" sz="1100" dirty="0"/>
          </a:p>
        </p:txBody>
      </p:sp>
      <p:sp>
        <p:nvSpPr>
          <p:cNvPr id="20" name="Text 17"/>
          <p:cNvSpPr/>
          <p:nvPr/>
        </p:nvSpPr>
        <p:spPr>
          <a:xfrm>
            <a:off x="7589758" y="2551271"/>
            <a:ext cx="652283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Reach thousands of new patients. Enhanced visibility across India.</a:t>
            </a:r>
            <a:endParaRPr lang="en-US" sz="850" dirty="0"/>
          </a:p>
        </p:txBody>
      </p:sp>
      <p:sp>
        <p:nvSpPr>
          <p:cNvPr id="21" name="Shape 18"/>
          <p:cNvSpPr/>
          <p:nvPr/>
        </p:nvSpPr>
        <p:spPr>
          <a:xfrm>
            <a:off x="7461171" y="2974658"/>
            <a:ext cx="6780014" cy="729139"/>
          </a:xfrm>
          <a:prstGeom prst="roundRect">
            <a:avLst>
              <a:gd name="adj" fmla="val 2333"/>
            </a:avLst>
          </a:prstGeom>
          <a:solidFill>
            <a:srgbClr val="FFFFFF"/>
          </a:solidFill>
          <a:ln w="15240">
            <a:solidFill>
              <a:srgbClr val="D8D4D4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7589758" y="310324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Efficient Management</a:t>
            </a:r>
            <a:endParaRPr lang="en-US" sz="1100" dirty="0"/>
          </a:p>
        </p:txBody>
      </p:sp>
      <p:sp>
        <p:nvSpPr>
          <p:cNvPr id="23" name="Text 20"/>
          <p:cNvSpPr/>
          <p:nvPr/>
        </p:nvSpPr>
        <p:spPr>
          <a:xfrm>
            <a:off x="7589758" y="3393758"/>
            <a:ext cx="652283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Digital appointment tracking, payment reconciliation, and patient records in one dashboard.</a:t>
            </a:r>
            <a:endParaRPr lang="en-US" sz="850" dirty="0"/>
          </a:p>
        </p:txBody>
      </p:sp>
      <p:pic>
        <p:nvPicPr>
          <p:cNvPr id="2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71" y="3831312"/>
            <a:ext cx="6780014" cy="67800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2025-10-13T12:54:34Z</dcterms:created>
  <dcterms:modified xsi:type="dcterms:W3CDTF">2025-10-13T12:54:34Z</dcterms:modified>
</cp:coreProperties>
</file>