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6" r:id="rId3"/>
    <p:sldId id="269" r:id="rId4"/>
    <p:sldId id="257" r:id="rId5"/>
    <p:sldId id="258" r:id="rId6"/>
    <p:sldId id="259" r:id="rId7"/>
    <p:sldId id="260" r:id="rId8"/>
    <p:sldId id="263" r:id="rId9"/>
    <p:sldId id="261" r:id="rId10"/>
    <p:sldId id="264" r:id="rId11"/>
    <p:sldId id="277" r:id="rId12"/>
    <p:sldId id="266" r:id="rId13"/>
    <p:sldId id="267" r:id="rId14"/>
    <p:sldId id="268" r:id="rId15"/>
    <p:sldId id="270" r:id="rId16"/>
    <p:sldId id="271" r:id="rId17"/>
    <p:sldId id="272" r:id="rId18"/>
    <p:sldId id="274" r:id="rId19"/>
    <p:sldId id="275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9" autoAdjust="0"/>
    <p:restoredTop sz="94568" autoAdjust="0"/>
  </p:normalViewPr>
  <p:slideViewPr>
    <p:cSldViewPr snapToGrid="0" snapToObjects="1">
      <p:cViewPr>
        <p:scale>
          <a:sx n="103" d="100"/>
          <a:sy n="103" d="100"/>
        </p:scale>
        <p:origin x="-152" y="-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5EC3F-3F4B-874A-ABF9-F40F8638C68C}" type="datetimeFigureOut">
              <a:rPr lang="en-US" smtClean="0"/>
              <a:t>16-01-18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99152-FD25-1049-A864-B00F8AD4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947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75BE1-5E04-D341-B751-A0C69FC5B061}" type="datetimeFigureOut">
              <a:rPr lang="en-US" smtClean="0"/>
              <a:t>16-01-18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5E4E75-FF07-0140-AE3C-FDAC66BC0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626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</a:t>
            </a:r>
            <a:r>
              <a:rPr lang="en-US" baseline="0" dirty="0" smtClean="0"/>
              <a:t> see the </a:t>
            </a:r>
            <a:r>
              <a:rPr lang="en-US" baseline="0" dirty="0" err="1" smtClean="0"/>
              <a:t>classpath</a:t>
            </a:r>
            <a:r>
              <a:rPr lang="en-US" baseline="0" dirty="0" smtClean="0"/>
              <a:t>: echo $CLASSPATH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4E75-FF07-0140-AE3C-FDAC66BC0C4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61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6845-BD9F-9546-BD88-C96E17228E0B}" type="datetime1">
              <a:rPr lang="en-CA" smtClean="0"/>
              <a:t>16-01-18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E9B8-09B3-2D4A-B77E-C14B4DAD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6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D2CE-088A-1447-9702-09940EF695E2}" type="datetime1">
              <a:rPr lang="en-CA" smtClean="0"/>
              <a:t>16-01-18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E9B8-09B3-2D4A-B77E-C14B4DAD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7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0CE4-7093-4948-BCE0-F05AF7EAC970}" type="datetime1">
              <a:rPr lang="en-CA" smtClean="0"/>
              <a:t>16-01-18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E9B8-09B3-2D4A-B77E-C14B4DAD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7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19F1-29CF-7A40-9AE6-3EF68A0EDF12}" type="datetime1">
              <a:rPr lang="en-CA" smtClean="0"/>
              <a:t>16-01-18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E9B8-09B3-2D4A-B77E-C14B4DAD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07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9A75D-70FD-C041-A1C9-0E873875224D}" type="datetime1">
              <a:rPr lang="en-CA" smtClean="0"/>
              <a:t>16-01-18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E9B8-09B3-2D4A-B77E-C14B4DAD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9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6787-CE39-B349-9DAF-C4D526B14941}" type="datetime1">
              <a:rPr lang="en-CA" smtClean="0"/>
              <a:t>16-01-18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E9B8-09B3-2D4A-B77E-C14B4DAD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8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F311-DD85-D64C-BC31-B2C1FBB3A842}" type="datetime1">
              <a:rPr lang="en-CA" smtClean="0"/>
              <a:t>16-01-18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E9B8-09B3-2D4A-B77E-C14B4DAD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07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E5BC-D1CA-AF4D-B494-7AD71C87091A}" type="datetime1">
              <a:rPr lang="en-CA" smtClean="0"/>
              <a:t>16-01-18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E9B8-09B3-2D4A-B77E-C14B4DAD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1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0DA5-C6A5-1E48-8095-BF09F1D6E455}" type="datetime1">
              <a:rPr lang="en-CA" smtClean="0"/>
              <a:t>16-01-18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E9B8-09B3-2D4A-B77E-C14B4DAD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60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E4741-7243-574A-94A0-838C13B99497}" type="datetime1">
              <a:rPr lang="en-CA" smtClean="0"/>
              <a:t>16-01-18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E9B8-09B3-2D4A-B77E-C14B4DAD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56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153EC-C72C-174C-8DF3-EB4F47EC3738}" type="datetime1">
              <a:rPr lang="en-CA" smtClean="0"/>
              <a:t>16-01-18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E9B8-09B3-2D4A-B77E-C14B4DAD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55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C3FB7-31B3-ED44-B2F8-DD8BDA031302}" type="datetime1">
              <a:rPr lang="en-CA" smtClean="0"/>
              <a:t>16-01-18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CE9B8-09B3-2D4A-B77E-C14B4DAD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29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My9IXz" TargetMode="External"/><Relationship Id="rId4" Type="http://schemas.openxmlformats.org/officeDocument/2006/relationships/hyperlink" Target="http://bit.ly/1gbl25b" TargetMode="External"/><Relationship Id="rId5" Type="http://schemas.openxmlformats.org/officeDocument/2006/relationships/hyperlink" Target="https://github.com/junit-team/junit/wiki/Download-and-Instal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ages.cpsc.ucalgary.ca/~jacobs/Courses/cpsc331/W16/index.html" TargetMode="External"/><Relationship Id="rId4" Type="http://schemas.openxmlformats.org/officeDocument/2006/relationships/hyperlink" Target="http://pages.cpsc.ucalgary.ca/~mmarbout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mahshid.marbouti@gmail.com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tutorial/index.html" TargetMode="External"/><Relationship Id="rId4" Type="http://schemas.openxmlformats.org/officeDocument/2006/relationships/hyperlink" Target="http://pages.cs.wisc.edu/~hasti/cs368/JavaTutorial/" TargetMode="External"/><Relationship Id="rId5" Type="http://schemas.openxmlformats.org/officeDocument/2006/relationships/hyperlink" Target="http://junit.or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unit-team/junit/wiki/Getting-starte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racle.com/technetwork/java/javase/downloads/index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CPSC 331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Tutorial #1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E9B8-09B3-2D4A-B77E-C14B4DAD59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18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is a package? 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6677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mic Sans MS"/>
                <a:cs typeface="Comic Sans MS"/>
              </a:rPr>
              <a:t>All </a:t>
            </a:r>
            <a:r>
              <a:rPr lang="en-US" sz="1600" dirty="0">
                <a:latin typeface="Comic Sans MS"/>
                <a:cs typeface="Comic Sans MS"/>
              </a:rPr>
              <a:t>classes in a file are part of the same package. </a:t>
            </a:r>
            <a:r>
              <a:rPr lang="en-US" sz="1600" dirty="0" smtClean="0">
                <a:latin typeface="Comic Sans MS"/>
                <a:cs typeface="Comic Sans MS"/>
              </a:rPr>
              <a:t> You </a:t>
            </a:r>
            <a:r>
              <a:rPr lang="en-US" sz="1600" dirty="0">
                <a:latin typeface="Comic Sans MS"/>
                <a:cs typeface="Comic Sans MS"/>
              </a:rPr>
              <a:t>can specify the package using a </a:t>
            </a:r>
            <a:r>
              <a:rPr lang="en-US" sz="1600" i="1" dirty="0">
                <a:latin typeface="Comic Sans MS"/>
                <a:cs typeface="Comic Sans MS"/>
              </a:rPr>
              <a:t>package declaration</a:t>
            </a:r>
            <a:r>
              <a:rPr lang="en-US" sz="1600" dirty="0">
                <a:latin typeface="Comic Sans MS"/>
                <a:cs typeface="Comic Sans MS"/>
              </a:rPr>
              <a:t>:</a:t>
            </a:r>
          </a:p>
          <a:p>
            <a:pPr lvl="1"/>
            <a:r>
              <a:rPr lang="en-US" sz="1600" b="1" dirty="0">
                <a:solidFill>
                  <a:srgbClr val="800000"/>
                </a:solidFill>
                <a:latin typeface="Comic Sans MS"/>
                <a:cs typeface="Comic Sans MS"/>
              </a:rPr>
              <a:t>package </a:t>
            </a:r>
            <a:r>
              <a:rPr lang="en-US" sz="1600" b="1" i="1" dirty="0">
                <a:solidFill>
                  <a:srgbClr val="800000"/>
                </a:solidFill>
                <a:latin typeface="Comic Sans MS"/>
                <a:cs typeface="Comic Sans MS"/>
              </a:rPr>
              <a:t>name</a:t>
            </a:r>
            <a:r>
              <a:rPr lang="en-US" sz="1600" b="1" dirty="0">
                <a:solidFill>
                  <a:srgbClr val="800000"/>
                </a:solidFill>
                <a:latin typeface="Comic Sans MS"/>
                <a:cs typeface="Comic Sans MS"/>
              </a:rPr>
              <a:t> ;</a:t>
            </a:r>
          </a:p>
          <a:p>
            <a:pPr marL="0" indent="0">
              <a:buNone/>
            </a:pPr>
            <a:r>
              <a:rPr lang="ar-IQ" sz="1600" dirty="0">
                <a:latin typeface="Comic Sans MS"/>
                <a:cs typeface="Comic Sans MS"/>
              </a:rPr>
              <a:t>	</a:t>
            </a:r>
            <a:r>
              <a:rPr lang="en-US" sz="1600" dirty="0" smtClean="0">
                <a:latin typeface="Comic Sans MS"/>
                <a:cs typeface="Comic Sans MS"/>
              </a:rPr>
              <a:t>as </a:t>
            </a:r>
            <a:r>
              <a:rPr lang="en-US" sz="1600" dirty="0">
                <a:latin typeface="Comic Sans MS"/>
                <a:cs typeface="Comic Sans MS"/>
              </a:rPr>
              <a:t>the first (non-comment) line in the file. </a:t>
            </a:r>
            <a:endParaRPr lang="en-US" sz="1600" dirty="0" smtClean="0">
              <a:latin typeface="Comic Sans MS"/>
              <a:cs typeface="Comic Sans MS"/>
            </a:endParaRPr>
          </a:p>
          <a:p>
            <a:pPr marL="0" indent="0">
              <a:buNone/>
            </a:pPr>
            <a:endParaRPr lang="en-US" sz="1600" dirty="0">
              <a:latin typeface="Comic Sans MS"/>
              <a:cs typeface="Comic Sans MS"/>
            </a:endParaRPr>
          </a:p>
          <a:p>
            <a:pPr marL="0" indent="0">
              <a:buNone/>
            </a:pPr>
            <a:r>
              <a:rPr lang="en-US" sz="1600" dirty="0">
                <a:latin typeface="Comic Sans MS"/>
                <a:cs typeface="Comic Sans MS"/>
              </a:rPr>
              <a:t>Multiple files can specify the same package name. </a:t>
            </a:r>
            <a:endParaRPr lang="en-US" sz="1600" dirty="0" smtClean="0">
              <a:latin typeface="Comic Sans MS"/>
              <a:cs typeface="Comic Sans MS"/>
            </a:endParaRPr>
          </a:p>
          <a:p>
            <a:pPr marL="0" indent="0">
              <a:buNone/>
            </a:pPr>
            <a:endParaRPr lang="en-US" sz="1600" dirty="0">
              <a:latin typeface="Comic Sans MS"/>
              <a:cs typeface="Comic Sans MS"/>
            </a:endParaRPr>
          </a:p>
          <a:p>
            <a:pPr marL="0" indent="0">
              <a:buNone/>
            </a:pPr>
            <a:r>
              <a:rPr lang="en-US" sz="1600" dirty="0">
                <a:latin typeface="Comic Sans MS"/>
                <a:cs typeface="Comic Sans MS"/>
              </a:rPr>
              <a:t>If no package is specified, the classes in the file go into a special </a:t>
            </a:r>
            <a:r>
              <a:rPr lang="en-US" sz="1600" b="1" dirty="0">
                <a:latin typeface="Comic Sans MS"/>
                <a:cs typeface="Comic Sans MS"/>
              </a:rPr>
              <a:t>unnamed package </a:t>
            </a:r>
            <a:r>
              <a:rPr lang="en-US" sz="1600" dirty="0">
                <a:latin typeface="Comic Sans MS"/>
                <a:cs typeface="Comic Sans MS"/>
              </a:rPr>
              <a:t>(the same unnamed package for all files). </a:t>
            </a:r>
            <a:endParaRPr lang="en-US" sz="1600" dirty="0" smtClean="0">
              <a:latin typeface="Comic Sans MS"/>
              <a:cs typeface="Comic Sans MS"/>
            </a:endParaRPr>
          </a:p>
          <a:p>
            <a:pPr marL="0" indent="0">
              <a:buNone/>
            </a:pPr>
            <a:endParaRPr lang="en-US" sz="1600" dirty="0">
              <a:latin typeface="Comic Sans MS"/>
              <a:cs typeface="Comic Sans MS"/>
            </a:endParaRPr>
          </a:p>
          <a:p>
            <a:pPr marL="0" indent="0">
              <a:buNone/>
            </a:pPr>
            <a:r>
              <a:rPr lang="en-US" sz="1600" dirty="0">
                <a:latin typeface="Comic Sans MS"/>
                <a:cs typeface="Comic Sans MS"/>
              </a:rPr>
              <a:t>If package </a:t>
            </a:r>
            <a:r>
              <a:rPr lang="en-US" sz="1600" b="1" i="1" dirty="0" smtClean="0">
                <a:latin typeface="Comic Sans MS"/>
                <a:cs typeface="Comic Sans MS"/>
              </a:rPr>
              <a:t>name</a:t>
            </a:r>
            <a:r>
              <a:rPr lang="en-US" sz="1600" b="1" dirty="0" smtClean="0">
                <a:latin typeface="Comic Sans MS"/>
                <a:cs typeface="Comic Sans MS"/>
              </a:rPr>
              <a:t> </a:t>
            </a:r>
            <a:r>
              <a:rPr lang="en-US" sz="1600" dirty="0" smtClean="0">
                <a:latin typeface="Comic Sans MS"/>
                <a:cs typeface="Comic Sans MS"/>
              </a:rPr>
              <a:t>is </a:t>
            </a:r>
            <a:r>
              <a:rPr lang="en-US" sz="1600" dirty="0">
                <a:latin typeface="Comic Sans MS"/>
                <a:cs typeface="Comic Sans MS"/>
              </a:rPr>
              <a:t>specified, the file must be in </a:t>
            </a:r>
            <a:r>
              <a:rPr lang="en-US" sz="1600" b="1" dirty="0">
                <a:latin typeface="Comic Sans MS"/>
                <a:cs typeface="Comic Sans MS"/>
              </a:rPr>
              <a:t>a subdirectory called </a:t>
            </a:r>
            <a:r>
              <a:rPr lang="en-US" sz="1600" b="1" i="1" dirty="0">
                <a:latin typeface="Comic Sans MS"/>
                <a:cs typeface="Comic Sans MS"/>
              </a:rPr>
              <a:t>name</a:t>
            </a:r>
            <a:r>
              <a:rPr lang="en-US" sz="1600" b="1" dirty="0">
                <a:latin typeface="Comic Sans MS"/>
                <a:cs typeface="Comic Sans MS"/>
              </a:rPr>
              <a:t> </a:t>
            </a:r>
            <a:r>
              <a:rPr lang="en-US" sz="1600" dirty="0">
                <a:latin typeface="Comic Sans MS"/>
                <a:cs typeface="Comic Sans MS"/>
              </a:rPr>
              <a:t>(i.e., the directory name must match the package name). </a:t>
            </a:r>
            <a:endParaRPr lang="en-US" sz="1600" dirty="0" smtClean="0">
              <a:latin typeface="Comic Sans MS"/>
              <a:cs typeface="Comic Sans MS"/>
            </a:endParaRPr>
          </a:p>
          <a:p>
            <a:pPr marL="0" indent="0">
              <a:buNone/>
            </a:pPr>
            <a:endParaRPr lang="en-US" sz="1600" dirty="0">
              <a:latin typeface="Comic Sans MS"/>
              <a:cs typeface="Comic Sans MS"/>
            </a:endParaRPr>
          </a:p>
          <a:p>
            <a:pPr marL="0" indent="0">
              <a:buNone/>
            </a:pPr>
            <a:r>
              <a:rPr lang="en-US" sz="1600" dirty="0">
                <a:latin typeface="Comic Sans MS"/>
                <a:cs typeface="Comic Sans MS"/>
              </a:rPr>
              <a:t>You can access public classes in another (named) package using:</a:t>
            </a:r>
          </a:p>
          <a:p>
            <a:pPr lvl="1"/>
            <a:r>
              <a:rPr lang="en-US" sz="1600" b="1" i="1" dirty="0">
                <a:solidFill>
                  <a:srgbClr val="800000"/>
                </a:solidFill>
                <a:latin typeface="Comic Sans MS"/>
                <a:cs typeface="Comic Sans MS"/>
              </a:rPr>
              <a:t>package-</a:t>
            </a:r>
            <a:r>
              <a:rPr lang="en-US" sz="1600" b="1" i="1" dirty="0" err="1">
                <a:solidFill>
                  <a:srgbClr val="800000"/>
                </a:solidFill>
                <a:latin typeface="Comic Sans MS"/>
                <a:cs typeface="Comic Sans MS"/>
              </a:rPr>
              <a:t>name.class</a:t>
            </a:r>
            <a:r>
              <a:rPr lang="en-US" sz="1600" b="1" i="1" dirty="0">
                <a:solidFill>
                  <a:srgbClr val="800000"/>
                </a:solidFill>
                <a:latin typeface="Comic Sans MS"/>
                <a:cs typeface="Comic Sans MS"/>
              </a:rPr>
              <a:t>-name</a:t>
            </a:r>
            <a:endParaRPr lang="en-US" sz="1600" b="1" dirty="0">
              <a:solidFill>
                <a:srgbClr val="800000"/>
              </a:solidFill>
              <a:latin typeface="Comic Sans MS"/>
              <a:cs typeface="Comic Sans MS"/>
            </a:endParaRPr>
          </a:p>
          <a:p>
            <a:pPr marL="0" indent="0">
              <a:buNone/>
            </a:pPr>
            <a:r>
              <a:rPr lang="en-US" sz="1600" dirty="0">
                <a:latin typeface="Comic Sans MS"/>
                <a:cs typeface="Comic Sans MS"/>
              </a:rPr>
              <a:t>You can access the public fields and methods of such classes using:</a:t>
            </a:r>
          </a:p>
          <a:p>
            <a:pPr lvl="1"/>
            <a:r>
              <a:rPr lang="en-US" sz="1600" b="1" i="1" dirty="0">
                <a:solidFill>
                  <a:srgbClr val="800000"/>
                </a:solidFill>
                <a:latin typeface="Comic Sans MS"/>
                <a:cs typeface="Comic Sans MS"/>
              </a:rPr>
              <a:t>package-</a:t>
            </a:r>
            <a:r>
              <a:rPr lang="en-US" sz="1600" b="1" i="1" dirty="0" err="1">
                <a:solidFill>
                  <a:srgbClr val="800000"/>
                </a:solidFill>
                <a:latin typeface="Comic Sans MS"/>
                <a:cs typeface="Comic Sans MS"/>
              </a:rPr>
              <a:t>name.class</a:t>
            </a:r>
            <a:r>
              <a:rPr lang="en-US" sz="1600" b="1" i="1" dirty="0">
                <a:solidFill>
                  <a:srgbClr val="800000"/>
                </a:solidFill>
                <a:latin typeface="Comic Sans MS"/>
                <a:cs typeface="Comic Sans MS"/>
              </a:rPr>
              <a:t>-</a:t>
            </a:r>
            <a:r>
              <a:rPr lang="en-US" sz="1600" b="1" i="1" dirty="0" err="1">
                <a:solidFill>
                  <a:srgbClr val="800000"/>
                </a:solidFill>
                <a:latin typeface="Comic Sans MS"/>
                <a:cs typeface="Comic Sans MS"/>
              </a:rPr>
              <a:t>name.field</a:t>
            </a:r>
            <a:r>
              <a:rPr lang="en-US" sz="1600" b="1" i="1" dirty="0">
                <a:solidFill>
                  <a:srgbClr val="800000"/>
                </a:solidFill>
                <a:latin typeface="Comic Sans MS"/>
                <a:cs typeface="Comic Sans MS"/>
              </a:rPr>
              <a:t>-or-method-name</a:t>
            </a:r>
          </a:p>
          <a:p>
            <a:pPr marL="0" indent="0">
              <a:buNone/>
            </a:pPr>
            <a:endParaRPr lang="en-US" sz="1200" i="1" dirty="0" smtClean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E9B8-09B3-2D4A-B77E-C14B4DAD591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00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"/>
                <a:cs typeface="Times"/>
              </a:rPr>
              <a:t>Import in </a:t>
            </a:r>
            <a:r>
              <a:rPr lang="en-US" b="1" dirty="0" smtClean="0">
                <a:latin typeface="Times"/>
                <a:cs typeface="Times"/>
              </a:rPr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>
                <a:latin typeface="Comic Sans MS"/>
                <a:cs typeface="Comic Sans MS"/>
              </a:rPr>
              <a:t>You </a:t>
            </a:r>
            <a:r>
              <a:rPr lang="en-US" dirty="0">
                <a:latin typeface="Comic Sans MS"/>
                <a:cs typeface="Comic Sans MS"/>
              </a:rPr>
              <a:t>can avoid having to include the </a:t>
            </a:r>
            <a:r>
              <a:rPr lang="en-US" i="1" dirty="0">
                <a:latin typeface="Comic Sans MS"/>
                <a:cs typeface="Comic Sans MS"/>
              </a:rPr>
              <a:t>package-name</a:t>
            </a:r>
            <a:r>
              <a:rPr lang="en-US" dirty="0">
                <a:latin typeface="Comic Sans MS"/>
                <a:cs typeface="Comic Sans MS"/>
              </a:rPr>
              <a:t> using:</a:t>
            </a:r>
          </a:p>
          <a:p>
            <a:r>
              <a:rPr lang="en-US" b="1" dirty="0">
                <a:solidFill>
                  <a:srgbClr val="800000"/>
                </a:solidFill>
                <a:latin typeface="Comic Sans MS"/>
                <a:cs typeface="Comic Sans MS"/>
              </a:rPr>
              <a:t>import</a:t>
            </a:r>
            <a:r>
              <a:rPr lang="en-US" dirty="0">
                <a:solidFill>
                  <a:srgbClr val="800000"/>
                </a:solidFill>
                <a:latin typeface="Comic Sans MS"/>
                <a:cs typeface="Comic Sans MS"/>
              </a:rPr>
              <a:t> </a:t>
            </a:r>
            <a:r>
              <a:rPr lang="en-US" i="1" dirty="0">
                <a:solidFill>
                  <a:srgbClr val="800000"/>
                </a:solidFill>
                <a:latin typeface="Comic Sans MS"/>
                <a:cs typeface="Comic Sans MS"/>
              </a:rPr>
              <a:t>package-name</a:t>
            </a:r>
            <a:r>
              <a:rPr lang="en-US" dirty="0">
                <a:solidFill>
                  <a:srgbClr val="800000"/>
                </a:solidFill>
                <a:latin typeface="Comic Sans MS"/>
                <a:cs typeface="Comic Sans MS"/>
              </a:rPr>
              <a:t>.*;</a:t>
            </a:r>
          </a:p>
          <a:p>
            <a:r>
              <a:rPr lang="en-US" dirty="0">
                <a:latin typeface="Comic Sans MS"/>
                <a:cs typeface="Comic Sans MS"/>
              </a:rPr>
              <a:t>or</a:t>
            </a:r>
          </a:p>
          <a:p>
            <a:r>
              <a:rPr lang="en-US" b="1" dirty="0">
                <a:solidFill>
                  <a:srgbClr val="800000"/>
                </a:solidFill>
                <a:latin typeface="Comic Sans MS"/>
                <a:cs typeface="Comic Sans MS"/>
              </a:rPr>
              <a:t>import </a:t>
            </a:r>
            <a:r>
              <a:rPr lang="en-US" i="1" dirty="0">
                <a:solidFill>
                  <a:srgbClr val="800000"/>
                </a:solidFill>
                <a:latin typeface="Comic Sans MS"/>
                <a:cs typeface="Comic Sans MS"/>
              </a:rPr>
              <a:t>package-</a:t>
            </a:r>
            <a:r>
              <a:rPr lang="en-US" i="1" dirty="0" err="1">
                <a:solidFill>
                  <a:srgbClr val="800000"/>
                </a:solidFill>
                <a:latin typeface="Comic Sans MS"/>
                <a:cs typeface="Comic Sans MS"/>
              </a:rPr>
              <a:t>name.class</a:t>
            </a:r>
            <a:r>
              <a:rPr lang="en-US" i="1" dirty="0">
                <a:solidFill>
                  <a:srgbClr val="800000"/>
                </a:solidFill>
                <a:latin typeface="Comic Sans MS"/>
                <a:cs typeface="Comic Sans MS"/>
              </a:rPr>
              <a:t>-name</a:t>
            </a:r>
            <a:r>
              <a:rPr lang="en-US" dirty="0">
                <a:solidFill>
                  <a:srgbClr val="800000"/>
                </a:solidFill>
                <a:latin typeface="Comic Sans MS"/>
                <a:cs typeface="Comic Sans MS"/>
              </a:rPr>
              <a:t>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E9B8-09B3-2D4A-B77E-C14B4DAD591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34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7968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dirty="0"/>
              <a:t>How is storage space for objects allocated? In particular, how (and why) is this sometimes different than objects in C++ programs? 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70968"/>
            <a:ext cx="82296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C++, when you declare an array, storage for the array is allocated. In Java, when you declare an array, you are really </a:t>
            </a:r>
            <a:r>
              <a:rPr lang="en-US" b="1" dirty="0">
                <a:solidFill>
                  <a:srgbClr val="800000"/>
                </a:solidFill>
              </a:rPr>
              <a:t>only declaring a pointer </a:t>
            </a:r>
            <a:r>
              <a:rPr lang="en-US" dirty="0"/>
              <a:t>to an array; storage for the array itself is not allocated until you use "new":</a:t>
            </a:r>
          </a:p>
          <a:p>
            <a:pPr marL="0" indent="0">
              <a:buNone/>
            </a:pPr>
            <a:r>
              <a:rPr lang="en-US" dirty="0"/>
              <a:t>           C++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A[10];  // A is an array of length 10	    </a:t>
            </a:r>
          </a:p>
          <a:p>
            <a:pPr marL="0" indent="0">
              <a:buNone/>
            </a:pPr>
            <a:r>
              <a:rPr lang="en-US" dirty="0"/>
              <a:t>A[0] = 5;   // set the 1st element of array A</a:t>
            </a:r>
          </a:p>
          <a:p>
            <a:pPr marL="0" indent="0">
              <a:buNone/>
            </a:pPr>
            <a:r>
              <a:rPr lang="en-US" dirty="0"/>
              <a:t>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JAVA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[] A;          // A is a pointer to an array</a:t>
            </a:r>
          </a:p>
          <a:p>
            <a:pPr marL="0" indent="0">
              <a:buNone/>
            </a:pPr>
            <a:r>
              <a:rPr lang="en-US" dirty="0"/>
              <a:t>A = new </a:t>
            </a:r>
            <a:r>
              <a:rPr lang="en-US" dirty="0" err="1"/>
              <a:t>int</a:t>
            </a:r>
            <a:r>
              <a:rPr lang="en-US" dirty="0"/>
              <a:t> [10];  // now A points to an array of length 10</a:t>
            </a:r>
          </a:p>
          <a:p>
            <a:pPr marL="0" indent="0">
              <a:buNone/>
            </a:pPr>
            <a:r>
              <a:rPr lang="en-US" dirty="0"/>
              <a:t>A[0] = 5;          // set the 1st element of the array pointed to by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E9B8-09B3-2D4A-B77E-C14B4DAD591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3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8087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/>
              <a:t>How is storage space (for objects that are no longer referenced) reclaimed in Java? How is this different than is the case for C++ programs? </a:t>
            </a:r>
            <a:br>
              <a:rPr lang="en-US" sz="2800" b="1" dirty="0" smtClean="0"/>
            </a:b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457200" y="2469479"/>
            <a:ext cx="5668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Automatically reclaimed by Java Garbage Collector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E9B8-09B3-2D4A-B77E-C14B4DAD591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76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Suppose you have defined an integer array A of length 10 in a Java program. </a:t>
            </a:r>
            <a:r>
              <a:rPr lang="en-US" b="1" dirty="0" smtClean="0"/>
              <a:t> How </a:t>
            </a:r>
            <a:r>
              <a:rPr lang="en-US" b="1" dirty="0"/>
              <a:t>are the array entries indexed? 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mic Sans MS"/>
                <a:cs typeface="Comic Sans MS"/>
              </a:rPr>
              <a:t>Starting from 0</a:t>
            </a:r>
          </a:p>
          <a:p>
            <a:endParaRPr lang="en-US" b="1" dirty="0"/>
          </a:p>
          <a:p>
            <a:r>
              <a:rPr lang="en-US" b="1" dirty="0"/>
              <a:t>What happens if you try to access the nonexistent entry A[11]? How is this different from what happens if you try to do the same thing in a C++ program? </a:t>
            </a:r>
            <a:endParaRPr lang="en-US" b="1" dirty="0" smtClean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mic Sans MS"/>
                <a:cs typeface="Comic Sans MS"/>
              </a:rPr>
              <a:t>In Java, an out-of-bounds array index always causes a runtime error.</a:t>
            </a:r>
            <a:endParaRPr lang="en-US" b="1" dirty="0">
              <a:solidFill>
                <a:srgbClr val="FF0000"/>
              </a:solidFill>
              <a:latin typeface="Comic Sans MS"/>
              <a:cs typeface="Comic Sans M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E9B8-09B3-2D4A-B77E-C14B4DAD591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40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Introduction to </a:t>
            </a:r>
            <a:r>
              <a:rPr lang="en-US" b="1" dirty="0" err="1" smtClean="0"/>
              <a:t>JUnit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E9B8-09B3-2D4A-B77E-C14B4DAD591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58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Download and install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 the following JARs and put them on your test </a:t>
            </a:r>
            <a:r>
              <a:rPr lang="en-US" dirty="0" err="1"/>
              <a:t>classpath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3"/>
              </a:rPr>
              <a:t>junit.jar</a:t>
            </a:r>
          </a:p>
          <a:p>
            <a:pPr lvl="1"/>
            <a:r>
              <a:rPr lang="en-US" dirty="0">
                <a:hlinkClick r:id="rId4"/>
              </a:rPr>
              <a:t>hamcrest-</a:t>
            </a:r>
            <a:r>
              <a:rPr lang="en-US" dirty="0" smtClean="0">
                <a:hlinkClick r:id="rId4"/>
              </a:rPr>
              <a:t>core.jar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From : </a:t>
            </a:r>
            <a:r>
              <a:rPr lang="en-US" dirty="0">
                <a:hlinkClick r:id="rId5"/>
              </a:rPr>
              <a:t>https://github.com/junit-team/junit/wiki/Download-and-</a:t>
            </a:r>
            <a:r>
              <a:rPr lang="en-US" dirty="0" smtClean="0">
                <a:hlinkClick r:id="rId5"/>
              </a:rPr>
              <a:t>Install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E9B8-09B3-2D4A-B77E-C14B4DAD591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87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Writing and Executing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Create a class under test: Create </a:t>
            </a:r>
            <a:r>
              <a:rPr lang="en-US" dirty="0"/>
              <a:t>a new file </a:t>
            </a:r>
            <a:r>
              <a:rPr lang="en-US" sz="2800" dirty="0" err="1"/>
              <a:t>Calculator.java</a:t>
            </a:r>
            <a:r>
              <a:rPr lang="en-US" dirty="0"/>
              <a:t> and copy the following code to this file.</a:t>
            </a:r>
          </a:p>
          <a:p>
            <a:pPr marL="0" indent="0">
              <a:buNone/>
            </a:pPr>
            <a:r>
              <a:rPr lang="en-US" b="1" i="1" dirty="0">
                <a:latin typeface="Abadi MT Condensed Light"/>
                <a:cs typeface="Abadi MT Condensed Light"/>
              </a:rPr>
              <a:t>public class Calculator {</a:t>
            </a:r>
          </a:p>
          <a:p>
            <a:pPr marL="0" indent="0">
              <a:buNone/>
            </a:pPr>
            <a:r>
              <a:rPr lang="en-US" b="1" i="1" dirty="0">
                <a:latin typeface="Abadi MT Condensed Light"/>
                <a:cs typeface="Abadi MT Condensed Light"/>
              </a:rPr>
              <a:t>  public </a:t>
            </a:r>
            <a:r>
              <a:rPr lang="en-US" b="1" i="1" dirty="0" err="1">
                <a:latin typeface="Abadi MT Condensed Light"/>
                <a:cs typeface="Abadi MT Condensed Light"/>
              </a:rPr>
              <a:t>int</a:t>
            </a:r>
            <a:r>
              <a:rPr lang="en-US" b="1" i="1" dirty="0">
                <a:latin typeface="Abadi MT Condensed Light"/>
                <a:cs typeface="Abadi MT Condensed Light"/>
              </a:rPr>
              <a:t> evaluate(String expression) {</a:t>
            </a:r>
          </a:p>
          <a:p>
            <a:pPr marL="0" indent="0">
              <a:buNone/>
            </a:pPr>
            <a:r>
              <a:rPr lang="en-US" b="1" i="1" dirty="0">
                <a:latin typeface="Abadi MT Condensed Light"/>
                <a:cs typeface="Abadi MT Condensed Light"/>
              </a:rPr>
              <a:t>    </a:t>
            </a:r>
            <a:r>
              <a:rPr lang="en-US" b="1" i="1" dirty="0" err="1">
                <a:latin typeface="Abadi MT Condensed Light"/>
                <a:cs typeface="Abadi MT Condensed Light"/>
              </a:rPr>
              <a:t>int</a:t>
            </a:r>
            <a:r>
              <a:rPr lang="en-US" b="1" i="1" dirty="0">
                <a:latin typeface="Abadi MT Condensed Light"/>
                <a:cs typeface="Abadi MT Condensed Light"/>
              </a:rPr>
              <a:t> sum = 0;</a:t>
            </a:r>
          </a:p>
          <a:p>
            <a:pPr marL="0" indent="0">
              <a:buNone/>
            </a:pPr>
            <a:r>
              <a:rPr lang="en-US" b="1" i="1" dirty="0">
                <a:latin typeface="Abadi MT Condensed Light"/>
                <a:cs typeface="Abadi MT Condensed Light"/>
              </a:rPr>
              <a:t>    for (String summand: </a:t>
            </a:r>
            <a:r>
              <a:rPr lang="en-US" b="1" i="1" dirty="0" err="1">
                <a:latin typeface="Abadi MT Condensed Light"/>
                <a:cs typeface="Abadi MT Condensed Light"/>
              </a:rPr>
              <a:t>expression.split</a:t>
            </a:r>
            <a:r>
              <a:rPr lang="en-US" b="1" i="1" dirty="0">
                <a:latin typeface="Abadi MT Condensed Light"/>
                <a:cs typeface="Abadi MT Condensed Light"/>
              </a:rPr>
              <a:t>("\\+"))</a:t>
            </a:r>
          </a:p>
          <a:p>
            <a:pPr marL="0" indent="0">
              <a:buNone/>
            </a:pPr>
            <a:r>
              <a:rPr lang="en-US" b="1" i="1" dirty="0">
                <a:latin typeface="Abadi MT Condensed Light"/>
                <a:cs typeface="Abadi MT Condensed Light"/>
              </a:rPr>
              <a:t>      sum += </a:t>
            </a:r>
            <a:r>
              <a:rPr lang="en-US" b="1" i="1" dirty="0" err="1">
                <a:latin typeface="Abadi MT Condensed Light"/>
                <a:cs typeface="Abadi MT Condensed Light"/>
              </a:rPr>
              <a:t>Integer.valueOf</a:t>
            </a:r>
            <a:r>
              <a:rPr lang="en-US" b="1" i="1" dirty="0">
                <a:latin typeface="Abadi MT Condensed Light"/>
                <a:cs typeface="Abadi MT Condensed Light"/>
              </a:rPr>
              <a:t>(summand);</a:t>
            </a:r>
          </a:p>
          <a:p>
            <a:pPr marL="0" indent="0">
              <a:buNone/>
            </a:pPr>
            <a:r>
              <a:rPr lang="en-US" b="1" i="1" dirty="0">
                <a:latin typeface="Abadi MT Condensed Light"/>
                <a:cs typeface="Abadi MT Condensed Light"/>
              </a:rPr>
              <a:t>    return sum;</a:t>
            </a:r>
          </a:p>
          <a:p>
            <a:pPr marL="0" indent="0">
              <a:buNone/>
            </a:pPr>
            <a:r>
              <a:rPr lang="en-US" b="1" i="1" dirty="0">
                <a:latin typeface="Abadi MT Condensed Light"/>
                <a:cs typeface="Abadi MT Condensed Light"/>
              </a:rPr>
              <a:t>  }</a:t>
            </a:r>
          </a:p>
          <a:p>
            <a:pPr marL="0" indent="0">
              <a:buNone/>
            </a:pPr>
            <a:r>
              <a:rPr lang="en-US" b="1" i="1" dirty="0" smtClean="0">
                <a:latin typeface="Abadi MT Condensed Light"/>
                <a:cs typeface="Abadi MT Condensed Light"/>
              </a:rPr>
              <a:t>}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Now compile this class:</a:t>
            </a:r>
          </a:p>
          <a:p>
            <a:pPr lvl="1"/>
            <a:r>
              <a:rPr lang="en-US" dirty="0" err="1"/>
              <a:t>javac</a:t>
            </a:r>
            <a:r>
              <a:rPr lang="en-US" dirty="0"/>
              <a:t> </a:t>
            </a:r>
            <a:r>
              <a:rPr lang="en-US" dirty="0" err="1"/>
              <a:t>Calculator.java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Java compiler creates a file </a:t>
            </a:r>
            <a:r>
              <a:rPr lang="en-US" sz="2800" dirty="0" err="1"/>
              <a:t>Calculator.class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E9B8-09B3-2D4A-B77E-C14B4DAD591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32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Create a Test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Create the file </a:t>
            </a:r>
            <a:r>
              <a:rPr lang="en-US" dirty="0" err="1"/>
              <a:t>CalculatorTest.java</a:t>
            </a:r>
            <a:r>
              <a:rPr lang="en-US" dirty="0"/>
              <a:t> and copy the following code to this file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800" i="1" dirty="0">
                <a:latin typeface="Abadi MT Condensed Light"/>
                <a:cs typeface="Abadi MT Condensed Light"/>
              </a:rPr>
              <a:t>import static </a:t>
            </a:r>
            <a:r>
              <a:rPr lang="en-US" sz="3800" i="1" dirty="0" err="1">
                <a:latin typeface="Abadi MT Condensed Light"/>
                <a:cs typeface="Abadi MT Condensed Light"/>
              </a:rPr>
              <a:t>org.junit.Assert.assertEquals</a:t>
            </a:r>
            <a:r>
              <a:rPr lang="en-US" sz="3800" i="1" dirty="0">
                <a:latin typeface="Abadi MT Condensed Light"/>
                <a:cs typeface="Abadi MT Condensed Light"/>
              </a:rPr>
              <a:t>;</a:t>
            </a:r>
          </a:p>
          <a:p>
            <a:pPr marL="0" indent="0">
              <a:buNone/>
            </a:pPr>
            <a:r>
              <a:rPr lang="en-US" sz="3800" i="1" dirty="0">
                <a:latin typeface="Abadi MT Condensed Light"/>
                <a:cs typeface="Abadi MT Condensed Light"/>
              </a:rPr>
              <a:t>import </a:t>
            </a:r>
            <a:r>
              <a:rPr lang="en-US" sz="3800" i="1" dirty="0" err="1">
                <a:latin typeface="Abadi MT Condensed Light"/>
                <a:cs typeface="Abadi MT Condensed Light"/>
              </a:rPr>
              <a:t>org.junit.Test</a:t>
            </a:r>
            <a:r>
              <a:rPr lang="en-US" sz="3800" i="1" dirty="0">
                <a:latin typeface="Abadi MT Condensed Light"/>
                <a:cs typeface="Abadi MT Condensed Light"/>
              </a:rPr>
              <a:t>;</a:t>
            </a:r>
          </a:p>
          <a:p>
            <a:pPr marL="0" indent="0">
              <a:buNone/>
            </a:pPr>
            <a:endParaRPr lang="en-US" sz="3800" i="1" dirty="0">
              <a:latin typeface="Abadi MT Condensed Light"/>
              <a:cs typeface="Abadi MT Condensed Light"/>
            </a:endParaRPr>
          </a:p>
          <a:p>
            <a:pPr marL="0" indent="0">
              <a:buNone/>
            </a:pPr>
            <a:r>
              <a:rPr lang="en-US" sz="3800" i="1" dirty="0">
                <a:latin typeface="Abadi MT Condensed Light"/>
                <a:cs typeface="Abadi MT Condensed Light"/>
              </a:rPr>
              <a:t>public class </a:t>
            </a:r>
            <a:r>
              <a:rPr lang="en-US" sz="3800" i="1" dirty="0" err="1">
                <a:latin typeface="Abadi MT Condensed Light"/>
                <a:cs typeface="Abadi MT Condensed Light"/>
              </a:rPr>
              <a:t>CalculatorTest</a:t>
            </a:r>
            <a:r>
              <a:rPr lang="en-US" sz="3800" i="1" dirty="0">
                <a:latin typeface="Abadi MT Condensed Light"/>
                <a:cs typeface="Abadi MT Condensed Light"/>
              </a:rPr>
              <a:t> {</a:t>
            </a:r>
          </a:p>
          <a:p>
            <a:pPr marL="0" indent="0">
              <a:buNone/>
            </a:pPr>
            <a:r>
              <a:rPr lang="en-US" sz="3800" i="1" dirty="0">
                <a:latin typeface="Abadi MT Condensed Light"/>
                <a:cs typeface="Abadi MT Condensed Light"/>
              </a:rPr>
              <a:t>  @Test</a:t>
            </a:r>
          </a:p>
          <a:p>
            <a:pPr marL="0" indent="0">
              <a:buNone/>
            </a:pPr>
            <a:r>
              <a:rPr lang="en-US" sz="3800" i="1" dirty="0">
                <a:latin typeface="Abadi MT Condensed Light"/>
                <a:cs typeface="Abadi MT Condensed Light"/>
              </a:rPr>
              <a:t>  public void </a:t>
            </a:r>
            <a:r>
              <a:rPr lang="en-US" sz="3800" i="1" dirty="0" err="1">
                <a:latin typeface="Abadi MT Condensed Light"/>
                <a:cs typeface="Abadi MT Condensed Light"/>
              </a:rPr>
              <a:t>evaluatesExpression</a:t>
            </a:r>
            <a:r>
              <a:rPr lang="en-US" sz="3800" i="1" dirty="0">
                <a:latin typeface="Abadi MT Condensed Light"/>
                <a:cs typeface="Abadi MT Condensed Light"/>
              </a:rPr>
              <a:t>() {</a:t>
            </a:r>
          </a:p>
          <a:p>
            <a:pPr marL="0" indent="0">
              <a:buNone/>
            </a:pPr>
            <a:r>
              <a:rPr lang="en-US" sz="3800" i="1" dirty="0">
                <a:latin typeface="Abadi MT Condensed Light"/>
                <a:cs typeface="Abadi MT Condensed Light"/>
              </a:rPr>
              <a:t>    Calculator calculator = new Calculator();</a:t>
            </a:r>
          </a:p>
          <a:p>
            <a:pPr marL="0" indent="0">
              <a:buNone/>
            </a:pPr>
            <a:r>
              <a:rPr lang="en-US" sz="3800" i="1" dirty="0">
                <a:latin typeface="Abadi MT Condensed Light"/>
                <a:cs typeface="Abadi MT Condensed Light"/>
              </a:rPr>
              <a:t>    </a:t>
            </a:r>
            <a:r>
              <a:rPr lang="en-US" sz="3800" i="1" dirty="0" err="1">
                <a:latin typeface="Abadi MT Condensed Light"/>
                <a:cs typeface="Abadi MT Condensed Light"/>
              </a:rPr>
              <a:t>int</a:t>
            </a:r>
            <a:r>
              <a:rPr lang="en-US" sz="3800" i="1" dirty="0">
                <a:latin typeface="Abadi MT Condensed Light"/>
                <a:cs typeface="Abadi MT Condensed Light"/>
              </a:rPr>
              <a:t> sum = </a:t>
            </a:r>
            <a:r>
              <a:rPr lang="en-US" sz="3800" i="1" dirty="0" err="1">
                <a:latin typeface="Abadi MT Condensed Light"/>
                <a:cs typeface="Abadi MT Condensed Light"/>
              </a:rPr>
              <a:t>calculator.evaluate</a:t>
            </a:r>
            <a:r>
              <a:rPr lang="en-US" sz="3800" i="1" dirty="0">
                <a:latin typeface="Abadi MT Condensed Light"/>
                <a:cs typeface="Abadi MT Condensed Light"/>
              </a:rPr>
              <a:t>("1+2+3");</a:t>
            </a:r>
          </a:p>
          <a:p>
            <a:pPr marL="0" indent="0">
              <a:buNone/>
            </a:pPr>
            <a:r>
              <a:rPr lang="en-US" sz="3800" i="1" dirty="0">
                <a:latin typeface="Abadi MT Condensed Light"/>
                <a:cs typeface="Abadi MT Condensed Light"/>
              </a:rPr>
              <a:t>    </a:t>
            </a:r>
            <a:r>
              <a:rPr lang="en-US" sz="3800" i="1" dirty="0" err="1">
                <a:latin typeface="Abadi MT Condensed Light"/>
                <a:cs typeface="Abadi MT Condensed Light"/>
              </a:rPr>
              <a:t>assertEquals</a:t>
            </a:r>
            <a:r>
              <a:rPr lang="en-US" sz="3800" i="1" dirty="0">
                <a:latin typeface="Abadi MT Condensed Light"/>
                <a:cs typeface="Abadi MT Condensed Light"/>
              </a:rPr>
              <a:t>(6, sum);</a:t>
            </a:r>
          </a:p>
          <a:p>
            <a:pPr marL="0" indent="0">
              <a:buNone/>
            </a:pPr>
            <a:r>
              <a:rPr lang="en-US" sz="3800" i="1" dirty="0">
                <a:latin typeface="Abadi MT Condensed Light"/>
                <a:cs typeface="Abadi MT Condensed Light"/>
              </a:rPr>
              <a:t>  }</a:t>
            </a:r>
          </a:p>
          <a:p>
            <a:pPr marL="0" indent="0">
              <a:buNone/>
            </a:pPr>
            <a:r>
              <a:rPr lang="en-US" sz="3800" i="1" dirty="0">
                <a:latin typeface="Abadi MT Condensed Light"/>
                <a:cs typeface="Abadi MT Condensed Light"/>
              </a:rPr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Compile </a:t>
            </a:r>
            <a:r>
              <a:rPr lang="en-US" dirty="0"/>
              <a:t>the test. On Linux or </a:t>
            </a:r>
            <a:r>
              <a:rPr lang="en-US" dirty="0" err="1"/>
              <a:t>MacOS</a:t>
            </a:r>
            <a:endParaRPr lang="en-US" dirty="0"/>
          </a:p>
          <a:p>
            <a:pPr lvl="1"/>
            <a:r>
              <a:rPr lang="en-US" dirty="0" err="1"/>
              <a:t>javac</a:t>
            </a:r>
            <a:r>
              <a:rPr lang="en-US" dirty="0"/>
              <a:t> -</a:t>
            </a:r>
            <a:r>
              <a:rPr lang="en-US" dirty="0" err="1"/>
              <a:t>cp</a:t>
            </a:r>
            <a:r>
              <a:rPr lang="en-US" dirty="0"/>
              <a:t> .:junit-4.XX.jar </a:t>
            </a:r>
            <a:r>
              <a:rPr lang="en-US" dirty="0" err="1"/>
              <a:t>CalculatorTest.java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and on Windows</a:t>
            </a:r>
          </a:p>
          <a:p>
            <a:pPr lvl="1"/>
            <a:r>
              <a:rPr lang="en-US" dirty="0" err="1"/>
              <a:t>javac</a:t>
            </a:r>
            <a:r>
              <a:rPr lang="en-US" dirty="0"/>
              <a:t> -</a:t>
            </a:r>
            <a:r>
              <a:rPr lang="en-US" dirty="0" err="1"/>
              <a:t>cp</a:t>
            </a:r>
            <a:r>
              <a:rPr lang="en-US" dirty="0"/>
              <a:t> .;junit-4.XX.jar </a:t>
            </a:r>
            <a:r>
              <a:rPr lang="en-US" dirty="0" err="1"/>
              <a:t>CalculatorTest.java</a:t>
            </a:r>
            <a:endParaRPr lang="en-US" dirty="0"/>
          </a:p>
          <a:p>
            <a:r>
              <a:rPr lang="en-US" dirty="0"/>
              <a:t>The Java compiler creates a file </a:t>
            </a:r>
            <a:r>
              <a:rPr lang="en-US" dirty="0" err="1"/>
              <a:t>CalculatorTest.class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E9B8-09B3-2D4A-B77E-C14B4DAD591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97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Run the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Run the test from the command line. On Linux or </a:t>
            </a:r>
            <a:r>
              <a:rPr lang="en-US" dirty="0" err="1"/>
              <a:t>MacOS</a:t>
            </a:r>
            <a:endParaRPr lang="en-US" dirty="0"/>
          </a:p>
          <a:p>
            <a:pPr lvl="1"/>
            <a:r>
              <a:rPr lang="en-US" sz="2100" dirty="0">
                <a:solidFill>
                  <a:srgbClr val="800000"/>
                </a:solidFill>
              </a:rPr>
              <a:t>java -</a:t>
            </a:r>
            <a:r>
              <a:rPr lang="en-US" sz="2100" dirty="0" err="1">
                <a:solidFill>
                  <a:srgbClr val="800000"/>
                </a:solidFill>
              </a:rPr>
              <a:t>cp</a:t>
            </a:r>
            <a:r>
              <a:rPr lang="en-US" sz="2100" dirty="0">
                <a:solidFill>
                  <a:srgbClr val="800000"/>
                </a:solidFill>
              </a:rPr>
              <a:t> .:junit-4.XX.jar:hamcrest-core-1.3.jar </a:t>
            </a:r>
            <a:r>
              <a:rPr lang="en-US" sz="2100" dirty="0" err="1">
                <a:solidFill>
                  <a:srgbClr val="800000"/>
                </a:solidFill>
              </a:rPr>
              <a:t>org.junit.runner.JUnitCore</a:t>
            </a:r>
            <a:r>
              <a:rPr lang="en-US" sz="2100" dirty="0">
                <a:solidFill>
                  <a:srgbClr val="800000"/>
                </a:solidFill>
              </a:rPr>
              <a:t> </a:t>
            </a:r>
            <a:r>
              <a:rPr lang="en-US" sz="2100" dirty="0" err="1">
                <a:solidFill>
                  <a:srgbClr val="800000"/>
                </a:solidFill>
              </a:rPr>
              <a:t>CalculatorTest</a:t>
            </a:r>
            <a:endParaRPr lang="en-US" sz="2100" dirty="0">
              <a:solidFill>
                <a:srgbClr val="800000"/>
              </a:solidFill>
            </a:endParaRPr>
          </a:p>
          <a:p>
            <a:r>
              <a:rPr lang="en-US" dirty="0"/>
              <a:t>and on Windows</a:t>
            </a:r>
          </a:p>
          <a:p>
            <a:pPr lvl="1"/>
            <a:r>
              <a:rPr lang="en-US" sz="1900" dirty="0">
                <a:solidFill>
                  <a:srgbClr val="800000"/>
                </a:solidFill>
              </a:rPr>
              <a:t>java -</a:t>
            </a:r>
            <a:r>
              <a:rPr lang="en-US" sz="1900" dirty="0" err="1">
                <a:solidFill>
                  <a:srgbClr val="800000"/>
                </a:solidFill>
              </a:rPr>
              <a:t>cp</a:t>
            </a:r>
            <a:r>
              <a:rPr lang="en-US" sz="1900" dirty="0">
                <a:solidFill>
                  <a:srgbClr val="800000"/>
                </a:solidFill>
              </a:rPr>
              <a:t> .;junit-4.XX.jar;hamcrest-core-1.3.jar </a:t>
            </a:r>
            <a:r>
              <a:rPr lang="en-US" sz="1900" dirty="0" err="1">
                <a:solidFill>
                  <a:srgbClr val="800000"/>
                </a:solidFill>
              </a:rPr>
              <a:t>org.junit.runner.JUnitCore</a:t>
            </a:r>
            <a:r>
              <a:rPr lang="en-US" sz="1900" dirty="0">
                <a:solidFill>
                  <a:srgbClr val="800000"/>
                </a:solidFill>
              </a:rPr>
              <a:t> </a:t>
            </a:r>
            <a:r>
              <a:rPr lang="en-US" sz="1900" dirty="0" err="1">
                <a:solidFill>
                  <a:srgbClr val="800000"/>
                </a:solidFill>
              </a:rPr>
              <a:t>CalculatorTest</a:t>
            </a:r>
            <a:endParaRPr lang="en-US" sz="1900" dirty="0">
              <a:solidFill>
                <a:srgbClr val="800000"/>
              </a:solidFill>
            </a:endParaRPr>
          </a:p>
          <a:p>
            <a:r>
              <a:rPr lang="en-US" dirty="0"/>
              <a:t>The output is</a:t>
            </a:r>
          </a:p>
          <a:p>
            <a:pPr marL="400050" lvl="1" indent="0">
              <a:buNone/>
            </a:pPr>
            <a:r>
              <a:rPr lang="en-US" sz="1400" dirty="0" err="1" smtClean="0"/>
              <a:t>JUnit</a:t>
            </a:r>
            <a:r>
              <a:rPr lang="en-US" sz="1400" dirty="0" smtClean="0"/>
              <a:t> version 4.12</a:t>
            </a:r>
          </a:p>
          <a:p>
            <a:pPr marL="400050" lvl="1" indent="0">
              <a:buNone/>
            </a:pPr>
            <a:r>
              <a:rPr lang="en-US" sz="1400" dirty="0" smtClean="0"/>
              <a:t>.</a:t>
            </a:r>
          </a:p>
          <a:p>
            <a:pPr marL="400050" lvl="1" indent="0">
              <a:buNone/>
            </a:pPr>
            <a:r>
              <a:rPr lang="en-US" sz="1400" dirty="0" smtClean="0"/>
              <a:t>Time: 0,006</a:t>
            </a:r>
          </a:p>
          <a:p>
            <a:pPr marL="400050" lvl="1" indent="0">
              <a:buNone/>
            </a:pPr>
            <a:endParaRPr lang="en-US" sz="1400" dirty="0" smtClean="0"/>
          </a:p>
          <a:p>
            <a:pPr marL="400050" lvl="1" indent="0">
              <a:buNone/>
            </a:pPr>
            <a:r>
              <a:rPr lang="en-US" sz="1400" dirty="0" smtClean="0"/>
              <a:t>OK (1 test)</a:t>
            </a:r>
          </a:p>
          <a:p>
            <a:r>
              <a:rPr lang="en-US" dirty="0" smtClean="0"/>
              <a:t>The </a:t>
            </a:r>
            <a:r>
              <a:rPr lang="en-US" dirty="0"/>
              <a:t>single . means that one test has been run and the OK in the last line tells you that your test is successful.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E9B8-09B3-2D4A-B77E-C14B4DAD591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02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name is Mahshid Marbouti</a:t>
            </a:r>
          </a:p>
          <a:p>
            <a:r>
              <a:rPr lang="en-US" dirty="0" smtClean="0"/>
              <a:t>My email: </a:t>
            </a:r>
            <a:r>
              <a:rPr lang="en-US" dirty="0" smtClean="0">
                <a:hlinkClick r:id="rId2"/>
              </a:rPr>
              <a:t>mahshid.marbouti@gmail.com</a:t>
            </a:r>
            <a:endParaRPr lang="en-US" dirty="0" smtClean="0"/>
          </a:p>
          <a:p>
            <a:r>
              <a:rPr lang="en-US" dirty="0" smtClean="0"/>
              <a:t>Course Webpage:</a:t>
            </a:r>
          </a:p>
          <a:p>
            <a:pPr lvl="1"/>
            <a:r>
              <a:rPr lang="en-US" dirty="0">
                <a:hlinkClick r:id="rId3"/>
              </a:rPr>
              <a:t>http://pages.cpsc.ucalgary.ca/~jacobs/Courses/cpsc331/W16/</a:t>
            </a:r>
            <a:r>
              <a:rPr lang="en-US" dirty="0" smtClean="0">
                <a:hlinkClick r:id="rId3"/>
              </a:rPr>
              <a:t>index.html</a:t>
            </a:r>
            <a:endParaRPr lang="en-US" dirty="0" smtClean="0"/>
          </a:p>
          <a:p>
            <a:r>
              <a:rPr lang="en-US" dirty="0" smtClean="0"/>
              <a:t>My </a:t>
            </a:r>
            <a:r>
              <a:rPr lang="en-US" dirty="0" err="1" smtClean="0"/>
              <a:t>webpage:</a:t>
            </a:r>
            <a:r>
              <a:rPr lang="en-US" dirty="0" err="1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://pages.cpsc.ucalgary.ca/~mmarbout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E9B8-09B3-2D4A-B77E-C14B4DAD59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12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References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https://github.com/junit-team/junit/wiki/Getting-started</a:t>
            </a:r>
            <a:endParaRPr lang="en-US" dirty="0" smtClean="0"/>
          </a:p>
          <a:p>
            <a:r>
              <a:rPr lang="en-US" dirty="0">
                <a:hlinkClick r:id="rId3"/>
              </a:rPr>
              <a:t>http://docs.oracle.com/javase/tutorial/</a:t>
            </a:r>
            <a:r>
              <a:rPr lang="en-US" dirty="0" smtClean="0">
                <a:hlinkClick r:id="rId3"/>
              </a:rPr>
              <a:t>index.html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http://pages.cs.wisc.edu/~hasti/cs368/JavaTutorial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junit.org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E9B8-09B3-2D4A-B77E-C14B4DAD591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6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for C++ programmers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E9B8-09B3-2D4A-B77E-C14B4DAD59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29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Setting up the Java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6012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 sz="2800" b="1" dirty="0" smtClean="0"/>
              <a:t>The </a:t>
            </a:r>
            <a:r>
              <a:rPr lang="en-US" sz="2800" b="1" dirty="0"/>
              <a:t>Java SE Development Kit 8 (JDK 8</a:t>
            </a:r>
            <a:r>
              <a:rPr lang="en-US" sz="2800" b="1" dirty="0" smtClean="0"/>
              <a:t>) </a:t>
            </a:r>
            <a:r>
              <a:rPr lang="en-US" sz="2800" dirty="0" smtClean="0"/>
              <a:t>. Download the JDK not JRE from: </a:t>
            </a:r>
            <a:endParaRPr lang="en-US" sz="3000" dirty="0" smtClean="0">
              <a:hlinkClick r:id="rId2"/>
            </a:endParaRPr>
          </a:p>
          <a:p>
            <a:pPr lvl="1"/>
            <a:r>
              <a:rPr lang="en-US" sz="2600" dirty="0" smtClean="0">
                <a:hlinkClick r:id="rId2"/>
              </a:rPr>
              <a:t>http://www.oracle.com/technetwork/java/javase/downloads/index.html</a:t>
            </a:r>
            <a:endParaRPr lang="en-US" sz="2600" dirty="0" smtClean="0"/>
          </a:p>
          <a:p>
            <a:pPr lvl="1"/>
            <a:r>
              <a:rPr lang="en-US" sz="2600" dirty="0" smtClean="0"/>
              <a:t>In </a:t>
            </a:r>
            <a:r>
              <a:rPr lang="en-US" sz="2600" dirty="0" err="1" smtClean="0"/>
              <a:t>linux</a:t>
            </a:r>
            <a:r>
              <a:rPr lang="en-US" sz="2600" dirty="0" smtClean="0"/>
              <a:t> </a:t>
            </a:r>
            <a:r>
              <a:rPr lang="en-US" dirty="0" smtClean="0"/>
              <a:t>Unpack </a:t>
            </a:r>
            <a:r>
              <a:rPr lang="en-US" dirty="0"/>
              <a:t>the </a:t>
            </a:r>
            <a:r>
              <a:rPr lang="en-US" dirty="0" err="1"/>
              <a:t>tarball</a:t>
            </a:r>
            <a:r>
              <a:rPr lang="en-US" dirty="0"/>
              <a:t> and install the </a:t>
            </a:r>
            <a:r>
              <a:rPr lang="en-US" dirty="0" smtClean="0"/>
              <a:t>JDK: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</a:rPr>
              <a:t>		  </a:t>
            </a:r>
            <a:r>
              <a:rPr lang="en-US" dirty="0">
                <a:solidFill>
                  <a:srgbClr val="800000"/>
                </a:solidFill>
              </a:rPr>
              <a:t>% tar </a:t>
            </a:r>
            <a:r>
              <a:rPr lang="en-US" dirty="0" err="1">
                <a:solidFill>
                  <a:srgbClr val="800000"/>
                </a:solidFill>
              </a:rPr>
              <a:t>zxvf</a:t>
            </a:r>
            <a:r>
              <a:rPr lang="en-US" dirty="0">
                <a:solidFill>
                  <a:srgbClr val="800000"/>
                </a:solidFill>
              </a:rPr>
              <a:t> jdk</a:t>
            </a:r>
            <a:r>
              <a:rPr lang="en-US" dirty="0" smtClean="0">
                <a:solidFill>
                  <a:srgbClr val="800000"/>
                </a:solidFill>
              </a:rPr>
              <a:t>-8u</a:t>
            </a:r>
            <a:r>
              <a:rPr lang="en-US" i="1" dirty="0">
                <a:solidFill>
                  <a:srgbClr val="800000"/>
                </a:solidFill>
              </a:rPr>
              <a:t>&lt;version&gt;</a:t>
            </a:r>
            <a:r>
              <a:rPr lang="en-US" dirty="0">
                <a:solidFill>
                  <a:srgbClr val="800000"/>
                </a:solidFill>
              </a:rPr>
              <a:t>-linux-x64.tar.gz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The </a:t>
            </a:r>
            <a:r>
              <a:rPr lang="en-US" dirty="0"/>
              <a:t>Java Development Kit files are installed in a directory called jdk1.7.0_</a:t>
            </a:r>
            <a:r>
              <a:rPr lang="en-US" i="1" dirty="0"/>
              <a:t>&lt;version&gt;</a:t>
            </a:r>
            <a:r>
              <a:rPr lang="en-US" dirty="0"/>
              <a:t> in the current directory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sz="5000" dirty="0"/>
          </a:p>
          <a:p>
            <a:pPr marL="514350" indent="-514350">
              <a:buAutoNum type="arabicPeriod" startAt="2"/>
            </a:pPr>
            <a:r>
              <a:rPr lang="en-US" sz="2800" b="1" dirty="0"/>
              <a:t>A </a:t>
            </a:r>
            <a:r>
              <a:rPr lang="en-US" sz="2800" b="1" dirty="0" smtClean="0"/>
              <a:t>Text </a:t>
            </a:r>
            <a:r>
              <a:rPr lang="en-US" b="1" dirty="0" smtClean="0"/>
              <a:t>editor:</a:t>
            </a:r>
          </a:p>
          <a:p>
            <a:pPr marL="914400" lvl="1" indent="-514350"/>
            <a:r>
              <a:rPr lang="en-US" dirty="0" smtClean="0"/>
              <a:t>Pico, </a:t>
            </a:r>
            <a:r>
              <a:rPr lang="en-US" dirty="0" err="1" smtClean="0"/>
              <a:t>emacs</a:t>
            </a:r>
            <a:r>
              <a:rPr lang="en-US" dirty="0" smtClean="0"/>
              <a:t>, vi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E9B8-09B3-2D4A-B77E-C14B4DAD59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11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source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Create a source file</a:t>
            </a:r>
          </a:p>
          <a:p>
            <a:r>
              <a:rPr lang="en-US" dirty="0">
                <a:latin typeface="Abadi MT Condensed Light"/>
                <a:cs typeface="Abadi MT Condensed Light"/>
              </a:rPr>
              <a:t>/**</a:t>
            </a:r>
          </a:p>
          <a:p>
            <a:r>
              <a:rPr lang="en-US" dirty="0">
                <a:latin typeface="Abadi MT Condensed Light"/>
                <a:cs typeface="Abadi MT Condensed Light"/>
              </a:rPr>
              <a:t> * The </a:t>
            </a:r>
            <a:r>
              <a:rPr lang="en-US" dirty="0" err="1">
                <a:latin typeface="Abadi MT Condensed Light"/>
                <a:cs typeface="Abadi MT Condensed Light"/>
              </a:rPr>
              <a:t>HelloWorldApp</a:t>
            </a:r>
            <a:r>
              <a:rPr lang="en-US" dirty="0">
                <a:latin typeface="Abadi MT Condensed Light"/>
                <a:cs typeface="Abadi MT Condensed Light"/>
              </a:rPr>
              <a:t> class implements an application that</a:t>
            </a:r>
          </a:p>
          <a:p>
            <a:r>
              <a:rPr lang="en-US" dirty="0">
                <a:latin typeface="Abadi MT Condensed Light"/>
                <a:cs typeface="Abadi MT Condensed Light"/>
              </a:rPr>
              <a:t> * simply prints "Hello World!" to standard output.</a:t>
            </a:r>
          </a:p>
          <a:p>
            <a:r>
              <a:rPr lang="en-US" dirty="0">
                <a:latin typeface="Abadi MT Condensed Light"/>
                <a:cs typeface="Abadi MT Condensed Light"/>
              </a:rPr>
              <a:t> */</a:t>
            </a:r>
          </a:p>
          <a:p>
            <a:r>
              <a:rPr lang="en-US" dirty="0">
                <a:latin typeface="Abadi MT Condensed Light"/>
                <a:cs typeface="Abadi MT Condensed Light"/>
              </a:rPr>
              <a:t>class </a:t>
            </a:r>
            <a:r>
              <a:rPr lang="en-US" dirty="0" err="1">
                <a:latin typeface="Abadi MT Condensed Light"/>
                <a:cs typeface="Abadi MT Condensed Light"/>
              </a:rPr>
              <a:t>HelloWorldApp</a:t>
            </a:r>
            <a:r>
              <a:rPr lang="en-US" dirty="0">
                <a:latin typeface="Abadi MT Condensed Light"/>
                <a:cs typeface="Abadi MT Condensed Light"/>
              </a:rPr>
              <a:t> {</a:t>
            </a:r>
          </a:p>
          <a:p>
            <a:r>
              <a:rPr lang="en-US" dirty="0">
                <a:latin typeface="Abadi MT Condensed Light"/>
                <a:cs typeface="Abadi MT Condensed Light"/>
              </a:rPr>
              <a:t>    public static void main(String[] </a:t>
            </a:r>
            <a:r>
              <a:rPr lang="en-US" dirty="0" err="1">
                <a:latin typeface="Abadi MT Condensed Light"/>
                <a:cs typeface="Abadi MT Condensed Light"/>
              </a:rPr>
              <a:t>args</a:t>
            </a:r>
            <a:r>
              <a:rPr lang="en-US" dirty="0">
                <a:latin typeface="Abadi MT Condensed Light"/>
                <a:cs typeface="Abadi MT Condensed Light"/>
              </a:rPr>
              <a:t>) {</a:t>
            </a:r>
          </a:p>
          <a:p>
            <a:r>
              <a:rPr lang="en-US" dirty="0">
                <a:latin typeface="Abadi MT Condensed Light"/>
                <a:cs typeface="Abadi MT Condensed Light"/>
              </a:rPr>
              <a:t>        </a:t>
            </a:r>
            <a:r>
              <a:rPr lang="en-US" dirty="0" err="1">
                <a:latin typeface="Abadi MT Condensed Light"/>
                <a:cs typeface="Abadi MT Condensed Light"/>
              </a:rPr>
              <a:t>System.out.println</a:t>
            </a:r>
            <a:r>
              <a:rPr lang="en-US" dirty="0">
                <a:latin typeface="Abadi MT Condensed Light"/>
                <a:cs typeface="Abadi MT Condensed Light"/>
              </a:rPr>
              <a:t>("Hello World!"); // Display the string.</a:t>
            </a:r>
          </a:p>
          <a:p>
            <a:r>
              <a:rPr lang="en-US" dirty="0">
                <a:latin typeface="Abadi MT Condensed Light"/>
                <a:cs typeface="Abadi MT Condensed Light"/>
              </a:rPr>
              <a:t>    }</a:t>
            </a:r>
          </a:p>
          <a:p>
            <a:r>
              <a:rPr lang="en-US" dirty="0" smtClean="0">
                <a:latin typeface="Abadi MT Condensed Light"/>
                <a:cs typeface="Abadi MT Condensed Light"/>
              </a:rPr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 smtClean="0"/>
              <a:t>You can save the file : </a:t>
            </a:r>
            <a:r>
              <a:rPr lang="en-US" i="1" dirty="0" err="1" smtClean="0"/>
              <a:t>HelloWorldApp.java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E9B8-09B3-2D4A-B77E-C14B4DAD59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07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Compile the source file into a .class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compile your source file, change your current directory to the directory where your file is </a:t>
            </a:r>
            <a:r>
              <a:rPr lang="en-US" dirty="0" smtClean="0"/>
              <a:t>locate, for example: </a:t>
            </a:r>
          </a:p>
          <a:p>
            <a:pPr lvl="1"/>
            <a:r>
              <a:rPr lang="en-US" dirty="0" smtClean="0">
                <a:solidFill>
                  <a:srgbClr val="800000"/>
                </a:solidFill>
              </a:rPr>
              <a:t>cd </a:t>
            </a:r>
            <a:r>
              <a:rPr lang="en-US" dirty="0">
                <a:solidFill>
                  <a:srgbClr val="800000"/>
                </a:solidFill>
              </a:rPr>
              <a:t>/</a:t>
            </a:r>
            <a:r>
              <a:rPr lang="en-US" dirty="0" err="1">
                <a:solidFill>
                  <a:srgbClr val="800000"/>
                </a:solidFill>
              </a:rPr>
              <a:t>tmp</a:t>
            </a:r>
            <a:r>
              <a:rPr lang="en-US" dirty="0">
                <a:solidFill>
                  <a:srgbClr val="800000"/>
                </a:solidFill>
              </a:rPr>
              <a:t>/examples/java</a:t>
            </a:r>
            <a:endParaRPr lang="en-US" dirty="0" smtClean="0">
              <a:solidFill>
                <a:srgbClr val="800000"/>
              </a:solidFill>
            </a:endParaRPr>
          </a:p>
          <a:p>
            <a:pPr lvl="1"/>
            <a:r>
              <a:rPr lang="en-US" dirty="0" err="1">
                <a:solidFill>
                  <a:srgbClr val="800000"/>
                </a:solidFill>
              </a:rPr>
              <a:t>javac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 err="1">
                <a:solidFill>
                  <a:srgbClr val="800000"/>
                </a:solidFill>
              </a:rPr>
              <a:t>HelloWorldApp.java</a:t>
            </a:r>
            <a:endParaRPr lang="en-US" dirty="0">
              <a:solidFill>
                <a:srgbClr val="80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E9B8-09B3-2D4A-B77E-C14B4DAD59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1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the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same directory, enter at the prompt:</a:t>
            </a:r>
          </a:p>
          <a:p>
            <a:pPr lvl="1"/>
            <a:r>
              <a:rPr lang="en-US" dirty="0">
                <a:solidFill>
                  <a:srgbClr val="800000"/>
                </a:solidFill>
              </a:rPr>
              <a:t>java </a:t>
            </a:r>
            <a:r>
              <a:rPr lang="en-US" dirty="0" err="1" smtClean="0">
                <a:solidFill>
                  <a:srgbClr val="800000"/>
                </a:solidFill>
              </a:rPr>
              <a:t>HelloWorldApp</a:t>
            </a:r>
            <a:endParaRPr lang="en-US" dirty="0" smtClean="0">
              <a:solidFill>
                <a:srgbClr val="80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E9B8-09B3-2D4A-B77E-C14B4DAD591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45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How are the source files for a Java program organized? What is a </a:t>
            </a:r>
            <a:r>
              <a:rPr lang="en-US" b="1" i="1" dirty="0" smtClean="0"/>
              <a:t>class</a:t>
            </a:r>
            <a:r>
              <a:rPr lang="en-US" b="1" dirty="0" smtClean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 smtClean="0">
                <a:latin typeface="Comic Sans MS"/>
                <a:cs typeface="Comic Sans MS"/>
              </a:rPr>
              <a:t>Java </a:t>
            </a:r>
            <a:r>
              <a:rPr lang="en-US" dirty="0">
                <a:latin typeface="Comic Sans MS"/>
                <a:cs typeface="Comic Sans MS"/>
              </a:rPr>
              <a:t>classes contain </a:t>
            </a:r>
            <a:r>
              <a:rPr lang="en-US" i="1" dirty="0">
                <a:solidFill>
                  <a:srgbClr val="FF0000"/>
                </a:solidFill>
                <a:latin typeface="Comic Sans MS"/>
                <a:cs typeface="Comic Sans MS"/>
              </a:rPr>
              <a:t>fields</a:t>
            </a:r>
            <a:r>
              <a:rPr lang="en-US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lang="en-US" dirty="0">
                <a:latin typeface="Comic Sans MS"/>
                <a:cs typeface="Comic Sans MS"/>
              </a:rPr>
              <a:t>and </a:t>
            </a:r>
            <a:r>
              <a:rPr lang="en-US" i="1" dirty="0">
                <a:solidFill>
                  <a:srgbClr val="FF0000"/>
                </a:solidFill>
                <a:latin typeface="Comic Sans MS"/>
                <a:cs typeface="Comic Sans MS"/>
              </a:rPr>
              <a:t>methods</a:t>
            </a:r>
            <a:r>
              <a:rPr lang="en-US" dirty="0">
                <a:latin typeface="Comic Sans MS"/>
                <a:cs typeface="Comic Sans MS"/>
              </a:rPr>
              <a:t>. A field is like a C++ data member, and a method is like a C++ member function.</a:t>
            </a:r>
            <a:endParaRPr lang="en-US" b="1" dirty="0" smtClean="0">
              <a:latin typeface="Comic Sans MS"/>
              <a:cs typeface="Comic Sans MS"/>
            </a:endParaRPr>
          </a:p>
          <a:p>
            <a:pPr lvl="1"/>
            <a:r>
              <a:rPr lang="en-US" dirty="0">
                <a:latin typeface="Comic Sans MS"/>
                <a:cs typeface="Comic Sans MS"/>
              </a:rPr>
              <a:t>Java programmer deals with </a:t>
            </a:r>
            <a:r>
              <a:rPr lang="en-US" i="1" dirty="0">
                <a:latin typeface="Comic Sans MS"/>
                <a:cs typeface="Comic Sans MS"/>
              </a:rPr>
              <a:t>source</a:t>
            </a:r>
            <a:r>
              <a:rPr lang="en-US" dirty="0">
                <a:latin typeface="Comic Sans MS"/>
                <a:cs typeface="Comic Sans MS"/>
              </a:rPr>
              <a:t> files and </a:t>
            </a:r>
            <a:r>
              <a:rPr lang="en-US" i="1" dirty="0" err="1">
                <a:latin typeface="Comic Sans MS"/>
                <a:cs typeface="Comic Sans MS"/>
              </a:rPr>
              <a:t>bytecode</a:t>
            </a:r>
            <a:r>
              <a:rPr lang="en-US" dirty="0">
                <a:latin typeface="Comic Sans MS"/>
                <a:cs typeface="Comic Sans MS"/>
              </a:rPr>
              <a:t> files (no </a:t>
            </a:r>
            <a:r>
              <a:rPr lang="en-US" i="1" dirty="0">
                <a:latin typeface="Comic Sans MS"/>
                <a:cs typeface="Comic Sans MS"/>
              </a:rPr>
              <a:t>executable</a:t>
            </a:r>
            <a:r>
              <a:rPr lang="en-US" dirty="0">
                <a:latin typeface="Comic Sans MS"/>
                <a:cs typeface="Comic Sans MS"/>
              </a:rPr>
              <a:t> files</a:t>
            </a:r>
            <a:r>
              <a:rPr lang="en-US" dirty="0" smtClean="0">
                <a:latin typeface="Comic Sans MS"/>
                <a:cs typeface="Comic Sans MS"/>
              </a:rPr>
              <a:t>). </a:t>
            </a:r>
            <a:endParaRPr lang="en-US" dirty="0">
              <a:latin typeface="Comic Sans MS"/>
              <a:cs typeface="Comic Sans MS"/>
            </a:endParaRPr>
          </a:p>
          <a:p>
            <a:pPr lvl="1"/>
            <a:r>
              <a:rPr lang="en-US" dirty="0" smtClean="0">
                <a:latin typeface="Comic Sans MS"/>
                <a:cs typeface="Comic Sans MS"/>
              </a:rPr>
              <a:t>Every </a:t>
            </a:r>
            <a:r>
              <a:rPr lang="en-US" dirty="0">
                <a:latin typeface="Comic Sans MS"/>
                <a:cs typeface="Comic Sans MS"/>
              </a:rPr>
              <a:t>function must be part of a </a:t>
            </a:r>
            <a:r>
              <a:rPr lang="en-US" dirty="0" smtClean="0">
                <a:latin typeface="Comic Sans MS"/>
                <a:cs typeface="Comic Sans MS"/>
              </a:rPr>
              <a:t>class.</a:t>
            </a:r>
          </a:p>
          <a:p>
            <a:pPr lvl="1"/>
            <a:r>
              <a:rPr lang="en-US" dirty="0" smtClean="0">
                <a:latin typeface="Comic Sans MS"/>
                <a:cs typeface="Comic Sans MS"/>
              </a:rPr>
              <a:t>Every </a:t>
            </a:r>
            <a:r>
              <a:rPr lang="en-US" dirty="0">
                <a:latin typeface="Comic Sans MS"/>
                <a:cs typeface="Comic Sans MS"/>
              </a:rPr>
              <a:t>class is part of a </a:t>
            </a:r>
            <a:r>
              <a:rPr lang="en-US" dirty="0" smtClean="0">
                <a:latin typeface="Comic Sans MS"/>
                <a:cs typeface="Comic Sans MS"/>
              </a:rPr>
              <a:t>package</a:t>
            </a:r>
          </a:p>
          <a:p>
            <a:pPr lvl="1"/>
            <a:r>
              <a:rPr lang="en-US" dirty="0" smtClean="0">
                <a:latin typeface="Comic Sans MS"/>
                <a:cs typeface="Comic Sans MS"/>
              </a:rPr>
              <a:t>A </a:t>
            </a:r>
            <a:r>
              <a:rPr lang="en-US" i="1" dirty="0">
                <a:latin typeface="Comic Sans MS"/>
                <a:cs typeface="Comic Sans MS"/>
              </a:rPr>
              <a:t>public</a:t>
            </a:r>
            <a:r>
              <a:rPr lang="en-US" dirty="0">
                <a:latin typeface="Comic Sans MS"/>
                <a:cs typeface="Comic Sans MS"/>
              </a:rPr>
              <a:t> class can be used in </a:t>
            </a:r>
            <a:r>
              <a:rPr lang="en-US" i="1" dirty="0">
                <a:latin typeface="Comic Sans MS"/>
                <a:cs typeface="Comic Sans MS"/>
              </a:rPr>
              <a:t>any</a:t>
            </a:r>
            <a:r>
              <a:rPr lang="en-US" dirty="0">
                <a:latin typeface="Comic Sans MS"/>
                <a:cs typeface="Comic Sans MS"/>
              </a:rPr>
              <a:t> </a:t>
            </a:r>
            <a:r>
              <a:rPr lang="en-US" dirty="0" smtClean="0">
                <a:latin typeface="Comic Sans MS"/>
                <a:cs typeface="Comic Sans MS"/>
              </a:rPr>
              <a:t>package. A </a:t>
            </a:r>
            <a:r>
              <a:rPr lang="en-US" dirty="0">
                <a:latin typeface="Comic Sans MS"/>
                <a:cs typeface="Comic Sans MS"/>
              </a:rPr>
              <a:t>non-public class can only be used in its own package.</a:t>
            </a:r>
            <a:endParaRPr lang="en-US" dirty="0" smtClean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E9B8-09B3-2D4A-B77E-C14B4DAD591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01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967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Where should the main method for a Java program be located in the source for this program</a:t>
            </a:r>
            <a:r>
              <a:rPr lang="en-US" b="1" dirty="0" smtClean="0"/>
              <a:t>?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66104"/>
            <a:ext cx="8229600" cy="45259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dirty="0" smtClean="0">
                <a:latin typeface="Comic Sans MS"/>
                <a:cs typeface="Comic Sans MS"/>
              </a:rPr>
              <a:t>In </a:t>
            </a:r>
            <a:r>
              <a:rPr lang="en-US" sz="8000" dirty="0">
                <a:latin typeface="Comic Sans MS"/>
                <a:cs typeface="Comic Sans MS"/>
              </a:rPr>
              <a:t>Java, every variable, constant, and function (including </a:t>
            </a:r>
            <a:r>
              <a:rPr lang="en-US" sz="8000" i="1" dirty="0">
                <a:latin typeface="Comic Sans MS"/>
                <a:cs typeface="Comic Sans MS"/>
              </a:rPr>
              <a:t>main</a:t>
            </a:r>
            <a:r>
              <a:rPr lang="en-US" sz="8000" dirty="0">
                <a:latin typeface="Comic Sans MS"/>
                <a:cs typeface="Comic Sans MS"/>
              </a:rPr>
              <a:t>) must be inside some class. Here's a simple example program:</a:t>
            </a:r>
          </a:p>
          <a:p>
            <a:pPr marL="0" indent="0">
              <a:buNone/>
            </a:pPr>
            <a:r>
              <a:rPr lang="en-US" sz="8000" dirty="0">
                <a:latin typeface="Comic Sans MS"/>
                <a:cs typeface="Comic Sans MS"/>
              </a:rPr>
              <a:t>	class Test {</a:t>
            </a:r>
          </a:p>
          <a:p>
            <a:pPr marL="0" indent="0">
              <a:buNone/>
            </a:pPr>
            <a:r>
              <a:rPr lang="en-US" sz="8000" dirty="0">
                <a:latin typeface="Comic Sans MS"/>
                <a:cs typeface="Comic Sans MS"/>
              </a:rPr>
              <a:t>		public static void main( String [] </a:t>
            </a:r>
            <a:r>
              <a:rPr lang="en-US" sz="8000" dirty="0" err="1">
                <a:latin typeface="Comic Sans MS"/>
                <a:cs typeface="Comic Sans MS"/>
              </a:rPr>
              <a:t>args</a:t>
            </a:r>
            <a:r>
              <a:rPr lang="en-US" sz="8000" dirty="0">
                <a:latin typeface="Comic Sans MS"/>
                <a:cs typeface="Comic Sans MS"/>
              </a:rPr>
              <a:t> )</a:t>
            </a:r>
          </a:p>
          <a:p>
            <a:pPr marL="0" indent="0">
              <a:buNone/>
            </a:pPr>
            <a:r>
              <a:rPr lang="en-US" sz="8000" dirty="0">
                <a:latin typeface="Comic Sans MS"/>
                <a:cs typeface="Comic Sans MS"/>
              </a:rPr>
              <a:t>		{</a:t>
            </a:r>
          </a:p>
          <a:p>
            <a:pPr marL="0" indent="0">
              <a:buNone/>
            </a:pPr>
            <a:r>
              <a:rPr lang="en-US" sz="8000" dirty="0">
                <a:latin typeface="Comic Sans MS"/>
                <a:cs typeface="Comic Sans MS"/>
              </a:rPr>
              <a:t>		    </a:t>
            </a:r>
            <a:r>
              <a:rPr lang="en-US" sz="8000" dirty="0" err="1">
                <a:latin typeface="Comic Sans MS"/>
                <a:cs typeface="Comic Sans MS"/>
              </a:rPr>
              <a:t>System.out.println</a:t>
            </a:r>
            <a:r>
              <a:rPr lang="en-US" sz="8000" dirty="0">
                <a:latin typeface="Comic Sans MS"/>
                <a:cs typeface="Comic Sans MS"/>
              </a:rPr>
              <a:t>("Hello world!");</a:t>
            </a:r>
          </a:p>
          <a:p>
            <a:pPr marL="0" indent="0">
              <a:buNone/>
            </a:pPr>
            <a:r>
              <a:rPr lang="en-US" sz="8000" dirty="0">
                <a:latin typeface="Comic Sans MS"/>
                <a:cs typeface="Comic Sans MS"/>
              </a:rPr>
              <a:t>		}</a:t>
            </a:r>
          </a:p>
          <a:p>
            <a:pPr marL="0" indent="0">
              <a:buNone/>
            </a:pPr>
            <a:r>
              <a:rPr lang="en-US" sz="8000" dirty="0">
                <a:latin typeface="Comic Sans MS"/>
                <a:cs typeface="Comic Sans MS"/>
              </a:rPr>
              <a:t>	</a:t>
            </a:r>
            <a:r>
              <a:rPr lang="en-US" sz="8000" dirty="0" smtClean="0">
                <a:latin typeface="Comic Sans MS"/>
                <a:cs typeface="Comic Sans MS"/>
              </a:rPr>
              <a:t>}</a:t>
            </a:r>
            <a:endParaRPr lang="en-US" sz="8000" dirty="0">
              <a:latin typeface="Comic Sans MS"/>
              <a:cs typeface="Comic Sans MS"/>
            </a:endParaRPr>
          </a:p>
          <a:p>
            <a:pPr marL="0" indent="0">
              <a:buNone/>
            </a:pPr>
            <a:r>
              <a:rPr lang="en-US" sz="8000" dirty="0" smtClean="0">
                <a:latin typeface="Comic Sans MS"/>
                <a:cs typeface="Comic Sans MS"/>
              </a:rPr>
              <a:t>Function </a:t>
            </a:r>
            <a:r>
              <a:rPr lang="en-US" sz="8000" i="1" dirty="0">
                <a:latin typeface="Comic Sans MS"/>
                <a:cs typeface="Comic Sans MS"/>
              </a:rPr>
              <a:t>main</a:t>
            </a:r>
            <a:r>
              <a:rPr lang="en-US" sz="8000" dirty="0">
                <a:latin typeface="Comic Sans MS"/>
                <a:cs typeface="Comic Sans MS"/>
              </a:rPr>
              <a:t> is a member of class Test. </a:t>
            </a:r>
          </a:p>
          <a:p>
            <a:pPr marL="0" indent="0">
              <a:buNone/>
            </a:pPr>
            <a:r>
              <a:rPr lang="en-US" sz="8000" dirty="0">
                <a:latin typeface="Comic Sans MS"/>
                <a:cs typeface="Comic Sans MS"/>
              </a:rPr>
              <a:t>In general, </a:t>
            </a:r>
            <a:r>
              <a:rPr lang="en-US" sz="8000" i="1" dirty="0">
                <a:latin typeface="Comic Sans MS"/>
                <a:cs typeface="Comic Sans MS"/>
              </a:rPr>
              <a:t>main</a:t>
            </a:r>
            <a:r>
              <a:rPr lang="en-US" sz="8000" dirty="0">
                <a:latin typeface="Comic Sans MS"/>
                <a:cs typeface="Comic Sans MS"/>
              </a:rPr>
              <a:t> must:</a:t>
            </a:r>
          </a:p>
          <a:p>
            <a:pPr lvl="1"/>
            <a:r>
              <a:rPr lang="en-US" sz="8000" dirty="0">
                <a:latin typeface="Comic Sans MS"/>
                <a:cs typeface="Comic Sans MS"/>
              </a:rPr>
              <a:t>Be </a:t>
            </a:r>
            <a:r>
              <a:rPr lang="en-US" sz="8000" b="1" dirty="0">
                <a:latin typeface="Comic Sans MS"/>
                <a:cs typeface="Comic Sans MS"/>
              </a:rPr>
              <a:t>inside some class</a:t>
            </a:r>
            <a:r>
              <a:rPr lang="en-US" sz="8000" dirty="0">
                <a:latin typeface="Comic Sans MS"/>
                <a:cs typeface="Comic Sans MS"/>
              </a:rPr>
              <a:t> (there can be more than one </a:t>
            </a:r>
            <a:r>
              <a:rPr lang="en-US" sz="8000" i="1" dirty="0">
                <a:latin typeface="Comic Sans MS"/>
                <a:cs typeface="Comic Sans MS"/>
              </a:rPr>
              <a:t>main</a:t>
            </a:r>
            <a:r>
              <a:rPr lang="en-US" sz="8000" dirty="0">
                <a:latin typeface="Comic Sans MS"/>
                <a:cs typeface="Comic Sans MS"/>
              </a:rPr>
              <a:t> function -- there can even be one in </a:t>
            </a:r>
            <a:r>
              <a:rPr lang="en-US" sz="8000" i="1" dirty="0">
                <a:latin typeface="Comic Sans MS"/>
                <a:cs typeface="Comic Sans MS"/>
              </a:rPr>
              <a:t>every</a:t>
            </a:r>
            <a:r>
              <a:rPr lang="en-US" sz="8000" dirty="0">
                <a:latin typeface="Comic Sans MS"/>
                <a:cs typeface="Comic Sans MS"/>
              </a:rPr>
              <a:t> class!)</a:t>
            </a:r>
          </a:p>
          <a:p>
            <a:pPr lvl="1"/>
            <a:r>
              <a:rPr lang="en-US" sz="8000" dirty="0">
                <a:latin typeface="Comic Sans MS"/>
                <a:cs typeface="Comic Sans MS"/>
              </a:rPr>
              <a:t>Be </a:t>
            </a:r>
            <a:r>
              <a:rPr lang="en-US" sz="8000" b="1" i="1" dirty="0">
                <a:latin typeface="Comic Sans MS"/>
                <a:cs typeface="Comic Sans MS"/>
              </a:rPr>
              <a:t>public static void</a:t>
            </a:r>
            <a:r>
              <a:rPr lang="en-US" sz="8000" b="1" dirty="0">
                <a:latin typeface="Comic Sans MS"/>
                <a:cs typeface="Comic Sans MS"/>
              </a:rPr>
              <a:t>.</a:t>
            </a:r>
          </a:p>
          <a:p>
            <a:pPr lvl="1"/>
            <a:r>
              <a:rPr lang="en-US" sz="8000" dirty="0">
                <a:latin typeface="Comic Sans MS"/>
                <a:cs typeface="Comic Sans MS"/>
              </a:rPr>
              <a:t>Have one argument: </a:t>
            </a:r>
            <a:r>
              <a:rPr lang="en-US" sz="8000" b="1" dirty="0">
                <a:latin typeface="Comic Sans MS"/>
                <a:cs typeface="Comic Sans MS"/>
              </a:rPr>
              <a:t>an array of String</a:t>
            </a:r>
            <a:r>
              <a:rPr lang="en-US" sz="8000" dirty="0">
                <a:latin typeface="Comic Sans MS"/>
                <a:cs typeface="Comic Sans MS"/>
              </a:rPr>
              <a:t>. This array contains the </a:t>
            </a:r>
            <a:r>
              <a:rPr lang="en-US" sz="8000" b="1" dirty="0">
                <a:latin typeface="Comic Sans MS"/>
                <a:cs typeface="Comic Sans MS"/>
              </a:rPr>
              <a:t>command-line arguments</a:t>
            </a:r>
            <a:r>
              <a:rPr lang="en-US" sz="8000" dirty="0">
                <a:latin typeface="Comic Sans MS"/>
                <a:cs typeface="Comic Sans MS"/>
              </a:rPr>
              <a:t>. You can use </a:t>
            </a:r>
            <a:r>
              <a:rPr lang="en-US" sz="8000" i="1" dirty="0" err="1">
                <a:latin typeface="Comic Sans MS"/>
                <a:cs typeface="Comic Sans MS"/>
              </a:rPr>
              <a:t>args.length</a:t>
            </a:r>
            <a:r>
              <a:rPr lang="en-US" sz="8000" dirty="0">
                <a:latin typeface="Comic Sans MS"/>
                <a:cs typeface="Comic Sans MS"/>
              </a:rPr>
              <a:t> to determine the number of arguments (the number of Strings in the array</a:t>
            </a:r>
            <a:r>
              <a:rPr lang="en-US" sz="8000" dirty="0" smtClean="0">
                <a:latin typeface="Comic Sans MS"/>
                <a:cs typeface="Comic Sans MS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E9B8-09B3-2D4A-B77E-C14B4DAD591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37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929</Words>
  <Application>Microsoft Macintosh PowerPoint</Application>
  <PresentationFormat>On-screen Show (4:3)</PresentationFormat>
  <Paragraphs>176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CPSC 331 </vt:lpstr>
      <vt:lpstr>PowerPoint Presentation</vt:lpstr>
      <vt:lpstr>Java for C++ programmers </vt:lpstr>
      <vt:lpstr>Setting up the Java Environment</vt:lpstr>
      <vt:lpstr>Create a source file</vt:lpstr>
      <vt:lpstr>Compile the source file into a .class file</vt:lpstr>
      <vt:lpstr>Run the program</vt:lpstr>
      <vt:lpstr>How are the source files for a Java program organized? What is a class?</vt:lpstr>
      <vt:lpstr>Where should the main method for a Java program be located in the source for this program? </vt:lpstr>
      <vt:lpstr>What is a package?  </vt:lpstr>
      <vt:lpstr>Import in Java</vt:lpstr>
      <vt:lpstr>How is storage space for objects allocated? In particular, how (and why) is this sometimes different than objects in C++ programs?  </vt:lpstr>
      <vt:lpstr>How is storage space (for objects that are no longer referenced) reclaimed in Java? How is this different than is the case for C++ programs?  </vt:lpstr>
      <vt:lpstr>PowerPoint Presentation</vt:lpstr>
      <vt:lpstr>Introduction to JUnit</vt:lpstr>
      <vt:lpstr>Download and install</vt:lpstr>
      <vt:lpstr>Writing and Executing Tests</vt:lpstr>
      <vt:lpstr>Create a Test</vt:lpstr>
      <vt:lpstr>Run the Test</vt:lpstr>
      <vt:lpstr>References</vt:lpstr>
    </vt:vector>
  </TitlesOfParts>
  <Company>University Of Calgary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CPSC 331 </dc:title>
  <dc:creator>Mahshid Marbouti</dc:creator>
  <cp:lastModifiedBy>Mahshid Marbouti</cp:lastModifiedBy>
  <cp:revision>37</cp:revision>
  <dcterms:created xsi:type="dcterms:W3CDTF">2016-01-16T18:02:40Z</dcterms:created>
  <dcterms:modified xsi:type="dcterms:W3CDTF">2016-01-19T03:33:48Z</dcterms:modified>
</cp:coreProperties>
</file>