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8.emf"/><Relationship Id="rId3" Type="http://schemas.openxmlformats.org/officeDocument/2006/relationships/image" Target="../media/image42.emf"/><Relationship Id="rId7" Type="http://schemas.openxmlformats.org/officeDocument/2006/relationships/image" Target="../media/image56.emf"/><Relationship Id="rId12" Type="http://schemas.openxmlformats.org/officeDocument/2006/relationships/image" Target="../media/image57.emf"/><Relationship Id="rId2" Type="http://schemas.openxmlformats.org/officeDocument/2006/relationships/image" Target="../media/image20.emf"/><Relationship Id="rId1" Type="http://schemas.openxmlformats.org/officeDocument/2006/relationships/image" Target="../media/image54.emf"/><Relationship Id="rId6" Type="http://schemas.openxmlformats.org/officeDocument/2006/relationships/image" Target="../media/image45.emf"/><Relationship Id="rId11" Type="http://schemas.openxmlformats.org/officeDocument/2006/relationships/image" Target="../media/image53.emf"/><Relationship Id="rId5" Type="http://schemas.openxmlformats.org/officeDocument/2006/relationships/image" Target="../media/image55.emf"/><Relationship Id="rId10" Type="http://schemas.openxmlformats.org/officeDocument/2006/relationships/image" Target="../media/image52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2.emf"/><Relationship Id="rId7" Type="http://schemas.openxmlformats.org/officeDocument/2006/relationships/image" Target="../media/image5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3.emf"/><Relationship Id="rId9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6.emf"/><Relationship Id="rId7" Type="http://schemas.openxmlformats.org/officeDocument/2006/relationships/image" Target="../media/image33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12" Type="http://schemas.openxmlformats.org/officeDocument/2006/relationships/image" Target="../media/image41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36.emf"/><Relationship Id="rId11" Type="http://schemas.openxmlformats.org/officeDocument/2006/relationships/image" Target="../media/image40.emf"/><Relationship Id="rId5" Type="http://schemas.openxmlformats.org/officeDocument/2006/relationships/image" Target="../media/image28.emf"/><Relationship Id="rId10" Type="http://schemas.openxmlformats.org/officeDocument/2006/relationships/image" Target="../media/image39.emf"/><Relationship Id="rId4" Type="http://schemas.openxmlformats.org/officeDocument/2006/relationships/image" Target="../media/image27.emf"/><Relationship Id="rId9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2" Type="http://schemas.openxmlformats.org/officeDocument/2006/relationships/image" Target="../media/image42.emf"/><Relationship Id="rId1" Type="http://schemas.openxmlformats.org/officeDocument/2006/relationships/image" Target="../media/image20.e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0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2D9-DE92-4BF6-812E-8C61E5625A5A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551-E7B6-47E7-BC96-0BD81593E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60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2D9-DE92-4BF6-812E-8C61E5625A5A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551-E7B6-47E7-BC96-0BD81593E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17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2D9-DE92-4BF6-812E-8C61E5625A5A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551-E7B6-47E7-BC96-0BD81593E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93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2D9-DE92-4BF6-812E-8C61E5625A5A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551-E7B6-47E7-BC96-0BD81593E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13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2D9-DE92-4BF6-812E-8C61E5625A5A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551-E7B6-47E7-BC96-0BD81593E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38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2D9-DE92-4BF6-812E-8C61E5625A5A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551-E7B6-47E7-BC96-0BD81593E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13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2D9-DE92-4BF6-812E-8C61E5625A5A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551-E7B6-47E7-BC96-0BD81593E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8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2D9-DE92-4BF6-812E-8C61E5625A5A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551-E7B6-47E7-BC96-0BD81593E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57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2D9-DE92-4BF6-812E-8C61E5625A5A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551-E7B6-47E7-BC96-0BD81593E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03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2D9-DE92-4BF6-812E-8C61E5625A5A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551-E7B6-47E7-BC96-0BD81593E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9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2D9-DE92-4BF6-812E-8C61E5625A5A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551-E7B6-47E7-BC96-0BD81593E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7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32D9-DE92-4BF6-812E-8C61E5625A5A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A551-E7B6-47E7-BC96-0BD81593E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3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e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8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47.emf"/><Relationship Id="rId26" Type="http://schemas.openxmlformats.org/officeDocument/2006/relationships/image" Target="../media/image53.e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58.emf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8.bin"/><Relationship Id="rId3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emf"/><Relationship Id="rId20" Type="http://schemas.openxmlformats.org/officeDocument/2006/relationships/image" Target="../media/image48.emf"/><Relationship Id="rId29" Type="http://schemas.openxmlformats.org/officeDocument/2006/relationships/oleObject" Target="../embeddings/oleObject10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90.bin"/><Relationship Id="rId24" Type="http://schemas.openxmlformats.org/officeDocument/2006/relationships/oleObject" Target="../embeddings/oleObject97.bin"/><Relationship Id="rId32" Type="http://schemas.openxmlformats.org/officeDocument/2006/relationships/image" Target="../media/image57.emf"/><Relationship Id="rId37" Type="http://schemas.openxmlformats.org/officeDocument/2006/relationships/image" Target="../media/image59.e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image" Target="../media/image52.emf"/><Relationship Id="rId28" Type="http://schemas.openxmlformats.org/officeDocument/2006/relationships/oleObject" Target="../embeddings/oleObject100.bin"/><Relationship Id="rId36" Type="http://schemas.openxmlformats.org/officeDocument/2006/relationships/oleObject" Target="../embeddings/oleObject106.bin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3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45.emf"/><Relationship Id="rId22" Type="http://schemas.openxmlformats.org/officeDocument/2006/relationships/oleObject" Target="../embeddings/oleObject96.bin"/><Relationship Id="rId27" Type="http://schemas.openxmlformats.org/officeDocument/2006/relationships/oleObject" Target="../embeddings/oleObject99.bin"/><Relationship Id="rId30" Type="http://schemas.openxmlformats.org/officeDocument/2006/relationships/oleObject" Target="../embeddings/oleObject102.bin"/><Relationship Id="rId35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4.bin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7.e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3.emf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4.emf"/><Relationship Id="rId10" Type="http://schemas.openxmlformats.org/officeDocument/2006/relationships/image" Target="../media/image13.emf"/><Relationship Id="rId19" Type="http://schemas.openxmlformats.org/officeDocument/2006/relationships/image" Target="../media/image6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7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2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37.emf"/><Relationship Id="rId26" Type="http://schemas.openxmlformats.org/officeDocument/2006/relationships/oleObject" Target="../embeddings/oleObject65.bin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60.bin"/><Relationship Id="rId25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e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6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57.bin"/><Relationship Id="rId24" Type="http://schemas.openxmlformats.org/officeDocument/2006/relationships/oleObject" Target="../embeddings/oleObject64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41.emf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36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6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48.emf"/><Relationship Id="rId26" Type="http://schemas.openxmlformats.org/officeDocument/2006/relationships/oleObject" Target="../embeddings/oleObject80.bin"/><Relationship Id="rId3" Type="http://schemas.openxmlformats.org/officeDocument/2006/relationships/oleObject" Target="../embeddings/oleObject68.bin"/><Relationship Id="rId21" Type="http://schemas.openxmlformats.org/officeDocument/2006/relationships/image" Target="../media/image49.emf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75.bin"/><Relationship Id="rId25" Type="http://schemas.openxmlformats.org/officeDocument/2006/relationships/image" Target="../media/image51.emf"/><Relationship Id="rId3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emf"/><Relationship Id="rId20" Type="http://schemas.openxmlformats.org/officeDocument/2006/relationships/oleObject" Target="../embeddings/oleObject77.bin"/><Relationship Id="rId29" Type="http://schemas.openxmlformats.org/officeDocument/2006/relationships/image" Target="../media/image52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72.bin"/><Relationship Id="rId24" Type="http://schemas.openxmlformats.org/officeDocument/2006/relationships/oleObject" Target="../embeddings/oleObject79.bin"/><Relationship Id="rId32" Type="http://schemas.openxmlformats.org/officeDocument/2006/relationships/image" Target="../media/image53.e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image" Target="../media/image50.emf"/><Relationship Id="rId28" Type="http://schemas.openxmlformats.org/officeDocument/2006/relationships/oleObject" Target="../embeddings/oleObject82.bin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46.emf"/><Relationship Id="rId22" Type="http://schemas.openxmlformats.org/officeDocument/2006/relationships/oleObject" Target="../embeddings/oleObject78.bin"/><Relationship Id="rId27" Type="http://schemas.openxmlformats.org/officeDocument/2006/relationships/oleObject" Target="../embeddings/oleObject81.bin"/><Relationship Id="rId30" Type="http://schemas.openxmlformats.org/officeDocument/2006/relationships/oleObject" Target="../embeddings/oleObject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084" y="237727"/>
            <a:ext cx="6717012" cy="569158"/>
          </a:xfrm>
        </p:spPr>
        <p:txBody>
          <a:bodyPr/>
          <a:lstStyle/>
          <a:p>
            <a:r>
              <a:rPr lang="en-US" sz="29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How can we quantify resistance?</a:t>
            </a:r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>
            <p:extLst/>
          </p:nvPr>
        </p:nvGraphicFramePr>
        <p:xfrm>
          <a:off x="2105850" y="5749925"/>
          <a:ext cx="8572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419100" imgH="393700" progId="Equation.3">
                  <p:embed/>
                </p:oleObj>
              </mc:Choice>
              <mc:Fallback>
                <p:oleObj name="Equation" r:id="rId3" imgW="419100" imgH="393700" progId="Equation.3">
                  <p:embed/>
                  <p:pic>
                    <p:nvPicPr>
                      <p:cNvPr id="61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850" y="5749925"/>
                        <a:ext cx="857250" cy="80486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/>
          </p:nvPr>
        </p:nvGraphicFramePr>
        <p:xfrm>
          <a:off x="5724707" y="3876163"/>
          <a:ext cx="9858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482600" imgH="228600" progId="Equation.3">
                  <p:embed/>
                </p:oleObj>
              </mc:Choice>
              <mc:Fallback>
                <p:oleObj name="Equation" r:id="rId5" imgW="482600" imgH="228600" progId="Equation.3">
                  <p:embed/>
                  <p:pic>
                    <p:nvPicPr>
                      <p:cNvPr id="63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707" y="3876163"/>
                        <a:ext cx="985838" cy="46831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269724" y="1049926"/>
            <a:ext cx="5479356" cy="1555185"/>
            <a:chOff x="314325" y="1069974"/>
            <a:chExt cx="8689975" cy="2832101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14325" y="2400300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369300" y="2400300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99269" y="2079625"/>
            <a:ext cx="239712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7" imgW="114300" imgH="152400" progId="Equation.3">
                    <p:embed/>
                  </p:oleObj>
                </mc:Choice>
                <mc:Fallback>
                  <p:oleObj name="Equation" r:id="rId7" imgW="114300" imgH="152400" progId="Equation.3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269" y="2079625"/>
                          <a:ext cx="239712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8566944" y="2071687"/>
            <a:ext cx="239712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9" imgW="114300" imgH="152400" progId="Equation.3">
                    <p:embed/>
                  </p:oleObj>
                </mc:Choice>
                <mc:Fallback>
                  <p:oleObj name="Equation" r:id="rId9" imgW="114300" imgH="152400" progId="Equation.3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566944" y="2071687"/>
                          <a:ext cx="239712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3" name="Straight Arrow Connector 52"/>
            <p:cNvCxnSpPr/>
            <p:nvPr/>
          </p:nvCxnSpPr>
          <p:spPr>
            <a:xfrm>
              <a:off x="7596188" y="2165295"/>
              <a:ext cx="381000" cy="0"/>
            </a:xfrm>
            <a:prstGeom prst="straightConnector1">
              <a:avLst/>
            </a:prstGeom>
            <a:ln w="38100" cmpd="sng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596188" y="2266896"/>
              <a:ext cx="381000" cy="0"/>
            </a:xfrm>
            <a:prstGeom prst="straightConnector1">
              <a:avLst/>
            </a:prstGeom>
            <a:ln w="38100" cmpd="sng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596188" y="2368495"/>
              <a:ext cx="381000" cy="0"/>
            </a:xfrm>
            <a:prstGeom prst="straightConnector1">
              <a:avLst/>
            </a:prstGeom>
            <a:ln w="38100" cmpd="sng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596188" y="2487557"/>
              <a:ext cx="381000" cy="0"/>
            </a:xfrm>
            <a:prstGeom prst="straightConnector1">
              <a:avLst/>
            </a:prstGeom>
            <a:ln w="38100" cmpd="sng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596188" y="2597096"/>
              <a:ext cx="381000" cy="0"/>
            </a:xfrm>
            <a:prstGeom prst="straightConnector1">
              <a:avLst/>
            </a:prstGeom>
            <a:ln w="38100" cmpd="sng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596188" y="2701091"/>
              <a:ext cx="381000" cy="0"/>
            </a:xfrm>
            <a:prstGeom prst="straightConnector1">
              <a:avLst/>
            </a:prstGeom>
            <a:ln w="38100" cmpd="sng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003300" y="3467100"/>
              <a:ext cx="7239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9" name="Object 58"/>
            <p:cNvGraphicFramePr>
              <a:graphicFrameLocks noChangeAspect="1"/>
            </p:cNvGraphicFramePr>
            <p:nvPr>
              <p:extLst/>
            </p:nvPr>
          </p:nvGraphicFramePr>
          <p:xfrm>
            <a:off x="4170363" y="3527425"/>
            <a:ext cx="5588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10" imgW="266700" imgH="177800" progId="Equation.3">
                    <p:embed/>
                  </p:oleObj>
                </mc:Choice>
                <mc:Fallback>
                  <p:oleObj name="Equation" r:id="rId10" imgW="266700" imgH="177800" progId="Equation.3">
                    <p:embed/>
                    <p:pic>
                      <p:nvPicPr>
                        <p:cNvPr id="59" name="Object 5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170363" y="3527425"/>
                          <a:ext cx="558800" cy="374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Can 64"/>
            <p:cNvSpPr/>
            <p:nvPr/>
          </p:nvSpPr>
          <p:spPr>
            <a:xfrm rot="5400000">
              <a:off x="3847307" y="-1313657"/>
              <a:ext cx="1638300" cy="732631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1214438" y="1441449"/>
              <a:ext cx="69005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" name="Object 66"/>
            <p:cNvGraphicFramePr>
              <a:graphicFrameLocks noChangeAspect="1"/>
            </p:cNvGraphicFramePr>
            <p:nvPr>
              <p:extLst/>
            </p:nvPr>
          </p:nvGraphicFramePr>
          <p:xfrm>
            <a:off x="7975600" y="2128838"/>
            <a:ext cx="3175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12" imgW="152400" imgH="152400" progId="Equation.3">
                    <p:embed/>
                  </p:oleObj>
                </mc:Choice>
                <mc:Fallback>
                  <p:oleObj name="Equation" r:id="rId12" imgW="152400" imgH="152400" progId="Equation.3">
                    <p:embed/>
                    <p:pic>
                      <p:nvPicPr>
                        <p:cNvPr id="67" name="Object 6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975600" y="2128838"/>
                          <a:ext cx="317500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67"/>
            <p:cNvGraphicFramePr>
              <a:graphicFrameLocks noChangeAspect="1"/>
            </p:cNvGraphicFramePr>
            <p:nvPr>
              <p:extLst/>
            </p:nvPr>
          </p:nvGraphicFramePr>
          <p:xfrm>
            <a:off x="4187826" y="1069974"/>
            <a:ext cx="2921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14" imgW="139700" imgH="152400" progId="Equation.3">
                    <p:embed/>
                  </p:oleObj>
                </mc:Choice>
                <mc:Fallback>
                  <p:oleObj name="Equation" r:id="rId14" imgW="139700" imgH="152400" progId="Equation.3">
                    <p:embed/>
                    <p:pic>
                      <p:nvPicPr>
                        <p:cNvPr id="68" name="Object 6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187826" y="1069974"/>
                          <a:ext cx="292100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9" name="Straight Arrow Connector 68"/>
            <p:cNvCxnSpPr/>
            <p:nvPr/>
          </p:nvCxnSpPr>
          <p:spPr>
            <a:xfrm>
              <a:off x="1214438" y="2230438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214438" y="2605034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290638" y="2979738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290638" y="1900238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911476" y="2225676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911476" y="2600272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987676" y="2974976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87676" y="1895476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986338" y="2231972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4986338" y="2606568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5062538" y="2981272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5062538" y="1901772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6853238" y="2266896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6853238" y="2641492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929438" y="3016196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6929438" y="1936696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4" name="Object 93"/>
            <p:cNvGraphicFramePr>
              <a:graphicFrameLocks noChangeAspect="1"/>
            </p:cNvGraphicFramePr>
            <p:nvPr>
              <p:extLst/>
            </p:nvPr>
          </p:nvGraphicFramePr>
          <p:xfrm>
            <a:off x="3730626" y="2266896"/>
            <a:ext cx="293687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16" imgW="139700" imgH="203200" progId="Equation.3">
                    <p:embed/>
                  </p:oleObj>
                </mc:Choice>
                <mc:Fallback>
                  <p:oleObj name="Equation" r:id="rId16" imgW="139700" imgH="203200" progId="Equation.3">
                    <p:embed/>
                    <p:pic>
                      <p:nvPicPr>
                        <p:cNvPr id="94" name="Object 9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730626" y="2266896"/>
                          <a:ext cx="293687" cy="427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" name="Object 94"/>
          <p:cNvGraphicFramePr>
            <a:graphicFrameLocks noChangeAspect="1"/>
          </p:cNvGraphicFramePr>
          <p:nvPr>
            <p:extLst/>
          </p:nvPr>
        </p:nvGraphicFramePr>
        <p:xfrm>
          <a:off x="2955926" y="5580064"/>
          <a:ext cx="1065213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8" imgW="520700" imgH="558800" progId="Equation.3">
                  <p:embed/>
                </p:oleObj>
              </mc:Choice>
              <mc:Fallback>
                <p:oleObj name="Equation" r:id="rId18" imgW="520700" imgH="558800" progId="Equation.3">
                  <p:embed/>
                  <p:pic>
                    <p:nvPicPr>
                      <p:cNvPr id="95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6" y="5580064"/>
                        <a:ext cx="1065213" cy="1144587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06880" y="2883523"/>
            <a:ext cx="8821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 states that the current density inside the conductor is related to the electric field causing the charges to move via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4581459"/>
            <a:ext cx="9187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resistivity is a physical property of the material that makes up the resistor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85444" y="5710298"/>
            <a:ext cx="469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resistivity, we can define a geometric quantity of the resistor:</a:t>
            </a:r>
          </a:p>
        </p:txBody>
      </p:sp>
      <p:graphicFrame>
        <p:nvGraphicFramePr>
          <p:cNvPr id="99" name="Object 98"/>
          <p:cNvGraphicFramePr>
            <a:graphicFrameLocks noChangeAspect="1"/>
          </p:cNvGraphicFramePr>
          <p:nvPr>
            <p:extLst/>
          </p:nvPr>
        </p:nvGraphicFramePr>
        <p:xfrm>
          <a:off x="9045577" y="5734844"/>
          <a:ext cx="13763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20" imgW="673100" imgH="393700" progId="Equation.3">
                  <p:embed/>
                </p:oleObj>
              </mc:Choice>
              <mc:Fallback>
                <p:oleObj name="Equation" r:id="rId20" imgW="673100" imgH="393700" progId="Equation.3">
                  <p:embed/>
                  <p:pic>
                    <p:nvPicPr>
                      <p:cNvPr id="99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5577" y="5734844"/>
                        <a:ext cx="1376363" cy="80645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8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629" y="188120"/>
            <a:ext cx="8042276" cy="576184"/>
          </a:xfrm>
        </p:spPr>
        <p:txBody>
          <a:bodyPr>
            <a:normAutofit/>
          </a:bodyPr>
          <a:lstStyle/>
          <a:p>
            <a:r>
              <a:rPr lang="en-US" sz="29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Resistors in Parallel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/>
          </p:nvPr>
        </p:nvGraphicFramePr>
        <p:xfrm>
          <a:off x="8242300" y="2363198"/>
          <a:ext cx="24257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1003300" imgH="914400" progId="Equation.3">
                  <p:embed/>
                </p:oleObj>
              </mc:Choice>
              <mc:Fallback>
                <p:oleObj name="Equation" r:id="rId3" imgW="1003300" imgH="914400" progId="Equation.3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0" y="2363198"/>
                        <a:ext cx="2425700" cy="220027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633732" y="1262185"/>
            <a:ext cx="6379233" cy="3612600"/>
            <a:chOff x="103009" y="1300664"/>
            <a:chExt cx="6379233" cy="3612600"/>
          </a:xfrm>
        </p:grpSpPr>
        <p:grpSp>
          <p:nvGrpSpPr>
            <p:cNvPr id="77" name="Group 76"/>
            <p:cNvGrpSpPr/>
            <p:nvPr/>
          </p:nvGrpSpPr>
          <p:grpSpPr>
            <a:xfrm rot="5400000">
              <a:off x="2889725" y="2855272"/>
              <a:ext cx="1310105" cy="481263"/>
              <a:chOff x="1911684" y="2205789"/>
              <a:chExt cx="4243137" cy="882316"/>
            </a:xfrm>
            <a:effectLst/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1911684" y="2205789"/>
                <a:ext cx="267369" cy="441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2708442" y="2214615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2179053" y="2214615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3237831" y="2214615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3767220" y="2205789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4825998" y="2214615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4296609" y="2214615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5887452" y="2646947"/>
                <a:ext cx="267369" cy="441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 flipV="1">
                <a:off x="5355387" y="2214615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/>
            <p:cNvCxnSpPr/>
            <p:nvPr/>
          </p:nvCxnSpPr>
          <p:spPr>
            <a:xfrm>
              <a:off x="3544778" y="1775362"/>
              <a:ext cx="0" cy="6654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544777" y="3750956"/>
              <a:ext cx="0" cy="6654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847941" y="1775362"/>
              <a:ext cx="13368" cy="11129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861309" y="3115569"/>
              <a:ext cx="0" cy="130087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473629" y="2883324"/>
              <a:ext cx="802104" cy="227264"/>
              <a:chOff x="975895" y="4852737"/>
              <a:chExt cx="1243263" cy="243270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975895" y="4852737"/>
                <a:ext cx="1243263" cy="0"/>
              </a:xfrm>
              <a:prstGeom prst="line">
                <a:avLst/>
              </a:prstGeom>
              <a:ln w="2857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282699" y="5096007"/>
                <a:ext cx="622968" cy="0"/>
              </a:xfrm>
              <a:prstGeom prst="line">
                <a:avLst/>
              </a:prstGeom>
              <a:ln w="2857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>
              <a:stCxn id="97" idx="2"/>
            </p:cNvCxnSpPr>
            <p:nvPr/>
          </p:nvCxnSpPr>
          <p:spPr>
            <a:xfrm flipH="1" flipV="1">
              <a:off x="847944" y="1775362"/>
              <a:ext cx="2638739" cy="798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3486683" y="1729869"/>
              <a:ext cx="106948" cy="10694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9" name="Object 98"/>
            <p:cNvGraphicFramePr>
              <a:graphicFrameLocks noChangeAspect="1"/>
            </p:cNvGraphicFramePr>
            <p:nvPr>
              <p:extLst/>
            </p:nvPr>
          </p:nvGraphicFramePr>
          <p:xfrm>
            <a:off x="103009" y="2727788"/>
            <a:ext cx="370620" cy="449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" name="Equation" r:id="rId5" imgW="114300" imgH="139700" progId="Equation.3">
                    <p:embed/>
                  </p:oleObj>
                </mc:Choice>
                <mc:Fallback>
                  <p:oleObj name="Equation" r:id="rId5" imgW="114300" imgH="139700" progId="Equation.3">
                    <p:embed/>
                    <p:pic>
                      <p:nvPicPr>
                        <p:cNvPr id="99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09" y="2727788"/>
                          <a:ext cx="370620" cy="449429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103"/>
            <p:cNvGraphicFramePr>
              <a:graphicFrameLocks noChangeAspect="1"/>
            </p:cNvGraphicFramePr>
            <p:nvPr>
              <p:extLst/>
            </p:nvPr>
          </p:nvGraphicFramePr>
          <p:xfrm>
            <a:off x="3838397" y="2864911"/>
            <a:ext cx="427037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5" name="Equation" r:id="rId7" imgW="177800" imgH="203200" progId="Equation.3">
                    <p:embed/>
                  </p:oleObj>
                </mc:Choice>
                <mc:Fallback>
                  <p:oleObj name="Equation" r:id="rId7" imgW="177800" imgH="203200" progId="Equation.3">
                    <p:embed/>
                    <p:pic>
                      <p:nvPicPr>
                        <p:cNvPr id="104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8397" y="2864911"/>
                          <a:ext cx="427037" cy="490538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6" name="Straight Connector 105"/>
            <p:cNvCxnSpPr/>
            <p:nvPr/>
          </p:nvCxnSpPr>
          <p:spPr>
            <a:xfrm flipH="1">
              <a:off x="861311" y="4425902"/>
              <a:ext cx="2736457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 rot="5400000">
              <a:off x="5586558" y="2859262"/>
              <a:ext cx="1310105" cy="481263"/>
              <a:chOff x="1911684" y="2205789"/>
              <a:chExt cx="4243137" cy="882316"/>
            </a:xfrm>
            <a:effectLst/>
          </p:grpSpPr>
          <p:cxnSp>
            <p:nvCxnSpPr>
              <p:cNvPr id="108" name="Straight Connector 107"/>
              <p:cNvCxnSpPr/>
              <p:nvPr/>
            </p:nvCxnSpPr>
            <p:spPr>
              <a:xfrm flipV="1">
                <a:off x="1911684" y="2205789"/>
                <a:ext cx="267369" cy="441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2708442" y="2214615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2179053" y="2214615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 flipV="1">
                <a:off x="3237831" y="2214615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3767220" y="2205789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4825998" y="2214615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4296609" y="2214615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5887452" y="2646947"/>
                <a:ext cx="267369" cy="441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5355387" y="2214615"/>
                <a:ext cx="529389" cy="873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Connector 116"/>
            <p:cNvCxnSpPr/>
            <p:nvPr/>
          </p:nvCxnSpPr>
          <p:spPr>
            <a:xfrm>
              <a:off x="6241611" y="1779352"/>
              <a:ext cx="0" cy="6654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241610" y="3754946"/>
              <a:ext cx="0" cy="6654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3544778" y="1779352"/>
              <a:ext cx="2696833" cy="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4" name="Object 123"/>
            <p:cNvGraphicFramePr>
              <a:graphicFrameLocks noChangeAspect="1"/>
            </p:cNvGraphicFramePr>
            <p:nvPr>
              <p:extLst/>
            </p:nvPr>
          </p:nvGraphicFramePr>
          <p:xfrm>
            <a:off x="5486847" y="2974385"/>
            <a:ext cx="4572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name="Equation" r:id="rId9" imgW="190500" imgH="203200" progId="Equation.3">
                    <p:embed/>
                  </p:oleObj>
                </mc:Choice>
                <mc:Fallback>
                  <p:oleObj name="Equation" r:id="rId9" imgW="190500" imgH="203200" progId="Equation.3">
                    <p:embed/>
                    <p:pic>
                      <p:nvPicPr>
                        <p:cNvPr id="124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847" y="2974385"/>
                          <a:ext cx="457200" cy="488950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5" name="Straight Connector 124"/>
            <p:cNvCxnSpPr/>
            <p:nvPr/>
          </p:nvCxnSpPr>
          <p:spPr>
            <a:xfrm flipH="1">
              <a:off x="3558144" y="4416445"/>
              <a:ext cx="2683467" cy="1344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787388" y="1775362"/>
              <a:ext cx="467891" cy="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3597768" y="1787333"/>
              <a:ext cx="3650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3544777" y="1787333"/>
              <a:ext cx="0" cy="3924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8" name="Object 127"/>
            <p:cNvGraphicFramePr>
              <a:graphicFrameLocks noChangeAspect="1"/>
            </p:cNvGraphicFramePr>
            <p:nvPr>
              <p:extLst/>
            </p:nvPr>
          </p:nvGraphicFramePr>
          <p:xfrm>
            <a:off x="3824844" y="1300664"/>
            <a:ext cx="366713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Equation" r:id="rId11" imgW="152400" imgH="203200" progId="Equation.3">
                    <p:embed/>
                  </p:oleObj>
                </mc:Choice>
                <mc:Fallback>
                  <p:oleObj name="Equation" r:id="rId11" imgW="152400" imgH="203200" progId="Equation.3">
                    <p:embed/>
                    <p:pic>
                      <p:nvPicPr>
                        <p:cNvPr id="128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844" y="1300664"/>
                          <a:ext cx="366713" cy="487362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Object 128"/>
            <p:cNvGraphicFramePr>
              <a:graphicFrameLocks noChangeAspect="1"/>
            </p:cNvGraphicFramePr>
            <p:nvPr>
              <p:extLst/>
            </p:nvPr>
          </p:nvGraphicFramePr>
          <p:xfrm>
            <a:off x="2925500" y="1336294"/>
            <a:ext cx="276225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Equation" r:id="rId13" imgW="114300" imgH="152400" progId="Equation.3">
                    <p:embed/>
                  </p:oleObj>
                </mc:Choice>
                <mc:Fallback>
                  <p:oleObj name="Equation" r:id="rId13" imgW="114300" imgH="152400" progId="Equation.3">
                    <p:embed/>
                    <p:pic>
                      <p:nvPicPr>
                        <p:cNvPr id="129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500" y="1336294"/>
                          <a:ext cx="276225" cy="366712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ct 129"/>
            <p:cNvGraphicFramePr>
              <a:graphicFrameLocks noChangeAspect="1"/>
            </p:cNvGraphicFramePr>
            <p:nvPr>
              <p:extLst/>
            </p:nvPr>
          </p:nvGraphicFramePr>
          <p:xfrm>
            <a:off x="3596244" y="1935664"/>
            <a:ext cx="338138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name="Equation" r:id="rId15" imgW="139700" imgH="203200" progId="Equation.3">
                    <p:embed/>
                  </p:oleObj>
                </mc:Choice>
                <mc:Fallback>
                  <p:oleObj name="Equation" r:id="rId15" imgW="139700" imgH="203200" progId="Equation.3">
                    <p:embed/>
                    <p:pic>
                      <p:nvPicPr>
                        <p:cNvPr id="13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244" y="1935664"/>
                          <a:ext cx="338138" cy="487362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Oval 133"/>
            <p:cNvSpPr/>
            <p:nvPr/>
          </p:nvSpPr>
          <p:spPr>
            <a:xfrm>
              <a:off x="3491304" y="4362971"/>
              <a:ext cx="106948" cy="10694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3544777" y="3798892"/>
              <a:ext cx="0" cy="3924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6" name="Object 135"/>
            <p:cNvGraphicFramePr>
              <a:graphicFrameLocks noChangeAspect="1"/>
            </p:cNvGraphicFramePr>
            <p:nvPr>
              <p:extLst/>
            </p:nvPr>
          </p:nvGraphicFramePr>
          <p:xfrm>
            <a:off x="3654247" y="4425902"/>
            <a:ext cx="36830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name="Equation" r:id="rId17" imgW="152400" imgH="203200" progId="Equation.3">
                    <p:embed/>
                  </p:oleObj>
                </mc:Choice>
                <mc:Fallback>
                  <p:oleObj name="Equation" r:id="rId17" imgW="152400" imgH="203200" progId="Equation.3">
                    <p:embed/>
                    <p:pic>
                      <p:nvPicPr>
                        <p:cNvPr id="136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247" y="4425902"/>
                          <a:ext cx="368300" cy="487362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7" name="Straight Arrow Connector 136"/>
            <p:cNvCxnSpPr/>
            <p:nvPr/>
          </p:nvCxnSpPr>
          <p:spPr>
            <a:xfrm>
              <a:off x="3809862" y="4429813"/>
              <a:ext cx="3650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8" name="Object 137"/>
            <p:cNvGraphicFramePr>
              <a:graphicFrameLocks noChangeAspect="1"/>
            </p:cNvGraphicFramePr>
            <p:nvPr>
              <p:extLst/>
            </p:nvPr>
          </p:nvGraphicFramePr>
          <p:xfrm>
            <a:off x="3617134" y="3875521"/>
            <a:ext cx="3365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1" name="Equation" r:id="rId19" imgW="139700" imgH="203200" progId="Equation.3">
                    <p:embed/>
                  </p:oleObj>
                </mc:Choice>
                <mc:Fallback>
                  <p:oleObj name="Equation" r:id="rId19" imgW="139700" imgH="203200" progId="Equation.3">
                    <p:embed/>
                    <p:pic>
                      <p:nvPicPr>
                        <p:cNvPr id="138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7134" y="3875521"/>
                          <a:ext cx="336550" cy="487363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9" name="Straight Arrow Connector 138"/>
            <p:cNvCxnSpPr/>
            <p:nvPr/>
          </p:nvCxnSpPr>
          <p:spPr>
            <a:xfrm flipV="1">
              <a:off x="3085916" y="4427806"/>
              <a:ext cx="467891" cy="39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0" name="Object 139"/>
            <p:cNvGraphicFramePr>
              <a:graphicFrameLocks noChangeAspect="1"/>
            </p:cNvGraphicFramePr>
            <p:nvPr>
              <p:extLst/>
            </p:nvPr>
          </p:nvGraphicFramePr>
          <p:xfrm>
            <a:off x="2925500" y="4478898"/>
            <a:ext cx="276225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Equation" r:id="rId21" imgW="114300" imgH="152400" progId="Equation.3">
                    <p:embed/>
                  </p:oleObj>
                </mc:Choice>
                <mc:Fallback>
                  <p:oleObj name="Equation" r:id="rId21" imgW="114300" imgH="152400" progId="Equation.3">
                    <p:embed/>
                    <p:pic>
                      <p:nvPicPr>
                        <p:cNvPr id="14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500" y="4478898"/>
                          <a:ext cx="276225" cy="366712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0"/>
            <p:cNvGraphicFramePr>
              <a:graphicFrameLocks noChangeAspect="1"/>
            </p:cNvGraphicFramePr>
            <p:nvPr>
              <p:extLst/>
            </p:nvPr>
          </p:nvGraphicFramePr>
          <p:xfrm>
            <a:off x="2239279" y="2158307"/>
            <a:ext cx="1016000" cy="957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Equation" r:id="rId22" imgW="457200" imgH="431800" progId="Equation.3">
                    <p:embed/>
                  </p:oleObj>
                </mc:Choice>
                <mc:Fallback>
                  <p:oleObj name="Equation" r:id="rId22" imgW="457200" imgH="431800" progId="Equation.3">
                    <p:embed/>
                    <p:pic>
                      <p:nvPicPr>
                        <p:cNvPr id="71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279" y="2158307"/>
                          <a:ext cx="1016000" cy="957262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71"/>
            <p:cNvGraphicFramePr>
              <a:graphicFrameLocks noChangeAspect="1"/>
            </p:cNvGraphicFramePr>
            <p:nvPr>
              <p:extLst/>
            </p:nvPr>
          </p:nvGraphicFramePr>
          <p:xfrm>
            <a:off x="2843878" y="2198411"/>
            <a:ext cx="370620" cy="449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Equation" r:id="rId24" imgW="114300" imgH="139700" progId="Equation.3">
                    <p:embed/>
                  </p:oleObj>
                </mc:Choice>
                <mc:Fallback>
                  <p:oleObj name="Equation" r:id="rId24" imgW="114300" imgH="139700" progId="Equation.3">
                    <p:embed/>
                    <p:pic>
                      <p:nvPicPr>
                        <p:cNvPr id="72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78" y="2198411"/>
                          <a:ext cx="370620" cy="449429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72"/>
            <p:cNvGraphicFramePr>
              <a:graphicFrameLocks noChangeAspect="1"/>
            </p:cNvGraphicFramePr>
            <p:nvPr>
              <p:extLst/>
            </p:nvPr>
          </p:nvGraphicFramePr>
          <p:xfrm>
            <a:off x="4469384" y="1816785"/>
            <a:ext cx="1101725" cy="957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Equation" r:id="rId25" imgW="495300" imgH="431800" progId="Equation.3">
                    <p:embed/>
                  </p:oleObj>
                </mc:Choice>
                <mc:Fallback>
                  <p:oleObj name="Equation" r:id="rId25" imgW="495300" imgH="431800" progId="Equation.3">
                    <p:embed/>
                    <p:pic>
                      <p:nvPicPr>
                        <p:cNvPr id="73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9384" y="1816785"/>
                          <a:ext cx="1101725" cy="957263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73"/>
            <p:cNvGraphicFramePr>
              <a:graphicFrameLocks noChangeAspect="1"/>
            </p:cNvGraphicFramePr>
            <p:nvPr>
              <p:extLst/>
            </p:nvPr>
          </p:nvGraphicFramePr>
          <p:xfrm>
            <a:off x="5116227" y="1856203"/>
            <a:ext cx="370620" cy="449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Equation" r:id="rId27" imgW="114300" imgH="139700" progId="Equation.3">
                    <p:embed/>
                  </p:oleObj>
                </mc:Choice>
                <mc:Fallback>
                  <p:oleObj name="Equation" r:id="rId27" imgW="114300" imgH="139700" progId="Equation.3">
                    <p:embed/>
                    <p:pic>
                      <p:nvPicPr>
                        <p:cNvPr id="74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227" y="1856203"/>
                          <a:ext cx="370620" cy="449429"/>
                        </a:xfrm>
                        <a:prstGeom prst="rect">
                          <a:avLst/>
                        </a:prstGeom>
                        <a:noFill/>
                        <a:ln w="12700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8847160" y="2459431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28" imgW="114300" imgH="139700" progId="Equation.3">
                  <p:embed/>
                </p:oleObj>
              </mc:Choice>
              <mc:Fallback>
                <p:oleObj name="Equation" r:id="rId28" imgW="114300" imgH="139700" progId="Equation.3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7160" y="2459431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/>
          </p:nvPr>
        </p:nvGraphicFramePr>
        <p:xfrm>
          <a:off x="9541317" y="2451053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29" imgW="114300" imgH="139700" progId="Equation.3">
                  <p:embed/>
                </p:oleObj>
              </mc:Choice>
              <mc:Fallback>
                <p:oleObj name="Equation" r:id="rId29" imgW="114300" imgH="139700" progId="Equation.3">
                  <p:embed/>
                  <p:pic>
                    <p:nvPicPr>
                      <p:cNvPr id="76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1317" y="2451053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/>
          </p:nvPr>
        </p:nvGraphicFramePr>
        <p:xfrm>
          <a:off x="8768794" y="3764098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30" imgW="114300" imgH="139700" progId="Equation.3">
                  <p:embed/>
                </p:oleObj>
              </mc:Choice>
              <mc:Fallback>
                <p:oleObj name="Equation" r:id="rId30" imgW="114300" imgH="139700" progId="Equation.3">
                  <p:embed/>
                  <p:pic>
                    <p:nvPicPr>
                      <p:cNvPr id="95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8794" y="3764098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/>
          </p:nvPr>
        </p:nvGraphicFramePr>
        <p:xfrm>
          <a:off x="8242300" y="1821458"/>
          <a:ext cx="14430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31" imgW="596900" imgH="203200" progId="Equation.3">
                  <p:embed/>
                </p:oleObj>
              </mc:Choice>
              <mc:Fallback>
                <p:oleObj name="Equation" r:id="rId31" imgW="596900" imgH="203200" progId="Equation.3">
                  <p:embed/>
                  <p:pic>
                    <p:nvPicPr>
                      <p:cNvPr id="96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0" y="1821458"/>
                        <a:ext cx="1443038" cy="48895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>
            <p:extLst/>
          </p:nvPr>
        </p:nvGraphicFramePr>
        <p:xfrm>
          <a:off x="8501076" y="4563473"/>
          <a:ext cx="8905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3" imgW="368300" imgH="444500" progId="Equation.3">
                  <p:embed/>
                </p:oleObj>
              </mc:Choice>
              <mc:Fallback>
                <p:oleObj name="Equation" r:id="rId33" imgW="368300" imgH="444500" progId="Equation.3">
                  <p:embed/>
                  <p:pic>
                    <p:nvPicPr>
                      <p:cNvPr id="10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76" y="4563473"/>
                        <a:ext cx="890587" cy="106997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8885330" y="4605016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35" imgW="114300" imgH="139700" progId="Equation.3">
                  <p:embed/>
                </p:oleObj>
              </mc:Choice>
              <mc:Fallback>
                <p:oleObj name="Equation" r:id="rId35" imgW="114300" imgH="139700" progId="Equation.3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5330" y="4605016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/>
          </p:nvPr>
        </p:nvGraphicFramePr>
        <p:xfrm>
          <a:off x="5415525" y="5516444"/>
          <a:ext cx="254793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36" imgW="1054100" imgH="508000" progId="Equation.3">
                  <p:embed/>
                </p:oleObj>
              </mc:Choice>
              <mc:Fallback>
                <p:oleObj name="Equation" r:id="rId36" imgW="1054100" imgH="508000" progId="Equation.3">
                  <p:embed/>
                  <p:pic>
                    <p:nvPicPr>
                      <p:cNvPr id="102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525" y="5516444"/>
                        <a:ext cx="2547937" cy="122237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02543" y="6013779"/>
            <a:ext cx="269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Resistors in parallel:</a:t>
            </a:r>
          </a:p>
        </p:txBody>
      </p:sp>
    </p:spTree>
    <p:extLst>
      <p:ext uri="{BB962C8B-B14F-4D97-AF65-F5344CB8AC3E}">
        <p14:creationId xmlns:p14="http://schemas.microsoft.com/office/powerpoint/2010/main" val="96916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Object 59"/>
          <p:cNvGraphicFramePr>
            <a:graphicFrameLocks noChangeAspect="1"/>
          </p:cNvGraphicFramePr>
          <p:nvPr>
            <p:extLst/>
          </p:nvPr>
        </p:nvGraphicFramePr>
        <p:xfrm>
          <a:off x="7145338" y="4959351"/>
          <a:ext cx="10922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533400" imgH="393700" progId="Equation.3">
                  <p:embed/>
                </p:oleObj>
              </mc:Choice>
              <mc:Fallback>
                <p:oleObj name="Equation" r:id="rId3" imgW="533400" imgH="393700" progId="Equation.3">
                  <p:embed/>
                  <p:pic>
                    <p:nvPicPr>
                      <p:cNvPr id="6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38" y="4959351"/>
                        <a:ext cx="1092200" cy="80486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/>
          </p:nvPr>
        </p:nvGraphicFramePr>
        <p:xfrm>
          <a:off x="8547895" y="5954357"/>
          <a:ext cx="11445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558800" imgH="177800" progId="Equation.3">
                  <p:embed/>
                </p:oleObj>
              </mc:Choice>
              <mc:Fallback>
                <p:oleObj name="Equation" r:id="rId5" imgW="558800" imgH="177800" progId="Equation.3">
                  <p:embed/>
                  <p:pic>
                    <p:nvPicPr>
                      <p:cNvPr id="6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7895" y="5954357"/>
                        <a:ext cx="1144587" cy="363538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/>
          </p:nvPr>
        </p:nvGraphicFramePr>
        <p:xfrm>
          <a:off x="4876801" y="4957763"/>
          <a:ext cx="13763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7" imgW="673100" imgH="393700" progId="Equation.3">
                  <p:embed/>
                </p:oleObj>
              </mc:Choice>
              <mc:Fallback>
                <p:oleObj name="Equation" r:id="rId7" imgW="673100" imgH="393700" progId="Equation.3">
                  <p:embed/>
                  <p:pic>
                    <p:nvPicPr>
                      <p:cNvPr id="96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4957763"/>
                        <a:ext cx="1376363" cy="80645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/>
          <p:cNvGraphicFramePr>
            <a:graphicFrameLocks noChangeAspect="1"/>
          </p:cNvGraphicFramePr>
          <p:nvPr>
            <p:extLst/>
          </p:nvPr>
        </p:nvGraphicFramePr>
        <p:xfrm>
          <a:off x="2738438" y="4957763"/>
          <a:ext cx="10906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9" imgW="533400" imgH="393700" progId="Equation.3">
                  <p:embed/>
                </p:oleObj>
              </mc:Choice>
              <mc:Fallback>
                <p:oleObj name="Equation" r:id="rId9" imgW="533400" imgH="393700" progId="Equation.3">
                  <p:embed/>
                  <p:pic>
                    <p:nvPicPr>
                      <p:cNvPr id="97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4957763"/>
                        <a:ext cx="1090612" cy="80645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138904" y="336593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introduce the resistance, which is dependent on </a:t>
            </a:r>
            <a:r>
              <a:rPr lang="en-US" sz="2400" i="1" dirty="0" err="1">
                <a:latin typeface="Times New Roman"/>
                <a:cs typeface="Times New Roman"/>
              </a:rPr>
              <a:t>ρ</a:t>
            </a:r>
            <a:r>
              <a:rPr lang="en-US" sz="2400" dirty="0"/>
              <a:t> of the material and on the geometry of the resistor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7400" y="5899886"/>
            <a:ext cx="593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gives us the familiar form of Ohm’s Law: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69724" y="1049926"/>
            <a:ext cx="5479356" cy="1555185"/>
            <a:chOff x="314325" y="1069974"/>
            <a:chExt cx="8689975" cy="283210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14325" y="2400300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369300" y="2400300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8" name="Object 47"/>
            <p:cNvGraphicFramePr>
              <a:graphicFrameLocks noChangeAspect="1"/>
            </p:cNvGraphicFramePr>
            <p:nvPr>
              <p:extLst/>
            </p:nvPr>
          </p:nvGraphicFramePr>
          <p:xfrm>
            <a:off x="499269" y="2079625"/>
            <a:ext cx="239712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11" imgW="114300" imgH="152400" progId="Equation.3">
                    <p:embed/>
                  </p:oleObj>
                </mc:Choice>
                <mc:Fallback>
                  <p:oleObj name="Equation" r:id="rId11" imgW="114300" imgH="152400" progId="Equation.3">
                    <p:embed/>
                    <p:pic>
                      <p:nvPicPr>
                        <p:cNvPr id="48" name="Object 4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9269" y="2079625"/>
                          <a:ext cx="239712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/>
            </p:nvPr>
          </p:nvGraphicFramePr>
          <p:xfrm>
            <a:off x="8566944" y="2071687"/>
            <a:ext cx="239712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13" imgW="114300" imgH="152400" progId="Equation.3">
                    <p:embed/>
                  </p:oleObj>
                </mc:Choice>
                <mc:Fallback>
                  <p:oleObj name="Equation" r:id="rId13" imgW="114300" imgH="152400" progId="Equation.3">
                    <p:embed/>
                    <p:pic>
                      <p:nvPicPr>
                        <p:cNvPr id="49" name="Object 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566944" y="2071687"/>
                          <a:ext cx="239712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Straight Arrow Connector 49"/>
            <p:cNvCxnSpPr/>
            <p:nvPr/>
          </p:nvCxnSpPr>
          <p:spPr>
            <a:xfrm>
              <a:off x="7596188" y="2165295"/>
              <a:ext cx="381000" cy="0"/>
            </a:xfrm>
            <a:prstGeom prst="straightConnector1">
              <a:avLst/>
            </a:prstGeom>
            <a:ln w="38100" cmpd="sng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596188" y="2266896"/>
              <a:ext cx="381000" cy="0"/>
            </a:xfrm>
            <a:prstGeom prst="straightConnector1">
              <a:avLst/>
            </a:prstGeom>
            <a:ln w="38100" cmpd="sng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596188" y="2368495"/>
              <a:ext cx="381000" cy="0"/>
            </a:xfrm>
            <a:prstGeom prst="straightConnector1">
              <a:avLst/>
            </a:prstGeom>
            <a:ln w="38100" cmpd="sng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596188" y="2487557"/>
              <a:ext cx="381000" cy="0"/>
            </a:xfrm>
            <a:prstGeom prst="straightConnector1">
              <a:avLst/>
            </a:prstGeom>
            <a:ln w="38100" cmpd="sng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7596188" y="2597096"/>
              <a:ext cx="381000" cy="0"/>
            </a:xfrm>
            <a:prstGeom prst="straightConnector1">
              <a:avLst/>
            </a:prstGeom>
            <a:ln w="38100" cmpd="sng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7596188" y="2701091"/>
              <a:ext cx="381000" cy="0"/>
            </a:xfrm>
            <a:prstGeom prst="straightConnector1">
              <a:avLst/>
            </a:prstGeom>
            <a:ln w="38100" cmpd="sng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003300" y="3467100"/>
              <a:ext cx="7239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5" name="Object 74"/>
            <p:cNvGraphicFramePr>
              <a:graphicFrameLocks noChangeAspect="1"/>
            </p:cNvGraphicFramePr>
            <p:nvPr>
              <p:extLst/>
            </p:nvPr>
          </p:nvGraphicFramePr>
          <p:xfrm>
            <a:off x="4170363" y="3527425"/>
            <a:ext cx="5588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14" imgW="266700" imgH="177800" progId="Equation.3">
                    <p:embed/>
                  </p:oleObj>
                </mc:Choice>
                <mc:Fallback>
                  <p:oleObj name="Equation" r:id="rId14" imgW="266700" imgH="177800" progId="Equation.3">
                    <p:embed/>
                    <p:pic>
                      <p:nvPicPr>
                        <p:cNvPr id="75" name="Object 7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170363" y="3527425"/>
                          <a:ext cx="558800" cy="374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Can 64"/>
            <p:cNvSpPr/>
            <p:nvPr/>
          </p:nvSpPr>
          <p:spPr>
            <a:xfrm rot="5400000">
              <a:off x="3847307" y="-1313657"/>
              <a:ext cx="1638300" cy="732631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1214438" y="1441449"/>
              <a:ext cx="69005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8" name="Object 77"/>
            <p:cNvGraphicFramePr>
              <a:graphicFrameLocks noChangeAspect="1"/>
            </p:cNvGraphicFramePr>
            <p:nvPr>
              <p:extLst/>
            </p:nvPr>
          </p:nvGraphicFramePr>
          <p:xfrm>
            <a:off x="7975600" y="2128838"/>
            <a:ext cx="3175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16" imgW="152400" imgH="152400" progId="Equation.3">
                    <p:embed/>
                  </p:oleObj>
                </mc:Choice>
                <mc:Fallback>
                  <p:oleObj name="Equation" r:id="rId16" imgW="152400" imgH="152400" progId="Equation.3">
                    <p:embed/>
                    <p:pic>
                      <p:nvPicPr>
                        <p:cNvPr id="78" name="Object 7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975600" y="2128838"/>
                          <a:ext cx="317500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/>
            <p:cNvGraphicFramePr>
              <a:graphicFrameLocks noChangeAspect="1"/>
            </p:cNvGraphicFramePr>
            <p:nvPr>
              <p:extLst/>
            </p:nvPr>
          </p:nvGraphicFramePr>
          <p:xfrm>
            <a:off x="4187826" y="1069974"/>
            <a:ext cx="2921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18" imgW="139700" imgH="152400" progId="Equation.3">
                    <p:embed/>
                  </p:oleObj>
                </mc:Choice>
                <mc:Fallback>
                  <p:oleObj name="Equation" r:id="rId18" imgW="139700" imgH="152400" progId="Equation.3">
                    <p:embed/>
                    <p:pic>
                      <p:nvPicPr>
                        <p:cNvPr id="80" name="Object 7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87826" y="1069974"/>
                          <a:ext cx="292100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6" name="Straight Arrow Connector 85"/>
            <p:cNvCxnSpPr/>
            <p:nvPr/>
          </p:nvCxnSpPr>
          <p:spPr>
            <a:xfrm>
              <a:off x="1214438" y="2230438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214438" y="2605034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1290638" y="2979738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1290638" y="1900238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2911476" y="2225676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911476" y="2600272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987676" y="2974976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2987676" y="1895476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4986338" y="2231972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986338" y="2606568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062538" y="2981272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5062538" y="1901772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6853238" y="2266896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6853238" y="2641492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6929438" y="3016196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6929438" y="1936696"/>
              <a:ext cx="635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" name="Object 109"/>
            <p:cNvGraphicFramePr>
              <a:graphicFrameLocks noChangeAspect="1"/>
            </p:cNvGraphicFramePr>
            <p:nvPr>
              <p:extLst/>
            </p:nvPr>
          </p:nvGraphicFramePr>
          <p:xfrm>
            <a:off x="3730626" y="2266896"/>
            <a:ext cx="293687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20" imgW="139700" imgH="203200" progId="Equation.3">
                    <p:embed/>
                  </p:oleObj>
                </mc:Choice>
                <mc:Fallback>
                  <p:oleObj name="Equation" r:id="rId20" imgW="139700" imgH="203200" progId="Equation.3">
                    <p:embed/>
                    <p:pic>
                      <p:nvPicPr>
                        <p:cNvPr id="110" name="Object 10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730626" y="2266896"/>
                          <a:ext cx="293687" cy="427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276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002" y="325264"/>
            <a:ext cx="8229600" cy="464089"/>
          </a:xfrm>
        </p:spPr>
        <p:txBody>
          <a:bodyPr>
            <a:normAutofit fontScale="90000"/>
          </a:bodyPr>
          <a:lstStyle/>
          <a:p>
            <a:r>
              <a:rPr lang="en-US" sz="29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Ohm’s Law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99749" y="934459"/>
            <a:ext cx="8502316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 voltage difference ∆</a:t>
            </a:r>
            <a:r>
              <a:rPr lang="en-US" sz="2400" i="1" dirty="0"/>
              <a:t>V</a:t>
            </a:r>
            <a:r>
              <a:rPr lang="en-US" sz="2400" dirty="0"/>
              <a:t> is applied across a resistor </a:t>
            </a:r>
            <a:r>
              <a:rPr lang="en-US" sz="2400" i="1" dirty="0"/>
              <a:t>R</a:t>
            </a:r>
            <a:r>
              <a:rPr lang="en-US" sz="2400" dirty="0"/>
              <a:t>, the voltage difference causes electrons to flow through the resistor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flow of electrons is the electric current </a:t>
            </a:r>
            <a:r>
              <a:rPr lang="en-US" sz="2400" i="1" dirty="0"/>
              <a:t>I</a:t>
            </a:r>
            <a:r>
              <a:rPr lang="en-US" sz="2400" dirty="0"/>
              <a:t>. These quantities are related by Ohm’s Law: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Current convention: the flow of positive charge (opposite the flow of negative charge)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Both define a current </a:t>
            </a:r>
            <a:r>
              <a:rPr lang="en-US" sz="2400" i="1" dirty="0">
                <a:latin typeface="Times New Roman"/>
                <a:cs typeface="Times New Roman"/>
              </a:rPr>
              <a:t>I</a:t>
            </a:r>
            <a:r>
              <a:rPr lang="en-US" sz="2400" dirty="0"/>
              <a:t> pointing to the right, so it is more convenient to think in terms of + charges moving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383890" y="2134685"/>
            <a:ext cx="1310105" cy="481263"/>
            <a:chOff x="1911684" y="2205789"/>
            <a:chExt cx="4243137" cy="882316"/>
          </a:xfrm>
          <a:effectLst/>
        </p:grpSpPr>
        <p:cxnSp>
          <p:nvCxnSpPr>
            <p:cNvPr id="30" name="Straight Connector 29"/>
            <p:cNvCxnSpPr/>
            <p:nvPr/>
          </p:nvCxnSpPr>
          <p:spPr>
            <a:xfrm flipV="1">
              <a:off x="1911684" y="2205789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708442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2179053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3237831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767220" y="2205789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825998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296609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887452" y="2646947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355387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H="1">
            <a:off x="4585645" y="2375316"/>
            <a:ext cx="79824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693995" y="2375316"/>
            <a:ext cx="79824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478871" y="2321840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478696" y="2321842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3912646" y="2123771"/>
          <a:ext cx="4587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90500" imgH="203200" progId="Equation.3">
                  <p:embed/>
                </p:oleObj>
              </mc:Choice>
              <mc:Fallback>
                <p:oleObj name="Equation" r:id="rId3" imgW="190500" imgH="203200" progId="Equation.3">
                  <p:embed/>
                  <p:pic>
                    <p:nvPicPr>
                      <p:cNvPr id="4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646" y="2123771"/>
                        <a:ext cx="458787" cy="48736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7702803" y="2128785"/>
          <a:ext cx="4286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4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803" y="2128785"/>
                        <a:ext cx="428625" cy="4873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5870827" y="2717167"/>
          <a:ext cx="3667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7" imgW="152400" imgH="152400" progId="Equation.3">
                  <p:embed/>
                </p:oleObj>
              </mc:Choice>
              <mc:Fallback>
                <p:oleObj name="Equation" r:id="rId7" imgW="152400" imgH="1524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827" y="2717167"/>
                        <a:ext cx="366712" cy="36512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5289672" y="4053447"/>
          <a:ext cx="1344921" cy="42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9" imgW="558800" imgH="177800" progId="Equation.3">
                  <p:embed/>
                </p:oleObj>
              </mc:Choice>
              <mc:Fallback>
                <p:oleObj name="Equation" r:id="rId9" imgW="558800" imgH="177800" progId="Equation.3">
                  <p:embed/>
                  <p:pic>
                    <p:nvPicPr>
                      <p:cNvPr id="4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672" y="4053447"/>
                        <a:ext cx="1344921" cy="42682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3233330" y="5543313"/>
            <a:ext cx="387685" cy="3876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99991" y="5531279"/>
            <a:ext cx="387685" cy="387685"/>
          </a:xfrm>
          <a:prstGeom prst="ellipse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7" idx="6"/>
          </p:cNvCxnSpPr>
          <p:nvPr/>
        </p:nvCxnSpPr>
        <p:spPr>
          <a:xfrm flipV="1">
            <a:off x="3621014" y="5730471"/>
            <a:ext cx="962526" cy="668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33331" y="541134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637464" y="5723786"/>
            <a:ext cx="962526" cy="6685"/>
          </a:xfrm>
          <a:prstGeom prst="straightConnector1">
            <a:avLst/>
          </a:prstGeom>
          <a:ln w="38100" cmpd="sng">
            <a:solidFill>
              <a:srgbClr val="3366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97825" y="5397978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–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/>
          </p:nvPr>
        </p:nvGraphicFramePr>
        <p:xfrm>
          <a:off x="4610191" y="5440293"/>
          <a:ext cx="302101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1" imgW="1257300" imgH="241300" progId="Equation.3">
                  <p:embed/>
                </p:oleObj>
              </mc:Choice>
              <mc:Fallback>
                <p:oleObj name="Equation" r:id="rId11" imgW="1257300" imgH="241300" progId="Equation.3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91" y="5440293"/>
                        <a:ext cx="3021012" cy="579437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81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1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737" y="435036"/>
            <a:ext cx="8042276" cy="498793"/>
          </a:xfrm>
        </p:spPr>
        <p:txBody>
          <a:bodyPr/>
          <a:lstStyle/>
          <a:p>
            <a:r>
              <a:rPr lang="en-US" sz="29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Ideal wires &amp; batteries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8737" y="1483902"/>
            <a:ext cx="8328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wires always have some </a:t>
            </a:r>
            <a:r>
              <a:rPr lang="en-US" sz="2400" b="1" dirty="0">
                <a:solidFill>
                  <a:srgbClr val="3366FF"/>
                </a:solidFill>
              </a:rPr>
              <a:t>resistance</a:t>
            </a:r>
            <a:r>
              <a:rPr lang="en-US" sz="2400" dirty="0"/>
              <a:t> to them, but it is usually </a:t>
            </a:r>
            <a:r>
              <a:rPr lang="en-US" sz="2400" b="1" dirty="0">
                <a:solidFill>
                  <a:srgbClr val="3366FF"/>
                </a:solidFill>
              </a:rPr>
              <a:t>small enough </a:t>
            </a:r>
            <a:r>
              <a:rPr lang="en-US" sz="2400" dirty="0"/>
              <a:t>that we can </a:t>
            </a:r>
            <a:r>
              <a:rPr lang="en-US" sz="2400" b="1" dirty="0">
                <a:solidFill>
                  <a:srgbClr val="3366FF"/>
                </a:solidFill>
              </a:rPr>
              <a:t>ignore</a:t>
            </a:r>
            <a:r>
              <a:rPr lang="en-US" sz="2400" dirty="0"/>
              <a:t> it. </a:t>
            </a:r>
          </a:p>
          <a:p>
            <a:r>
              <a:rPr lang="en-US" sz="2400" dirty="0"/>
              <a:t>In this class we will </a:t>
            </a:r>
            <a:r>
              <a:rPr lang="en-US" sz="2400" u="sng" dirty="0"/>
              <a:t>usually</a:t>
            </a:r>
            <a:r>
              <a:rPr lang="en-US" sz="2400" dirty="0"/>
              <a:t> treat wires as </a:t>
            </a:r>
            <a:r>
              <a:rPr lang="en-US" sz="2400" b="1" dirty="0">
                <a:solidFill>
                  <a:srgbClr val="3366FF"/>
                </a:solidFill>
              </a:rPr>
              <a:t>ideal</a:t>
            </a:r>
            <a:r>
              <a:rPr lang="en-US" sz="2400" dirty="0"/>
              <a:t>, meaning ∆V = 0 across any wire segment even if there is a current flowing.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9474" y="3346891"/>
            <a:ext cx="5629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battery is any </a:t>
            </a:r>
            <a:r>
              <a:rPr lang="en-US" sz="2400" b="1" dirty="0">
                <a:solidFill>
                  <a:srgbClr val="3366FF"/>
                </a:solidFill>
              </a:rPr>
              <a:t>source</a:t>
            </a:r>
            <a:r>
              <a:rPr lang="en-US" sz="2400" dirty="0"/>
              <a:t> that supplies a </a:t>
            </a:r>
            <a:r>
              <a:rPr lang="en-US" sz="2400" b="1" dirty="0">
                <a:solidFill>
                  <a:srgbClr val="3366FF"/>
                </a:solidFill>
              </a:rPr>
              <a:t>voltage difference </a:t>
            </a:r>
            <a:r>
              <a:rPr lang="en-US" sz="2400" dirty="0"/>
              <a:t>in an electric circuit. The voltage is either specified by </a:t>
            </a:r>
            <a:r>
              <a:rPr lang="en-US" sz="2400" i="1" dirty="0"/>
              <a:t>V</a:t>
            </a:r>
            <a:r>
              <a:rPr lang="en-US" sz="2400" dirty="0"/>
              <a:t> or by the symbol      which stands for </a:t>
            </a:r>
            <a:r>
              <a:rPr lang="en-US" sz="2400" b="1" dirty="0">
                <a:solidFill>
                  <a:srgbClr val="3366FF"/>
                </a:solidFill>
              </a:rPr>
              <a:t>electromotive force</a:t>
            </a:r>
            <a:r>
              <a:rPr lang="en-US" sz="2400" dirty="0"/>
              <a:t> (EMF) </a:t>
            </a:r>
          </a:p>
          <a:p>
            <a:r>
              <a:rPr lang="en-US" sz="2400" dirty="0">
                <a:cs typeface="ESSTIXEight"/>
              </a:rPr>
              <a:t>Real batteries also have a resistance to them and we will see later how to account for this.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900064" y="4454358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114300" imgH="139700" progId="Equation.3">
                  <p:embed/>
                </p:oleObj>
              </mc:Choice>
              <mc:Fallback>
                <p:oleObj name="Equation" r:id="rId3" imgW="114300" imgH="1397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064" y="4454358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57689" y="4750773"/>
            <a:ext cx="114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terminal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7689" y="5240425"/>
            <a:ext cx="114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–</a:t>
            </a:r>
            <a:r>
              <a:rPr lang="en-US" dirty="0"/>
              <a:t> terminal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154952" y="3235157"/>
            <a:ext cx="0" cy="188494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154952" y="5347369"/>
            <a:ext cx="0" cy="139031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285183" y="4581943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183" y="4581943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9"/>
          <p:cNvSpPr/>
          <p:nvPr/>
        </p:nvSpPr>
        <p:spPr>
          <a:xfrm>
            <a:off x="3099206" y="3283244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2533320" y="3070643"/>
          <a:ext cx="4587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7" imgW="190500" imgH="215900" progId="Equation.3">
                  <p:embed/>
                </p:oleObj>
              </mc:Choice>
              <mc:Fallback>
                <p:oleObj name="Equation" r:id="rId7" imgW="190500" imgH="21590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320" y="3070643"/>
                        <a:ext cx="458788" cy="51752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/>
          <p:cNvSpPr/>
          <p:nvPr/>
        </p:nvSpPr>
        <p:spPr>
          <a:xfrm>
            <a:off x="3101478" y="4339024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94260" y="6029117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2571421" y="4094580"/>
          <a:ext cx="428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421" y="4094580"/>
                        <a:ext cx="428625" cy="48736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2533070" y="5864894"/>
          <a:ext cx="4587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11" imgW="190500" imgH="203200" progId="Equation.3">
                  <p:embed/>
                </p:oleObj>
              </mc:Choice>
              <mc:Fallback>
                <p:oleObj name="Equation" r:id="rId11" imgW="190500" imgH="20320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070" y="5864894"/>
                        <a:ext cx="458787" cy="48736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3569373" y="4581943"/>
          <a:ext cx="11318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3" imgW="469900" imgH="203200" progId="Equation.3">
                  <p:embed/>
                </p:oleObj>
              </mc:Choice>
              <mc:Fallback>
                <p:oleObj name="Equation" r:id="rId13" imgW="469900" imgH="20320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373" y="4581943"/>
                        <a:ext cx="1131887" cy="48736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3252451" y="3573464"/>
          <a:ext cx="14366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5" imgW="596900" imgH="215900" progId="Equation.3">
                  <p:embed/>
                </p:oleObj>
              </mc:Choice>
              <mc:Fallback>
                <p:oleObj name="Equation" r:id="rId15" imgW="596900" imgH="21590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451" y="3573464"/>
                        <a:ext cx="1436687" cy="51752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2767268" y="5120105"/>
            <a:ext cx="802104" cy="227264"/>
            <a:chOff x="975895" y="4852737"/>
            <a:chExt cx="1243263" cy="24327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975895" y="4852737"/>
              <a:ext cx="1243263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282699" y="5096007"/>
              <a:ext cx="622968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763819" y="5126793"/>
            <a:ext cx="802104" cy="227264"/>
            <a:chOff x="975895" y="4852737"/>
            <a:chExt cx="1243263" cy="24327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75895" y="4852737"/>
              <a:ext cx="1243263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82699" y="5096007"/>
              <a:ext cx="622968" cy="0"/>
            </a:xfrm>
            <a:prstGeom prst="line">
              <a:avLst/>
            </a:prstGeom>
            <a:ln w="57150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59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 Basic Circuit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1686" y="1417639"/>
            <a:ext cx="8299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simplest circuit has an ideal battery, ideal wires, and a single resistor. </a:t>
            </a:r>
          </a:p>
        </p:txBody>
      </p:sp>
      <p:grpSp>
        <p:nvGrpSpPr>
          <p:cNvPr id="5" name="Group 4"/>
          <p:cNvGrpSpPr/>
          <p:nvPr/>
        </p:nvGrpSpPr>
        <p:grpSpPr>
          <a:xfrm rot="5400000">
            <a:off x="8565117" y="3399049"/>
            <a:ext cx="1310105" cy="481263"/>
            <a:chOff x="1911684" y="2205789"/>
            <a:chExt cx="4243137" cy="882316"/>
          </a:xfrm>
          <a:effectLst/>
        </p:grpSpPr>
        <p:cxnSp>
          <p:nvCxnSpPr>
            <p:cNvPr id="6" name="Straight Connector 5"/>
            <p:cNvCxnSpPr/>
            <p:nvPr/>
          </p:nvCxnSpPr>
          <p:spPr>
            <a:xfrm flipV="1">
              <a:off x="1911684" y="2205789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708442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179053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237831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767220" y="2205789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825998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96609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887452" y="2646947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355387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9220169" y="2319139"/>
            <a:ext cx="0" cy="66548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523333" y="4960221"/>
            <a:ext cx="26944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220168" y="4294733"/>
            <a:ext cx="0" cy="66548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523332" y="2319139"/>
            <a:ext cx="13368" cy="11129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536700" y="3659345"/>
            <a:ext cx="0" cy="13008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149020" y="3427100"/>
            <a:ext cx="802104" cy="227264"/>
            <a:chOff x="975895" y="4852737"/>
            <a:chExt cx="1243263" cy="24327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75895" y="4852737"/>
              <a:ext cx="1243263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82699" y="5096007"/>
              <a:ext cx="622968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flipH="1">
            <a:off x="6523333" y="2319138"/>
            <a:ext cx="26944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83226" y="4906745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80958" y="2273645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162074" y="2273645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162074" y="4906745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5778400" y="3271565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14300" imgH="139700" progId="Equation.3">
                  <p:embed/>
                </p:oleObj>
              </mc:Choice>
              <mc:Fallback>
                <p:oleObj name="Equation" r:id="rId3" imgW="114300" imgH="13970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400" y="3271565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9269022" y="1923100"/>
          <a:ext cx="4587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90500" imgH="215900" progId="Equation.3">
                  <p:embed/>
                </p:oleObj>
              </mc:Choice>
              <mc:Fallback>
                <p:oleObj name="Equation" r:id="rId5" imgW="190500" imgH="2159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9022" y="1923100"/>
                        <a:ext cx="458788" cy="51752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9296276" y="4715512"/>
          <a:ext cx="458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7" imgW="190500" imgH="203200" progId="Equation.3">
                  <p:embed/>
                </p:oleObj>
              </mc:Choice>
              <mc:Fallback>
                <p:oleObj name="Equation" r:id="rId7" imgW="190500" imgH="203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276" y="4715512"/>
                        <a:ext cx="458788" cy="4873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5977065" y="4699637"/>
          <a:ext cx="458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9" imgW="190500" imgH="203200" progId="Equation.3">
                  <p:embed/>
                </p:oleObj>
              </mc:Choice>
              <mc:Fallback>
                <p:oleObj name="Equation" r:id="rId9" imgW="190500" imgH="20320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065" y="4699637"/>
                        <a:ext cx="458788" cy="4873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/>
          </p:nvPr>
        </p:nvGraphicFramePr>
        <p:xfrm>
          <a:off x="5991354" y="1923100"/>
          <a:ext cx="428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1" imgW="177800" imgH="203200" progId="Equation.3">
                  <p:embed/>
                </p:oleObj>
              </mc:Choice>
              <mc:Fallback>
                <p:oleObj name="Equation" r:id="rId11" imgW="177800" imgH="203200" progId="Equation.3">
                  <p:embed/>
                  <p:pic>
                    <p:nvPicPr>
                      <p:cNvPr id="38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354" y="1923100"/>
                        <a:ext cx="428625" cy="48736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/>
          </p:nvPr>
        </p:nvGraphicFramePr>
        <p:xfrm>
          <a:off x="9627318" y="3374075"/>
          <a:ext cx="3667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3" imgW="152400" imgH="152400" progId="Equation.3">
                  <p:embed/>
                </p:oleObj>
              </mc:Choice>
              <mc:Fallback>
                <p:oleObj name="Equation" r:id="rId13" imgW="152400" imgH="152400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7318" y="3374075"/>
                        <a:ext cx="366713" cy="36671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911685" y="2505183"/>
            <a:ext cx="3454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Kirchhoff’s Loop Rule:</a:t>
            </a:r>
          </a:p>
          <a:p>
            <a:r>
              <a:rPr lang="en-US" sz="2400" dirty="0"/>
              <a:t>The sum of the voltage differences around a closed loop in a circuit must be zero.</a:t>
            </a:r>
          </a:p>
          <a:p>
            <a:r>
              <a:rPr lang="en-US" sz="2400" dirty="0"/>
              <a:t>(conservation of energy)</a:t>
            </a:r>
          </a:p>
        </p:txBody>
      </p:sp>
      <p:sp>
        <p:nvSpPr>
          <p:cNvPr id="41" name="Freeform 40"/>
          <p:cNvSpPr/>
          <p:nvPr/>
        </p:nvSpPr>
        <p:spPr>
          <a:xfrm>
            <a:off x="7151925" y="2595306"/>
            <a:ext cx="1617779" cy="2040253"/>
          </a:xfrm>
          <a:custGeom>
            <a:avLst/>
            <a:gdLst>
              <a:gd name="connsiteX0" fmla="*/ 80393 w 1617779"/>
              <a:gd name="connsiteY0" fmla="*/ 1884521 h 2040253"/>
              <a:gd name="connsiteX1" fmla="*/ 26919 w 1617779"/>
              <a:gd name="connsiteY1" fmla="*/ 855152 h 2040253"/>
              <a:gd name="connsiteX2" fmla="*/ 454709 w 1617779"/>
              <a:gd name="connsiteY2" fmla="*/ 133258 h 2040253"/>
              <a:gd name="connsiteX3" fmla="*/ 1176604 w 1617779"/>
              <a:gd name="connsiteY3" fmla="*/ 66416 h 2040253"/>
              <a:gd name="connsiteX4" fmla="*/ 1591025 w 1617779"/>
              <a:gd name="connsiteY4" fmla="*/ 855152 h 2040253"/>
              <a:gd name="connsiteX5" fmla="*/ 1457340 w 1617779"/>
              <a:gd name="connsiteY5" fmla="*/ 1884521 h 2040253"/>
              <a:gd name="connsiteX6" fmla="*/ 494814 w 1617779"/>
              <a:gd name="connsiteY6" fmla="*/ 2018205 h 204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7779" h="2040253">
                <a:moveTo>
                  <a:pt x="80393" y="1884521"/>
                </a:moveTo>
                <a:cubicBezTo>
                  <a:pt x="22463" y="1515775"/>
                  <a:pt x="-35467" y="1147029"/>
                  <a:pt x="26919" y="855152"/>
                </a:cubicBezTo>
                <a:cubicBezTo>
                  <a:pt x="89305" y="563275"/>
                  <a:pt x="263095" y="264714"/>
                  <a:pt x="454709" y="133258"/>
                </a:cubicBezTo>
                <a:cubicBezTo>
                  <a:pt x="646323" y="1802"/>
                  <a:pt x="987218" y="-53900"/>
                  <a:pt x="1176604" y="66416"/>
                </a:cubicBezTo>
                <a:cubicBezTo>
                  <a:pt x="1365990" y="186732"/>
                  <a:pt x="1544236" y="552135"/>
                  <a:pt x="1591025" y="855152"/>
                </a:cubicBezTo>
                <a:cubicBezTo>
                  <a:pt x="1637814" y="1158169"/>
                  <a:pt x="1640042" y="1690679"/>
                  <a:pt x="1457340" y="1884521"/>
                </a:cubicBezTo>
                <a:cubicBezTo>
                  <a:pt x="1274638" y="2078363"/>
                  <a:pt x="884726" y="2048284"/>
                  <a:pt x="494814" y="201820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3423344" y="5325601"/>
          <a:ext cx="47101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5" imgW="1955800" imgH="215900" progId="Equation.3">
                  <p:embed/>
                </p:oleObj>
              </mc:Choice>
              <mc:Fallback>
                <p:oleObj name="Equation" r:id="rId15" imgW="1955800" imgH="215900" progId="Equation.3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344" y="5325601"/>
                        <a:ext cx="4710113" cy="519112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2626647" y="5986463"/>
          <a:ext cx="67294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7" imgW="2794000" imgH="241300" progId="Equation.3">
                  <p:embed/>
                </p:oleObj>
              </mc:Choice>
              <mc:Fallback>
                <p:oleObj name="Equation" r:id="rId17" imgW="2794000" imgH="241300" progId="Equation.3">
                  <p:embed/>
                  <p:pic>
                    <p:nvPicPr>
                      <p:cNvPr id="4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647" y="5986463"/>
                        <a:ext cx="6729413" cy="58102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9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40" grpId="0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 Basic Circuit</a:t>
            </a:r>
          </a:p>
        </p:txBody>
      </p:sp>
      <p:grpSp>
        <p:nvGrpSpPr>
          <p:cNvPr id="5" name="Group 4"/>
          <p:cNvGrpSpPr/>
          <p:nvPr/>
        </p:nvGrpSpPr>
        <p:grpSpPr>
          <a:xfrm rot="5400000">
            <a:off x="8565117" y="3033088"/>
            <a:ext cx="1310105" cy="481263"/>
            <a:chOff x="1911684" y="2205789"/>
            <a:chExt cx="4243137" cy="882316"/>
          </a:xfrm>
          <a:effectLst/>
        </p:grpSpPr>
        <p:cxnSp>
          <p:nvCxnSpPr>
            <p:cNvPr id="6" name="Straight Connector 5"/>
            <p:cNvCxnSpPr/>
            <p:nvPr/>
          </p:nvCxnSpPr>
          <p:spPr>
            <a:xfrm flipV="1">
              <a:off x="1911684" y="2205789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708442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179053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237831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767220" y="2205789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825998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96609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887452" y="2646947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355387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9220169" y="1953178"/>
            <a:ext cx="0" cy="66548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523333" y="4594260"/>
            <a:ext cx="26944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220168" y="3928772"/>
            <a:ext cx="0" cy="66548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523332" y="1953178"/>
            <a:ext cx="13368" cy="11129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536700" y="3293384"/>
            <a:ext cx="0" cy="13008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149020" y="3061139"/>
            <a:ext cx="802104" cy="227264"/>
            <a:chOff x="975895" y="4852737"/>
            <a:chExt cx="1243263" cy="24327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75895" y="4852737"/>
              <a:ext cx="1243263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82699" y="5096007"/>
              <a:ext cx="622968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flipH="1">
            <a:off x="6523333" y="1953177"/>
            <a:ext cx="26944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83226" y="4540784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80958" y="1907684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162074" y="1907684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162074" y="4540784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5778400" y="2905604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114300" imgH="139700" progId="Equation.3">
                  <p:embed/>
                </p:oleObj>
              </mc:Choice>
              <mc:Fallback>
                <p:oleObj name="Equation" r:id="rId3" imgW="114300" imgH="13970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400" y="2905604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9269022" y="1557139"/>
          <a:ext cx="4587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5" imgW="190500" imgH="215900" progId="Equation.3">
                  <p:embed/>
                </p:oleObj>
              </mc:Choice>
              <mc:Fallback>
                <p:oleObj name="Equation" r:id="rId5" imgW="190500" imgH="2159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9022" y="1557139"/>
                        <a:ext cx="458788" cy="51752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9296276" y="4349551"/>
          <a:ext cx="458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7" imgW="190500" imgH="203200" progId="Equation.3">
                  <p:embed/>
                </p:oleObj>
              </mc:Choice>
              <mc:Fallback>
                <p:oleObj name="Equation" r:id="rId7" imgW="190500" imgH="203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276" y="4349551"/>
                        <a:ext cx="458788" cy="4873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5977065" y="4333676"/>
          <a:ext cx="458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9" imgW="190500" imgH="203200" progId="Equation.3">
                  <p:embed/>
                </p:oleObj>
              </mc:Choice>
              <mc:Fallback>
                <p:oleObj name="Equation" r:id="rId9" imgW="190500" imgH="20320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065" y="4333676"/>
                        <a:ext cx="458788" cy="4873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/>
          </p:nvPr>
        </p:nvGraphicFramePr>
        <p:xfrm>
          <a:off x="5991354" y="1557139"/>
          <a:ext cx="428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1" imgW="177800" imgH="203200" progId="Equation.3">
                  <p:embed/>
                </p:oleObj>
              </mc:Choice>
              <mc:Fallback>
                <p:oleObj name="Equation" r:id="rId11" imgW="177800" imgH="203200" progId="Equation.3">
                  <p:embed/>
                  <p:pic>
                    <p:nvPicPr>
                      <p:cNvPr id="38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354" y="1557139"/>
                        <a:ext cx="428625" cy="48736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/>
          </p:nvPr>
        </p:nvGraphicFramePr>
        <p:xfrm>
          <a:off x="9627318" y="3008114"/>
          <a:ext cx="3667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3" imgW="152400" imgH="152400" progId="Equation.3">
                  <p:embed/>
                </p:oleObj>
              </mc:Choice>
              <mc:Fallback>
                <p:oleObj name="Equation" r:id="rId13" imgW="152400" imgH="152400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7318" y="3008114"/>
                        <a:ext cx="366713" cy="36671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911685" y="1697969"/>
            <a:ext cx="34548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voltage across a resistor is </a:t>
            </a:r>
            <a:r>
              <a:rPr lang="en-US" sz="2400" b="1" dirty="0">
                <a:solidFill>
                  <a:srgbClr val="3366FF"/>
                </a:solidFill>
              </a:rPr>
              <a:t>negative</a:t>
            </a:r>
            <a:r>
              <a:rPr lang="en-US" sz="2400" dirty="0"/>
              <a:t> if you are going around the loop in the </a:t>
            </a:r>
            <a:r>
              <a:rPr lang="en-US" sz="2400" b="1" dirty="0">
                <a:solidFill>
                  <a:srgbClr val="3366FF"/>
                </a:solidFill>
              </a:rPr>
              <a:t>direction of the flow of current</a:t>
            </a:r>
            <a:r>
              <a:rPr lang="en-US" sz="2400" dirty="0"/>
              <a:t>. </a:t>
            </a:r>
          </a:p>
          <a:p>
            <a:r>
              <a:rPr lang="en-US" sz="2400" dirty="0"/>
              <a:t>Current flows </a:t>
            </a:r>
            <a:r>
              <a:rPr lang="en-US" sz="2400" b="1" dirty="0">
                <a:solidFill>
                  <a:srgbClr val="3366FF"/>
                </a:solidFill>
              </a:rPr>
              <a:t>from the negative</a:t>
            </a:r>
            <a:r>
              <a:rPr lang="en-US" sz="2400" dirty="0"/>
              <a:t> terminal </a:t>
            </a:r>
            <a:r>
              <a:rPr lang="en-US" sz="2400" b="1" dirty="0">
                <a:solidFill>
                  <a:srgbClr val="3366FF"/>
                </a:solidFill>
              </a:rPr>
              <a:t>to the positive</a:t>
            </a:r>
            <a:r>
              <a:rPr lang="en-US" sz="2400" dirty="0"/>
              <a:t> terminal </a:t>
            </a:r>
          </a:p>
        </p:txBody>
      </p:sp>
      <p:sp>
        <p:nvSpPr>
          <p:cNvPr id="41" name="Freeform 40"/>
          <p:cNvSpPr/>
          <p:nvPr/>
        </p:nvSpPr>
        <p:spPr>
          <a:xfrm>
            <a:off x="7151925" y="2229345"/>
            <a:ext cx="1617779" cy="2040253"/>
          </a:xfrm>
          <a:custGeom>
            <a:avLst/>
            <a:gdLst>
              <a:gd name="connsiteX0" fmla="*/ 80393 w 1617779"/>
              <a:gd name="connsiteY0" fmla="*/ 1884521 h 2040253"/>
              <a:gd name="connsiteX1" fmla="*/ 26919 w 1617779"/>
              <a:gd name="connsiteY1" fmla="*/ 855152 h 2040253"/>
              <a:gd name="connsiteX2" fmla="*/ 454709 w 1617779"/>
              <a:gd name="connsiteY2" fmla="*/ 133258 h 2040253"/>
              <a:gd name="connsiteX3" fmla="*/ 1176604 w 1617779"/>
              <a:gd name="connsiteY3" fmla="*/ 66416 h 2040253"/>
              <a:gd name="connsiteX4" fmla="*/ 1591025 w 1617779"/>
              <a:gd name="connsiteY4" fmla="*/ 855152 h 2040253"/>
              <a:gd name="connsiteX5" fmla="*/ 1457340 w 1617779"/>
              <a:gd name="connsiteY5" fmla="*/ 1884521 h 2040253"/>
              <a:gd name="connsiteX6" fmla="*/ 494814 w 1617779"/>
              <a:gd name="connsiteY6" fmla="*/ 2018205 h 204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7779" h="2040253">
                <a:moveTo>
                  <a:pt x="80393" y="1884521"/>
                </a:moveTo>
                <a:cubicBezTo>
                  <a:pt x="22463" y="1515775"/>
                  <a:pt x="-35467" y="1147029"/>
                  <a:pt x="26919" y="855152"/>
                </a:cubicBezTo>
                <a:cubicBezTo>
                  <a:pt x="89305" y="563275"/>
                  <a:pt x="263095" y="264714"/>
                  <a:pt x="454709" y="133258"/>
                </a:cubicBezTo>
                <a:cubicBezTo>
                  <a:pt x="646323" y="1802"/>
                  <a:pt x="987218" y="-53900"/>
                  <a:pt x="1176604" y="66416"/>
                </a:cubicBezTo>
                <a:cubicBezTo>
                  <a:pt x="1365990" y="186732"/>
                  <a:pt x="1544236" y="552135"/>
                  <a:pt x="1591025" y="855152"/>
                </a:cubicBezTo>
                <a:cubicBezTo>
                  <a:pt x="1637814" y="1158169"/>
                  <a:pt x="1640042" y="1690679"/>
                  <a:pt x="1457340" y="1884521"/>
                </a:cubicBezTo>
                <a:cubicBezTo>
                  <a:pt x="1274638" y="2078363"/>
                  <a:pt x="884726" y="2048284"/>
                  <a:pt x="494814" y="201820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3281147" y="5167646"/>
          <a:ext cx="47101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5" imgW="1955800" imgH="215900" progId="Equation.3">
                  <p:embed/>
                </p:oleObj>
              </mc:Choice>
              <mc:Fallback>
                <p:oleObj name="Equation" r:id="rId15" imgW="1955800" imgH="215900" progId="Equation.3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147" y="5167646"/>
                        <a:ext cx="4710113" cy="51911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>
          <a:xfrm flipV="1">
            <a:off x="4331369" y="5167646"/>
            <a:ext cx="855579" cy="519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87907" y="5167646"/>
            <a:ext cx="855579" cy="519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72616" y="48210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ideal wires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4754558" y="6058175"/>
          <a:ext cx="12239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7" imgW="508000" imgH="165100" progId="Equation.3">
                  <p:embed/>
                </p:oleObj>
              </mc:Choice>
              <mc:Fallback>
                <p:oleObj name="Equation" r:id="rId17" imgW="508000" imgH="165100" progId="Equation.3">
                  <p:embed/>
                  <p:pic>
                    <p:nvPicPr>
                      <p:cNvPr id="4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58" y="6058175"/>
                        <a:ext cx="1223963" cy="39687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/>
          </p:nvPr>
        </p:nvGraphicFramePr>
        <p:xfrm>
          <a:off x="4464145" y="6018761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9" imgW="114300" imgH="139700" progId="Equation.3">
                  <p:embed/>
                </p:oleObj>
              </mc:Choice>
              <mc:Fallback>
                <p:oleObj name="Equation" r:id="rId19" imgW="114300" imgH="139700" progId="Equation.3">
                  <p:embed/>
                  <p:pic>
                    <p:nvPicPr>
                      <p:cNvPr id="48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145" y="6018761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443485" y="5993385"/>
            <a:ext cx="155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Ohm’s Law</a:t>
            </a:r>
          </a:p>
        </p:txBody>
      </p:sp>
    </p:spTree>
    <p:extLst>
      <p:ext uri="{BB962C8B-B14F-4D97-AF65-F5344CB8AC3E}">
        <p14:creationId xmlns:p14="http://schemas.microsoft.com/office/powerpoint/2010/main" val="201122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9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 Basic Circuit</a:t>
            </a:r>
          </a:p>
        </p:txBody>
      </p:sp>
      <p:grpSp>
        <p:nvGrpSpPr>
          <p:cNvPr id="5" name="Group 4"/>
          <p:cNvGrpSpPr/>
          <p:nvPr/>
        </p:nvGrpSpPr>
        <p:grpSpPr>
          <a:xfrm rot="5400000">
            <a:off x="8565117" y="3033088"/>
            <a:ext cx="1310105" cy="481263"/>
            <a:chOff x="1911684" y="2205789"/>
            <a:chExt cx="4243137" cy="882316"/>
          </a:xfrm>
          <a:effectLst/>
        </p:grpSpPr>
        <p:cxnSp>
          <p:nvCxnSpPr>
            <p:cNvPr id="6" name="Straight Connector 5"/>
            <p:cNvCxnSpPr/>
            <p:nvPr/>
          </p:nvCxnSpPr>
          <p:spPr>
            <a:xfrm flipV="1">
              <a:off x="1911684" y="2205789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708442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179053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237831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767220" y="2205789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825998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96609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887452" y="2646947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355387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9220169" y="1953178"/>
            <a:ext cx="0" cy="66548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523333" y="4594260"/>
            <a:ext cx="26944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220168" y="3928772"/>
            <a:ext cx="0" cy="66548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523332" y="1953178"/>
            <a:ext cx="13368" cy="11129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536700" y="3293384"/>
            <a:ext cx="0" cy="13008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149020" y="3061139"/>
            <a:ext cx="802104" cy="227264"/>
            <a:chOff x="975895" y="4852737"/>
            <a:chExt cx="1243263" cy="24327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75895" y="4852737"/>
              <a:ext cx="1243263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82699" y="5096007"/>
              <a:ext cx="622968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flipH="1">
            <a:off x="6523333" y="1953177"/>
            <a:ext cx="26944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83226" y="4540784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80958" y="1907684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162074" y="1907684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162074" y="4540784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5778400" y="2905604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14300" imgH="139700" progId="Equation.3">
                  <p:embed/>
                </p:oleObj>
              </mc:Choice>
              <mc:Fallback>
                <p:oleObj name="Equation" r:id="rId3" imgW="114300" imgH="13970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400" y="2905604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9269022" y="1557139"/>
          <a:ext cx="4587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5" imgW="190500" imgH="215900" progId="Equation.3">
                  <p:embed/>
                </p:oleObj>
              </mc:Choice>
              <mc:Fallback>
                <p:oleObj name="Equation" r:id="rId5" imgW="190500" imgH="2159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9022" y="1557139"/>
                        <a:ext cx="458788" cy="51752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9296276" y="4349551"/>
          <a:ext cx="458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7" imgW="190500" imgH="203200" progId="Equation.3">
                  <p:embed/>
                </p:oleObj>
              </mc:Choice>
              <mc:Fallback>
                <p:oleObj name="Equation" r:id="rId7" imgW="190500" imgH="203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276" y="4349551"/>
                        <a:ext cx="458788" cy="4873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5977065" y="4333676"/>
          <a:ext cx="458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9" imgW="190500" imgH="203200" progId="Equation.3">
                  <p:embed/>
                </p:oleObj>
              </mc:Choice>
              <mc:Fallback>
                <p:oleObj name="Equation" r:id="rId9" imgW="190500" imgH="20320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065" y="4333676"/>
                        <a:ext cx="458788" cy="4873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/>
          </p:nvPr>
        </p:nvGraphicFramePr>
        <p:xfrm>
          <a:off x="5991354" y="1557139"/>
          <a:ext cx="428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11" imgW="177800" imgH="203200" progId="Equation.3">
                  <p:embed/>
                </p:oleObj>
              </mc:Choice>
              <mc:Fallback>
                <p:oleObj name="Equation" r:id="rId11" imgW="177800" imgH="203200" progId="Equation.3">
                  <p:embed/>
                  <p:pic>
                    <p:nvPicPr>
                      <p:cNvPr id="38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354" y="1557139"/>
                        <a:ext cx="428625" cy="48736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/>
          </p:nvPr>
        </p:nvGraphicFramePr>
        <p:xfrm>
          <a:off x="9627318" y="3008114"/>
          <a:ext cx="3667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13" imgW="152400" imgH="152400" progId="Equation.3">
                  <p:embed/>
                </p:oleObj>
              </mc:Choice>
              <mc:Fallback>
                <p:oleObj name="Equation" r:id="rId13" imgW="152400" imgH="152400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7318" y="3008114"/>
                        <a:ext cx="366713" cy="36671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911685" y="1697969"/>
            <a:ext cx="34548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voltage across a resistor is </a:t>
            </a:r>
            <a:r>
              <a:rPr lang="en-US" sz="2400" b="1" dirty="0">
                <a:solidFill>
                  <a:srgbClr val="FF0000"/>
                </a:solidFill>
              </a:rPr>
              <a:t>positive</a:t>
            </a:r>
            <a:r>
              <a:rPr lang="en-US" sz="2400" dirty="0"/>
              <a:t> if you are going around the loop in the </a:t>
            </a:r>
            <a:r>
              <a:rPr lang="en-US" sz="2400" b="1" dirty="0">
                <a:solidFill>
                  <a:srgbClr val="FF0000"/>
                </a:solidFill>
              </a:rPr>
              <a:t>opposite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direction of the flow of current</a:t>
            </a:r>
            <a:r>
              <a:rPr lang="en-US" sz="2400" dirty="0"/>
              <a:t>. </a:t>
            </a:r>
          </a:p>
          <a:p>
            <a:r>
              <a:rPr lang="en-US" sz="2400" dirty="0"/>
              <a:t>Voltage across a battery is </a:t>
            </a:r>
            <a:r>
              <a:rPr lang="en-US" sz="2400" b="1" dirty="0">
                <a:solidFill>
                  <a:srgbClr val="3366FF"/>
                </a:solidFill>
              </a:rPr>
              <a:t>negative</a:t>
            </a:r>
            <a:r>
              <a:rPr lang="en-US" sz="2400" dirty="0"/>
              <a:t> going </a:t>
            </a:r>
            <a:r>
              <a:rPr lang="en-US" sz="2400" b="1" dirty="0">
                <a:solidFill>
                  <a:srgbClr val="3366FF"/>
                </a:solidFill>
              </a:rPr>
              <a:t>from positive to negative</a:t>
            </a:r>
          </a:p>
        </p:txBody>
      </p:sp>
      <p:sp>
        <p:nvSpPr>
          <p:cNvPr id="41" name="Freeform 40"/>
          <p:cNvSpPr/>
          <p:nvPr/>
        </p:nvSpPr>
        <p:spPr>
          <a:xfrm flipV="1">
            <a:off x="7151925" y="2229345"/>
            <a:ext cx="1617779" cy="2040253"/>
          </a:xfrm>
          <a:custGeom>
            <a:avLst/>
            <a:gdLst>
              <a:gd name="connsiteX0" fmla="*/ 80393 w 1617779"/>
              <a:gd name="connsiteY0" fmla="*/ 1884521 h 2040253"/>
              <a:gd name="connsiteX1" fmla="*/ 26919 w 1617779"/>
              <a:gd name="connsiteY1" fmla="*/ 855152 h 2040253"/>
              <a:gd name="connsiteX2" fmla="*/ 454709 w 1617779"/>
              <a:gd name="connsiteY2" fmla="*/ 133258 h 2040253"/>
              <a:gd name="connsiteX3" fmla="*/ 1176604 w 1617779"/>
              <a:gd name="connsiteY3" fmla="*/ 66416 h 2040253"/>
              <a:gd name="connsiteX4" fmla="*/ 1591025 w 1617779"/>
              <a:gd name="connsiteY4" fmla="*/ 855152 h 2040253"/>
              <a:gd name="connsiteX5" fmla="*/ 1457340 w 1617779"/>
              <a:gd name="connsiteY5" fmla="*/ 1884521 h 2040253"/>
              <a:gd name="connsiteX6" fmla="*/ 494814 w 1617779"/>
              <a:gd name="connsiteY6" fmla="*/ 2018205 h 204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7779" h="2040253">
                <a:moveTo>
                  <a:pt x="80393" y="1884521"/>
                </a:moveTo>
                <a:cubicBezTo>
                  <a:pt x="22463" y="1515775"/>
                  <a:pt x="-35467" y="1147029"/>
                  <a:pt x="26919" y="855152"/>
                </a:cubicBezTo>
                <a:cubicBezTo>
                  <a:pt x="89305" y="563275"/>
                  <a:pt x="263095" y="264714"/>
                  <a:pt x="454709" y="133258"/>
                </a:cubicBezTo>
                <a:cubicBezTo>
                  <a:pt x="646323" y="1802"/>
                  <a:pt x="987218" y="-53900"/>
                  <a:pt x="1176604" y="66416"/>
                </a:cubicBezTo>
                <a:cubicBezTo>
                  <a:pt x="1365990" y="186732"/>
                  <a:pt x="1544236" y="552135"/>
                  <a:pt x="1591025" y="855152"/>
                </a:cubicBezTo>
                <a:cubicBezTo>
                  <a:pt x="1637814" y="1158169"/>
                  <a:pt x="1640042" y="1690679"/>
                  <a:pt x="1457340" y="1884521"/>
                </a:cubicBezTo>
                <a:cubicBezTo>
                  <a:pt x="1274638" y="2078363"/>
                  <a:pt x="884726" y="2048284"/>
                  <a:pt x="494814" y="201820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3281147" y="5167646"/>
          <a:ext cx="47101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15" imgW="1955800" imgH="215900" progId="Equation.3">
                  <p:embed/>
                </p:oleObj>
              </mc:Choice>
              <mc:Fallback>
                <p:oleObj name="Equation" r:id="rId15" imgW="1955800" imgH="215900" progId="Equation.3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147" y="5167646"/>
                        <a:ext cx="4710113" cy="51911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>
          <a:xfrm flipV="1">
            <a:off x="4331369" y="5167646"/>
            <a:ext cx="855579" cy="519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87907" y="5167646"/>
            <a:ext cx="855579" cy="519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72616" y="48210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ideal wires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4888581" y="6044533"/>
          <a:ext cx="1193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7" imgW="495300" imgH="165100" progId="Equation.3">
                  <p:embed/>
                </p:oleObj>
              </mc:Choice>
              <mc:Fallback>
                <p:oleObj name="Equation" r:id="rId17" imgW="495300" imgH="165100" progId="Equation.3">
                  <p:embed/>
                  <p:pic>
                    <p:nvPicPr>
                      <p:cNvPr id="4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581" y="6044533"/>
                        <a:ext cx="1193800" cy="39687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/>
          </p:nvPr>
        </p:nvGraphicFramePr>
        <p:xfrm>
          <a:off x="4319588" y="6018213"/>
          <a:ext cx="6604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9" imgW="203200" imgH="139700" progId="Equation.3">
                  <p:embed/>
                </p:oleObj>
              </mc:Choice>
              <mc:Fallback>
                <p:oleObj name="Equation" r:id="rId19" imgW="203200" imgH="139700" progId="Equation.3">
                  <p:embed/>
                  <p:pic>
                    <p:nvPicPr>
                      <p:cNvPr id="48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6018213"/>
                        <a:ext cx="660400" cy="4492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443485" y="5993385"/>
            <a:ext cx="2110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Same as before</a:t>
            </a:r>
          </a:p>
        </p:txBody>
      </p:sp>
    </p:spTree>
    <p:extLst>
      <p:ext uri="{BB962C8B-B14F-4D97-AF65-F5344CB8AC3E}">
        <p14:creationId xmlns:p14="http://schemas.microsoft.com/office/powerpoint/2010/main" val="4256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9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218" y="231764"/>
            <a:ext cx="8042276" cy="558871"/>
          </a:xfrm>
        </p:spPr>
        <p:txBody>
          <a:bodyPr/>
          <a:lstStyle/>
          <a:p>
            <a:r>
              <a:rPr lang="en-US" sz="29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Resistors in Series</a:t>
            </a:r>
          </a:p>
        </p:txBody>
      </p:sp>
      <p:grpSp>
        <p:nvGrpSpPr>
          <p:cNvPr id="5" name="Group 4"/>
          <p:cNvGrpSpPr/>
          <p:nvPr/>
        </p:nvGrpSpPr>
        <p:grpSpPr>
          <a:xfrm rot="5400000">
            <a:off x="4703612" y="3254946"/>
            <a:ext cx="1310105" cy="481263"/>
            <a:chOff x="1911684" y="2205789"/>
            <a:chExt cx="4243137" cy="882316"/>
          </a:xfrm>
          <a:effectLst/>
        </p:grpSpPr>
        <p:cxnSp>
          <p:nvCxnSpPr>
            <p:cNvPr id="6" name="Straight Connector 5"/>
            <p:cNvCxnSpPr/>
            <p:nvPr/>
          </p:nvCxnSpPr>
          <p:spPr>
            <a:xfrm flipV="1">
              <a:off x="1911684" y="2205789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708442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179053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237831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767220" y="2205789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825998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96609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887452" y="2646947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355387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5358664" y="2175036"/>
            <a:ext cx="0" cy="66548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58663" y="4150630"/>
            <a:ext cx="0" cy="66548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661827" y="2175036"/>
            <a:ext cx="13368" cy="11129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675195" y="3515242"/>
            <a:ext cx="0" cy="13008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287515" y="3282997"/>
            <a:ext cx="802104" cy="227264"/>
            <a:chOff x="975895" y="4852737"/>
            <a:chExt cx="1243263" cy="24327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75895" y="4852737"/>
              <a:ext cx="1243263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82699" y="5096007"/>
              <a:ext cx="622968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flipH="1">
            <a:off x="2661829" y="2175035"/>
            <a:ext cx="62859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21721" y="4762642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19453" y="2129542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00569" y="2129542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00569" y="4762642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1916895" y="3127462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14300" imgH="139700" progId="Equation.3">
                  <p:embed/>
                </p:oleObj>
              </mc:Choice>
              <mc:Fallback>
                <p:oleObj name="Equation" r:id="rId3" imgW="114300" imgH="13970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895" y="3127462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5407517" y="1778997"/>
          <a:ext cx="4587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190500" imgH="215900" progId="Equation.3">
                  <p:embed/>
                </p:oleObj>
              </mc:Choice>
              <mc:Fallback>
                <p:oleObj name="Equation" r:id="rId5" imgW="190500" imgH="2159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517" y="1778997"/>
                        <a:ext cx="458788" cy="51752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5434771" y="4571409"/>
          <a:ext cx="458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190500" imgH="203200" progId="Equation.3">
                  <p:embed/>
                </p:oleObj>
              </mc:Choice>
              <mc:Fallback>
                <p:oleObj name="Equation" r:id="rId7" imgW="190500" imgH="203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771" y="4571409"/>
                        <a:ext cx="458788" cy="4873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2115560" y="4555534"/>
          <a:ext cx="458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9" imgW="190500" imgH="203200" progId="Equation.3">
                  <p:embed/>
                </p:oleObj>
              </mc:Choice>
              <mc:Fallback>
                <p:oleObj name="Equation" r:id="rId9" imgW="190500" imgH="20320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560" y="4555534"/>
                        <a:ext cx="458788" cy="4873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/>
          </p:nvPr>
        </p:nvGraphicFramePr>
        <p:xfrm>
          <a:off x="2129849" y="1778997"/>
          <a:ext cx="428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11" imgW="177800" imgH="203200" progId="Equation.3">
                  <p:embed/>
                </p:oleObj>
              </mc:Choice>
              <mc:Fallback>
                <p:oleObj name="Equation" r:id="rId11" imgW="177800" imgH="203200" progId="Equation.3">
                  <p:embed/>
                  <p:pic>
                    <p:nvPicPr>
                      <p:cNvPr id="38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849" y="1778997"/>
                        <a:ext cx="428625" cy="48736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/>
          </p:nvPr>
        </p:nvGraphicFramePr>
        <p:xfrm>
          <a:off x="5489665" y="3906154"/>
          <a:ext cx="4587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3" imgW="190500" imgH="203200" progId="Equation.3">
                  <p:embed/>
                </p:oleObj>
              </mc:Choice>
              <mc:Fallback>
                <p:oleObj name="Equation" r:id="rId13" imgW="190500" imgH="203200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665" y="3906154"/>
                        <a:ext cx="458787" cy="48895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Freeform 40"/>
          <p:cNvSpPr/>
          <p:nvPr/>
        </p:nvSpPr>
        <p:spPr>
          <a:xfrm>
            <a:off x="3290420" y="2451203"/>
            <a:ext cx="1617779" cy="2040253"/>
          </a:xfrm>
          <a:custGeom>
            <a:avLst/>
            <a:gdLst>
              <a:gd name="connsiteX0" fmla="*/ 80393 w 1617779"/>
              <a:gd name="connsiteY0" fmla="*/ 1884521 h 2040253"/>
              <a:gd name="connsiteX1" fmla="*/ 26919 w 1617779"/>
              <a:gd name="connsiteY1" fmla="*/ 855152 h 2040253"/>
              <a:gd name="connsiteX2" fmla="*/ 454709 w 1617779"/>
              <a:gd name="connsiteY2" fmla="*/ 133258 h 2040253"/>
              <a:gd name="connsiteX3" fmla="*/ 1176604 w 1617779"/>
              <a:gd name="connsiteY3" fmla="*/ 66416 h 2040253"/>
              <a:gd name="connsiteX4" fmla="*/ 1591025 w 1617779"/>
              <a:gd name="connsiteY4" fmla="*/ 855152 h 2040253"/>
              <a:gd name="connsiteX5" fmla="*/ 1457340 w 1617779"/>
              <a:gd name="connsiteY5" fmla="*/ 1884521 h 2040253"/>
              <a:gd name="connsiteX6" fmla="*/ 494814 w 1617779"/>
              <a:gd name="connsiteY6" fmla="*/ 2018205 h 204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7779" h="2040253">
                <a:moveTo>
                  <a:pt x="80393" y="1884521"/>
                </a:moveTo>
                <a:cubicBezTo>
                  <a:pt x="22463" y="1515775"/>
                  <a:pt x="-35467" y="1147029"/>
                  <a:pt x="26919" y="855152"/>
                </a:cubicBezTo>
                <a:cubicBezTo>
                  <a:pt x="89305" y="563275"/>
                  <a:pt x="263095" y="264714"/>
                  <a:pt x="454709" y="133258"/>
                </a:cubicBezTo>
                <a:cubicBezTo>
                  <a:pt x="646323" y="1802"/>
                  <a:pt x="987218" y="-53900"/>
                  <a:pt x="1176604" y="66416"/>
                </a:cubicBezTo>
                <a:cubicBezTo>
                  <a:pt x="1365990" y="186732"/>
                  <a:pt x="1544236" y="552135"/>
                  <a:pt x="1591025" y="855152"/>
                </a:cubicBezTo>
                <a:cubicBezTo>
                  <a:pt x="1637814" y="1158169"/>
                  <a:pt x="1640042" y="1690679"/>
                  <a:pt x="1457340" y="1884521"/>
                </a:cubicBezTo>
                <a:cubicBezTo>
                  <a:pt x="1274638" y="2078363"/>
                  <a:pt x="884726" y="2048284"/>
                  <a:pt x="494814" y="201820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6173032" y="1973584"/>
          <a:ext cx="4349309" cy="47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5" imgW="1955800" imgH="215900" progId="Equation.3">
                  <p:embed/>
                </p:oleObj>
              </mc:Choice>
              <mc:Fallback>
                <p:oleObj name="Equation" r:id="rId15" imgW="1955800" imgH="215900" progId="Equation.3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032" y="1973584"/>
                        <a:ext cx="4349309" cy="479347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3290420" y="1934404"/>
            <a:ext cx="1310105" cy="481263"/>
            <a:chOff x="1911684" y="2205789"/>
            <a:chExt cx="4243137" cy="882316"/>
          </a:xfrm>
          <a:effectLst/>
        </p:grpSpPr>
        <p:cxnSp>
          <p:nvCxnSpPr>
            <p:cNvPr id="44" name="Straight Connector 43"/>
            <p:cNvCxnSpPr/>
            <p:nvPr/>
          </p:nvCxnSpPr>
          <p:spPr>
            <a:xfrm flipV="1">
              <a:off x="1911684" y="2205789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708442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179053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3237831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767220" y="2205789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825998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4296609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887452" y="2646947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5355387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>
            <a:stCxn id="32" idx="2"/>
          </p:cNvCxnSpPr>
          <p:nvPr/>
        </p:nvCxnSpPr>
        <p:spPr>
          <a:xfrm flipH="1" flipV="1">
            <a:off x="4605617" y="2175036"/>
            <a:ext cx="694953" cy="798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675196" y="4825575"/>
            <a:ext cx="62859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303787" y="4584944"/>
            <a:ext cx="1310105" cy="481263"/>
            <a:chOff x="1911684" y="2205789"/>
            <a:chExt cx="4243137" cy="882316"/>
          </a:xfrm>
          <a:effectLst/>
        </p:grpSpPr>
        <p:cxnSp>
          <p:nvCxnSpPr>
            <p:cNvPr id="56" name="Straight Connector 55"/>
            <p:cNvCxnSpPr/>
            <p:nvPr/>
          </p:nvCxnSpPr>
          <p:spPr>
            <a:xfrm flipV="1">
              <a:off x="1911684" y="2205789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708442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2179053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37831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767220" y="2205789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4825998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4296609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887452" y="2646947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5355387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/>
          <p:nvPr/>
        </p:nvCxnSpPr>
        <p:spPr>
          <a:xfrm flipH="1" flipV="1">
            <a:off x="4618984" y="4825576"/>
            <a:ext cx="694953" cy="798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65"/>
          <p:cNvGraphicFramePr>
            <a:graphicFrameLocks noChangeAspect="1"/>
          </p:cNvGraphicFramePr>
          <p:nvPr>
            <p:extLst/>
          </p:nvPr>
        </p:nvGraphicFramePr>
        <p:xfrm>
          <a:off x="4405464" y="1640592"/>
          <a:ext cx="4270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7" imgW="177800" imgH="203200" progId="Equation.3">
                  <p:embed/>
                </p:oleObj>
              </mc:Choice>
              <mc:Fallback>
                <p:oleObj name="Equation" r:id="rId17" imgW="177800" imgH="203200" progId="Equation.3">
                  <p:embed/>
                  <p:pic>
                    <p:nvPicPr>
                      <p:cNvPr id="66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464" y="1640592"/>
                        <a:ext cx="427038" cy="48895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/>
          </p:nvPr>
        </p:nvGraphicFramePr>
        <p:xfrm>
          <a:off x="4547970" y="4869591"/>
          <a:ext cx="4286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9" imgW="177800" imgH="215900" progId="Equation.3">
                  <p:embed/>
                </p:oleObj>
              </mc:Choice>
              <mc:Fallback>
                <p:oleObj name="Equation" r:id="rId19" imgW="177800" imgH="215900" progId="Equation.3">
                  <p:embed/>
                  <p:pic>
                    <p:nvPicPr>
                      <p:cNvPr id="67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970" y="4869591"/>
                        <a:ext cx="428625" cy="51911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73031" y="1350197"/>
            <a:ext cx="2904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Kirchhoff’s Loop Rule:</a:t>
            </a:r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/>
          </p:nvPr>
        </p:nvGraphicFramePr>
        <p:xfrm>
          <a:off x="6606052" y="3060874"/>
          <a:ext cx="26543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21" imgW="1193800" imgH="215900" progId="Equation.3">
                  <p:embed/>
                </p:oleObj>
              </mc:Choice>
              <mc:Fallback>
                <p:oleObj name="Equation" r:id="rId21" imgW="1193800" imgH="215900" progId="Equation.3">
                  <p:embed/>
                  <p:pic>
                    <p:nvPicPr>
                      <p:cNvPr id="68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052" y="3060874"/>
                        <a:ext cx="2654300" cy="47942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/>
          </p:nvPr>
        </p:nvGraphicFramePr>
        <p:xfrm>
          <a:off x="6329008" y="3050078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23" imgW="114300" imgH="139700" progId="Equation.3">
                  <p:embed/>
                </p:oleObj>
              </mc:Choice>
              <mc:Fallback>
                <p:oleObj name="Equation" r:id="rId23" imgW="114300" imgH="139700" progId="Equation.3">
                  <p:embed/>
                  <p:pic>
                    <p:nvPicPr>
                      <p:cNvPr id="69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008" y="3050078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173032" y="2526302"/>
            <a:ext cx="4110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through each R is same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173031" y="3639372"/>
            <a:ext cx="2021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Rewrite this as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>
            <p:extLst/>
          </p:nvPr>
        </p:nvGraphicFramePr>
        <p:xfrm>
          <a:off x="6602122" y="4220781"/>
          <a:ext cx="2738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24" imgW="1231900" imgH="241300" progId="Equation.3">
                  <p:embed/>
                </p:oleObj>
              </mc:Choice>
              <mc:Fallback>
                <p:oleObj name="Equation" r:id="rId24" imgW="1231900" imgH="241300" progId="Equation.3">
                  <p:embed/>
                  <p:pic>
                    <p:nvPicPr>
                      <p:cNvPr id="72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122" y="4220781"/>
                        <a:ext cx="2738438" cy="536575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/>
          </p:nvPr>
        </p:nvGraphicFramePr>
        <p:xfrm>
          <a:off x="6329008" y="4251095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26" imgW="114300" imgH="139700" progId="Equation.3">
                  <p:embed/>
                </p:oleObj>
              </mc:Choice>
              <mc:Fallback>
                <p:oleObj name="Equation" r:id="rId26" imgW="114300" imgH="139700" progId="Equation.3">
                  <p:embed/>
                  <p:pic>
                    <p:nvPicPr>
                      <p:cNvPr id="73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008" y="4251095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/>
          </p:nvPr>
        </p:nvGraphicFramePr>
        <p:xfrm>
          <a:off x="6699628" y="5341841"/>
          <a:ext cx="1327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27" imgW="596900" imgH="228600" progId="Equation.3">
                  <p:embed/>
                </p:oleObj>
              </mc:Choice>
              <mc:Fallback>
                <p:oleObj name="Equation" r:id="rId27" imgW="596900" imgH="228600" progId="Equation.3">
                  <p:embed/>
                  <p:pic>
                    <p:nvPicPr>
                      <p:cNvPr id="74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628" y="5341841"/>
                        <a:ext cx="1327150" cy="50800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6329008" y="5341842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29" imgW="114300" imgH="139700" progId="Equation.3">
                  <p:embed/>
                </p:oleObj>
              </mc:Choice>
              <mc:Fallback>
                <p:oleObj name="Equation" r:id="rId29" imgW="114300" imgH="139700" progId="Equation.3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008" y="5341842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6173031" y="4759994"/>
            <a:ext cx="4112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 an equivalent resistance</a:t>
            </a:r>
          </a:p>
        </p:txBody>
      </p:sp>
    </p:spTree>
    <p:extLst>
      <p:ext uri="{BB962C8B-B14F-4D97-AF65-F5344CB8AC3E}">
        <p14:creationId xmlns:p14="http://schemas.microsoft.com/office/powerpoint/2010/main" val="261349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19" grpId="0"/>
      <p:bldP spid="70" grpId="0"/>
      <p:bldP spid="71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026" y="196734"/>
            <a:ext cx="8042276" cy="542141"/>
          </a:xfrm>
        </p:spPr>
        <p:txBody>
          <a:bodyPr>
            <a:normAutofit/>
          </a:bodyPr>
          <a:lstStyle/>
          <a:p>
            <a:r>
              <a:rPr lang="en-US" sz="29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Resistors in Parallel</a:t>
            </a:r>
          </a:p>
        </p:txBody>
      </p:sp>
      <p:grpSp>
        <p:nvGrpSpPr>
          <p:cNvPr id="77" name="Group 76"/>
          <p:cNvGrpSpPr/>
          <p:nvPr/>
        </p:nvGrpSpPr>
        <p:grpSpPr>
          <a:xfrm rot="5400000">
            <a:off x="5475207" y="2908747"/>
            <a:ext cx="1310105" cy="481263"/>
            <a:chOff x="1911684" y="2205789"/>
            <a:chExt cx="4243137" cy="882316"/>
          </a:xfrm>
          <a:effectLst/>
        </p:grpSpPr>
        <p:cxnSp>
          <p:nvCxnSpPr>
            <p:cNvPr id="78" name="Straight Connector 77"/>
            <p:cNvCxnSpPr/>
            <p:nvPr/>
          </p:nvCxnSpPr>
          <p:spPr>
            <a:xfrm flipV="1">
              <a:off x="1911684" y="2205789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708442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179053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3237831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3767220" y="2205789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4825998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4296609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87452" y="2646947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5355387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6130259" y="1828837"/>
            <a:ext cx="0" cy="66548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30258" y="3804431"/>
            <a:ext cx="0" cy="66548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3433422" y="1828837"/>
            <a:ext cx="13368" cy="11129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446790" y="3169043"/>
            <a:ext cx="0" cy="13008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059110" y="2936798"/>
            <a:ext cx="802104" cy="227264"/>
            <a:chOff x="975895" y="4852737"/>
            <a:chExt cx="1243263" cy="243270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975895" y="4852737"/>
              <a:ext cx="1243263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282699" y="5096007"/>
              <a:ext cx="622968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/>
          <p:cNvCxnSpPr>
            <a:stCxn id="97" idx="2"/>
          </p:cNvCxnSpPr>
          <p:nvPr/>
        </p:nvCxnSpPr>
        <p:spPr>
          <a:xfrm flipH="1" flipV="1">
            <a:off x="3433426" y="1828837"/>
            <a:ext cx="2638739" cy="798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072164" y="1783343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Object 98"/>
          <p:cNvGraphicFramePr>
            <a:graphicFrameLocks noChangeAspect="1"/>
          </p:cNvGraphicFramePr>
          <p:nvPr>
            <p:extLst/>
          </p:nvPr>
        </p:nvGraphicFramePr>
        <p:xfrm>
          <a:off x="2688490" y="2781263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114300" imgH="139700" progId="Equation.3">
                  <p:embed/>
                </p:oleObj>
              </mc:Choice>
              <mc:Fallback>
                <p:oleObj name="Equation" r:id="rId3" imgW="114300" imgH="139700" progId="Equation.3">
                  <p:embed/>
                  <p:pic>
                    <p:nvPicPr>
                      <p:cNvPr id="99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490" y="2781263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/>
          </p:nvPr>
        </p:nvGraphicFramePr>
        <p:xfrm>
          <a:off x="6423879" y="2918385"/>
          <a:ext cx="4270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104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879" y="2918385"/>
                        <a:ext cx="427037" cy="490538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Straight Connector 105"/>
          <p:cNvCxnSpPr/>
          <p:nvPr/>
        </p:nvCxnSpPr>
        <p:spPr>
          <a:xfrm flipH="1">
            <a:off x="3446793" y="4479376"/>
            <a:ext cx="273645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 rot="5400000">
            <a:off x="8172040" y="2912737"/>
            <a:ext cx="1310105" cy="481263"/>
            <a:chOff x="1911684" y="2205789"/>
            <a:chExt cx="4243137" cy="882316"/>
          </a:xfrm>
          <a:effectLst/>
        </p:grpSpPr>
        <p:cxnSp>
          <p:nvCxnSpPr>
            <p:cNvPr id="108" name="Straight Connector 107"/>
            <p:cNvCxnSpPr/>
            <p:nvPr/>
          </p:nvCxnSpPr>
          <p:spPr>
            <a:xfrm flipV="1">
              <a:off x="1911684" y="2205789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2708442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2179053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3237831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3767220" y="2205789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4825998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4296609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5887452" y="2646947"/>
              <a:ext cx="267369" cy="4411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5355387" y="2214615"/>
              <a:ext cx="529389" cy="8734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>
            <a:off x="8827092" y="1832827"/>
            <a:ext cx="0" cy="66548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827091" y="3808421"/>
            <a:ext cx="0" cy="66548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6130260" y="1832827"/>
            <a:ext cx="2696833" cy="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Object 123"/>
          <p:cNvGraphicFramePr>
            <a:graphicFrameLocks noChangeAspect="1"/>
          </p:cNvGraphicFramePr>
          <p:nvPr>
            <p:extLst/>
          </p:nvPr>
        </p:nvGraphicFramePr>
        <p:xfrm>
          <a:off x="9106753" y="2923148"/>
          <a:ext cx="457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7" imgW="190500" imgH="203200" progId="Equation.3">
                  <p:embed/>
                </p:oleObj>
              </mc:Choice>
              <mc:Fallback>
                <p:oleObj name="Equation" r:id="rId7" imgW="190500" imgH="203200" progId="Equation.3">
                  <p:embed/>
                  <p:pic>
                    <p:nvPicPr>
                      <p:cNvPr id="124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753" y="2923148"/>
                        <a:ext cx="457200" cy="48895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5" name="Straight Connector 124"/>
          <p:cNvCxnSpPr/>
          <p:nvPr/>
        </p:nvCxnSpPr>
        <p:spPr>
          <a:xfrm flipH="1">
            <a:off x="6143626" y="4469920"/>
            <a:ext cx="2683467" cy="1344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72870" y="1828836"/>
            <a:ext cx="467891" cy="3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183250" y="1840807"/>
            <a:ext cx="3650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130258" y="1840808"/>
            <a:ext cx="0" cy="3924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Object 127"/>
          <p:cNvGraphicFramePr>
            <a:graphicFrameLocks noChangeAspect="1"/>
          </p:cNvGraphicFramePr>
          <p:nvPr>
            <p:extLst/>
          </p:nvPr>
        </p:nvGraphicFramePr>
        <p:xfrm>
          <a:off x="6410326" y="1354138"/>
          <a:ext cx="3667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9" imgW="152400" imgH="203200" progId="Equation.3">
                  <p:embed/>
                </p:oleObj>
              </mc:Choice>
              <mc:Fallback>
                <p:oleObj name="Equation" r:id="rId9" imgW="152400" imgH="203200" progId="Equation.3">
                  <p:embed/>
                  <p:pic>
                    <p:nvPicPr>
                      <p:cNvPr id="128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6" y="1354138"/>
                        <a:ext cx="366713" cy="4873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/>
          <p:cNvGraphicFramePr>
            <a:graphicFrameLocks noChangeAspect="1"/>
          </p:cNvGraphicFramePr>
          <p:nvPr>
            <p:extLst/>
          </p:nvPr>
        </p:nvGraphicFramePr>
        <p:xfrm>
          <a:off x="5510982" y="1389768"/>
          <a:ext cx="2762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1" imgW="114300" imgH="152400" progId="Equation.3">
                  <p:embed/>
                </p:oleObj>
              </mc:Choice>
              <mc:Fallback>
                <p:oleObj name="Equation" r:id="rId11" imgW="114300" imgH="152400" progId="Equation.3">
                  <p:embed/>
                  <p:pic>
                    <p:nvPicPr>
                      <p:cNvPr id="129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982" y="1389768"/>
                        <a:ext cx="276225" cy="36671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/>
          </p:nvPr>
        </p:nvGraphicFramePr>
        <p:xfrm>
          <a:off x="6181725" y="1989138"/>
          <a:ext cx="3381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13" imgW="139700" imgH="203200" progId="Equation.3">
                  <p:embed/>
                </p:oleObj>
              </mc:Choice>
              <mc:Fallback>
                <p:oleObj name="Equation" r:id="rId13" imgW="139700" imgH="203200" progId="Equation.3">
                  <p:embed/>
                  <p:pic>
                    <p:nvPicPr>
                      <p:cNvPr id="13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1989138"/>
                        <a:ext cx="338138" cy="4873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Oval 133"/>
          <p:cNvSpPr/>
          <p:nvPr/>
        </p:nvSpPr>
        <p:spPr>
          <a:xfrm>
            <a:off x="6076785" y="4416445"/>
            <a:ext cx="106948" cy="10694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6130258" y="3852367"/>
            <a:ext cx="0" cy="3924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Object 135"/>
          <p:cNvGraphicFramePr>
            <a:graphicFrameLocks noChangeAspect="1"/>
          </p:cNvGraphicFramePr>
          <p:nvPr>
            <p:extLst/>
          </p:nvPr>
        </p:nvGraphicFramePr>
        <p:xfrm>
          <a:off x="6179112" y="4469919"/>
          <a:ext cx="3683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15" imgW="152400" imgH="203200" progId="Equation.3">
                  <p:embed/>
                </p:oleObj>
              </mc:Choice>
              <mc:Fallback>
                <p:oleObj name="Equation" r:id="rId15" imgW="152400" imgH="203200" progId="Equation.3">
                  <p:embed/>
                  <p:pic>
                    <p:nvPicPr>
                      <p:cNvPr id="136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112" y="4469919"/>
                        <a:ext cx="368300" cy="4873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7" name="Straight Arrow Connector 136"/>
          <p:cNvCxnSpPr/>
          <p:nvPr/>
        </p:nvCxnSpPr>
        <p:spPr>
          <a:xfrm>
            <a:off x="6395344" y="4483287"/>
            <a:ext cx="36508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Object 137"/>
          <p:cNvGraphicFramePr>
            <a:graphicFrameLocks noChangeAspect="1"/>
          </p:cNvGraphicFramePr>
          <p:nvPr>
            <p:extLst/>
          </p:nvPr>
        </p:nvGraphicFramePr>
        <p:xfrm>
          <a:off x="6179112" y="3901384"/>
          <a:ext cx="3365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17" imgW="139700" imgH="203200" progId="Equation.3">
                  <p:embed/>
                </p:oleObj>
              </mc:Choice>
              <mc:Fallback>
                <p:oleObj name="Equation" r:id="rId17" imgW="139700" imgH="203200" progId="Equation.3">
                  <p:embed/>
                  <p:pic>
                    <p:nvPicPr>
                      <p:cNvPr id="138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112" y="3901384"/>
                        <a:ext cx="336550" cy="48736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9" name="Straight Arrow Connector 138"/>
          <p:cNvCxnSpPr/>
          <p:nvPr/>
        </p:nvCxnSpPr>
        <p:spPr>
          <a:xfrm flipV="1">
            <a:off x="5671398" y="4481280"/>
            <a:ext cx="467891" cy="3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Object 139"/>
          <p:cNvGraphicFramePr>
            <a:graphicFrameLocks noChangeAspect="1"/>
          </p:cNvGraphicFramePr>
          <p:nvPr>
            <p:extLst/>
          </p:nvPr>
        </p:nvGraphicFramePr>
        <p:xfrm>
          <a:off x="5510982" y="4532372"/>
          <a:ext cx="2762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19" imgW="114300" imgH="152400" progId="Equation.3">
                  <p:embed/>
                </p:oleObj>
              </mc:Choice>
              <mc:Fallback>
                <p:oleObj name="Equation" r:id="rId19" imgW="114300" imgH="152400" progId="Equation.3">
                  <p:embed/>
                  <p:pic>
                    <p:nvPicPr>
                      <p:cNvPr id="14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982" y="4532372"/>
                        <a:ext cx="276225" cy="36671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Freeform 55"/>
          <p:cNvSpPr/>
          <p:nvPr/>
        </p:nvSpPr>
        <p:spPr>
          <a:xfrm>
            <a:off x="4053619" y="2143936"/>
            <a:ext cx="1617779" cy="2040253"/>
          </a:xfrm>
          <a:custGeom>
            <a:avLst/>
            <a:gdLst>
              <a:gd name="connsiteX0" fmla="*/ 80393 w 1617779"/>
              <a:gd name="connsiteY0" fmla="*/ 1884521 h 2040253"/>
              <a:gd name="connsiteX1" fmla="*/ 26919 w 1617779"/>
              <a:gd name="connsiteY1" fmla="*/ 855152 h 2040253"/>
              <a:gd name="connsiteX2" fmla="*/ 454709 w 1617779"/>
              <a:gd name="connsiteY2" fmla="*/ 133258 h 2040253"/>
              <a:gd name="connsiteX3" fmla="*/ 1176604 w 1617779"/>
              <a:gd name="connsiteY3" fmla="*/ 66416 h 2040253"/>
              <a:gd name="connsiteX4" fmla="*/ 1591025 w 1617779"/>
              <a:gd name="connsiteY4" fmla="*/ 855152 h 2040253"/>
              <a:gd name="connsiteX5" fmla="*/ 1457340 w 1617779"/>
              <a:gd name="connsiteY5" fmla="*/ 1884521 h 2040253"/>
              <a:gd name="connsiteX6" fmla="*/ 494814 w 1617779"/>
              <a:gd name="connsiteY6" fmla="*/ 2018205 h 204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7779" h="2040253">
                <a:moveTo>
                  <a:pt x="80393" y="1884521"/>
                </a:moveTo>
                <a:cubicBezTo>
                  <a:pt x="22463" y="1515775"/>
                  <a:pt x="-35467" y="1147029"/>
                  <a:pt x="26919" y="855152"/>
                </a:cubicBezTo>
                <a:cubicBezTo>
                  <a:pt x="89305" y="563275"/>
                  <a:pt x="263095" y="264714"/>
                  <a:pt x="454709" y="133258"/>
                </a:cubicBezTo>
                <a:cubicBezTo>
                  <a:pt x="646323" y="1802"/>
                  <a:pt x="987218" y="-53900"/>
                  <a:pt x="1176604" y="66416"/>
                </a:cubicBezTo>
                <a:cubicBezTo>
                  <a:pt x="1365990" y="186732"/>
                  <a:pt x="1544236" y="552135"/>
                  <a:pt x="1591025" y="855152"/>
                </a:cubicBezTo>
                <a:cubicBezTo>
                  <a:pt x="1637814" y="1158169"/>
                  <a:pt x="1640042" y="1690679"/>
                  <a:pt x="1457340" y="1884521"/>
                </a:cubicBezTo>
                <a:cubicBezTo>
                  <a:pt x="1274638" y="2078363"/>
                  <a:pt x="884726" y="2048284"/>
                  <a:pt x="494814" y="201820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850916" y="2148917"/>
            <a:ext cx="1617779" cy="2040253"/>
          </a:xfrm>
          <a:custGeom>
            <a:avLst/>
            <a:gdLst>
              <a:gd name="connsiteX0" fmla="*/ 80393 w 1617779"/>
              <a:gd name="connsiteY0" fmla="*/ 1884521 h 2040253"/>
              <a:gd name="connsiteX1" fmla="*/ 26919 w 1617779"/>
              <a:gd name="connsiteY1" fmla="*/ 855152 h 2040253"/>
              <a:gd name="connsiteX2" fmla="*/ 454709 w 1617779"/>
              <a:gd name="connsiteY2" fmla="*/ 133258 h 2040253"/>
              <a:gd name="connsiteX3" fmla="*/ 1176604 w 1617779"/>
              <a:gd name="connsiteY3" fmla="*/ 66416 h 2040253"/>
              <a:gd name="connsiteX4" fmla="*/ 1591025 w 1617779"/>
              <a:gd name="connsiteY4" fmla="*/ 855152 h 2040253"/>
              <a:gd name="connsiteX5" fmla="*/ 1457340 w 1617779"/>
              <a:gd name="connsiteY5" fmla="*/ 1884521 h 2040253"/>
              <a:gd name="connsiteX6" fmla="*/ 494814 w 1617779"/>
              <a:gd name="connsiteY6" fmla="*/ 2018205 h 204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7779" h="2040253">
                <a:moveTo>
                  <a:pt x="80393" y="1884521"/>
                </a:moveTo>
                <a:cubicBezTo>
                  <a:pt x="22463" y="1515775"/>
                  <a:pt x="-35467" y="1147029"/>
                  <a:pt x="26919" y="855152"/>
                </a:cubicBezTo>
                <a:cubicBezTo>
                  <a:pt x="89305" y="563275"/>
                  <a:pt x="263095" y="264714"/>
                  <a:pt x="454709" y="133258"/>
                </a:cubicBezTo>
                <a:cubicBezTo>
                  <a:pt x="646323" y="1802"/>
                  <a:pt x="987218" y="-53900"/>
                  <a:pt x="1176604" y="66416"/>
                </a:cubicBezTo>
                <a:cubicBezTo>
                  <a:pt x="1365990" y="186732"/>
                  <a:pt x="1544236" y="552135"/>
                  <a:pt x="1591025" y="855152"/>
                </a:cubicBezTo>
                <a:cubicBezTo>
                  <a:pt x="1637814" y="1158169"/>
                  <a:pt x="1640042" y="1690679"/>
                  <a:pt x="1457340" y="1884521"/>
                </a:cubicBezTo>
                <a:cubicBezTo>
                  <a:pt x="1274638" y="2078363"/>
                  <a:pt x="884726" y="2048284"/>
                  <a:pt x="494814" y="201820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513263" y="1267530"/>
            <a:ext cx="7192211" cy="3707610"/>
          </a:xfrm>
          <a:custGeom>
            <a:avLst/>
            <a:gdLst>
              <a:gd name="connsiteX0" fmla="*/ 1024540 w 7568258"/>
              <a:gd name="connsiteY0" fmla="*/ 346064 h 4254794"/>
              <a:gd name="connsiteX1" fmla="*/ 6585803 w 7568258"/>
              <a:gd name="connsiteY1" fmla="*/ 332696 h 4254794"/>
              <a:gd name="connsiteX2" fmla="*/ 6973487 w 7568258"/>
              <a:gd name="connsiteY2" fmla="*/ 3835222 h 4254794"/>
              <a:gd name="connsiteX3" fmla="*/ 396224 w 7568258"/>
              <a:gd name="connsiteY3" fmla="*/ 3861959 h 4254794"/>
              <a:gd name="connsiteX4" fmla="*/ 703698 w 7568258"/>
              <a:gd name="connsiteY4" fmla="*/ 867433 h 42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8258" h="4254794">
                <a:moveTo>
                  <a:pt x="1024540" y="346064"/>
                </a:moveTo>
                <a:cubicBezTo>
                  <a:pt x="3309426" y="48617"/>
                  <a:pt x="5594312" y="-248830"/>
                  <a:pt x="6585803" y="332696"/>
                </a:cubicBezTo>
                <a:cubicBezTo>
                  <a:pt x="7577294" y="914222"/>
                  <a:pt x="8005083" y="3247012"/>
                  <a:pt x="6973487" y="3835222"/>
                </a:cubicBezTo>
                <a:cubicBezTo>
                  <a:pt x="5941891" y="4423432"/>
                  <a:pt x="1441189" y="4356590"/>
                  <a:pt x="396224" y="3861959"/>
                </a:cubicBezTo>
                <a:cubicBezTo>
                  <a:pt x="-648741" y="3367328"/>
                  <a:pt x="703698" y="867433"/>
                  <a:pt x="703698" y="867433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/>
          </p:nvPr>
        </p:nvGraphicFramePr>
        <p:xfrm>
          <a:off x="3372480" y="5110163"/>
          <a:ext cx="1298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20" imgW="584200" imgH="203200" progId="Equation.3">
                  <p:embed/>
                </p:oleObj>
              </mc:Choice>
              <mc:Fallback>
                <p:oleObj name="Equation" r:id="rId20" imgW="584200" imgH="203200" progId="Equation.3">
                  <p:embed/>
                  <p:pic>
                    <p:nvPicPr>
                      <p:cNvPr id="6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480" y="5110163"/>
                        <a:ext cx="1298575" cy="45085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/>
          </p:nvPr>
        </p:nvGraphicFramePr>
        <p:xfrm>
          <a:off x="3062012" y="5599113"/>
          <a:ext cx="20050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22" imgW="901700" imgH="203200" progId="Equation.3">
                  <p:embed/>
                </p:oleObj>
              </mc:Choice>
              <mc:Fallback>
                <p:oleObj name="Equation" r:id="rId22" imgW="901700" imgH="203200" progId="Equation.3">
                  <p:embed/>
                  <p:pic>
                    <p:nvPicPr>
                      <p:cNvPr id="61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012" y="5599113"/>
                        <a:ext cx="2005013" cy="45085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/>
          </p:nvPr>
        </p:nvGraphicFramePr>
        <p:xfrm>
          <a:off x="3372479" y="6049963"/>
          <a:ext cx="13827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24" imgW="622300" imgH="203200" progId="Equation.3">
                  <p:embed/>
                </p:oleObj>
              </mc:Choice>
              <mc:Fallback>
                <p:oleObj name="Equation" r:id="rId24" imgW="622300" imgH="203200" progId="Equation.3">
                  <p:embed/>
                  <p:pic>
                    <p:nvPicPr>
                      <p:cNvPr id="6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479" y="6049963"/>
                        <a:ext cx="1382712" cy="45085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/>
          </p:nvPr>
        </p:nvGraphicFramePr>
        <p:xfrm>
          <a:off x="3062011" y="5098944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26" imgW="114300" imgH="139700" progId="Equation.3">
                  <p:embed/>
                </p:oleObj>
              </mc:Choice>
              <mc:Fallback>
                <p:oleObj name="Equation" r:id="rId26" imgW="114300" imgH="139700" progId="Equation.3">
                  <p:embed/>
                  <p:pic>
                    <p:nvPicPr>
                      <p:cNvPr id="63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011" y="5098944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/>
          </p:nvPr>
        </p:nvGraphicFramePr>
        <p:xfrm>
          <a:off x="3072478" y="6049964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27" imgW="114300" imgH="139700" progId="Equation.3">
                  <p:embed/>
                </p:oleObj>
              </mc:Choice>
              <mc:Fallback>
                <p:oleObj name="Equation" r:id="rId27" imgW="114300" imgH="139700" progId="Equation.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478" y="6049964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6020" y="5058839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Loop 1: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16020" y="5569933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Loop 2: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30826" y="6013062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Loop 3: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4220" y="2998075"/>
            <a:ext cx="81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53673" y="3004388"/>
            <a:ext cx="81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297662" y="1756480"/>
            <a:ext cx="81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3</a:t>
            </a:r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>
            <p:extLst/>
          </p:nvPr>
        </p:nvGraphicFramePr>
        <p:xfrm>
          <a:off x="6804669" y="5302805"/>
          <a:ext cx="10160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28" imgW="457200" imgH="431800" progId="Equation.3">
                  <p:embed/>
                </p:oleObj>
              </mc:Choice>
              <mc:Fallback>
                <p:oleObj name="Equation" r:id="rId28" imgW="457200" imgH="431800" progId="Equation.3">
                  <p:embed/>
                  <p:pic>
                    <p:nvPicPr>
                      <p:cNvPr id="71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669" y="5302805"/>
                        <a:ext cx="1016000" cy="957262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/>
          </p:nvPr>
        </p:nvGraphicFramePr>
        <p:xfrm>
          <a:off x="7409268" y="5342910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30" imgW="114300" imgH="139700" progId="Equation.3">
                  <p:embed/>
                </p:oleObj>
              </mc:Choice>
              <mc:Fallback>
                <p:oleObj name="Equation" r:id="rId30" imgW="114300" imgH="139700" progId="Equation.3">
                  <p:embed/>
                  <p:pic>
                    <p:nvPicPr>
                      <p:cNvPr id="72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9268" y="5342910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/>
          </p:nvPr>
        </p:nvGraphicFramePr>
        <p:xfrm>
          <a:off x="8427914" y="5344362"/>
          <a:ext cx="11017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31" imgW="495300" imgH="431800" progId="Equation.3">
                  <p:embed/>
                </p:oleObj>
              </mc:Choice>
              <mc:Fallback>
                <p:oleObj name="Equation" r:id="rId31" imgW="495300" imgH="431800" progId="Equation.3">
                  <p:embed/>
                  <p:pic>
                    <p:nvPicPr>
                      <p:cNvPr id="73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7914" y="5344362"/>
                        <a:ext cx="1101725" cy="957263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/>
          </p:nvPr>
        </p:nvGraphicFramePr>
        <p:xfrm>
          <a:off x="9074756" y="5383780"/>
          <a:ext cx="370620" cy="4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33" imgW="114300" imgH="139700" progId="Equation.3">
                  <p:embed/>
                </p:oleObj>
              </mc:Choice>
              <mc:Fallback>
                <p:oleObj name="Equation" r:id="rId33" imgW="114300" imgH="139700" progId="Equation.3">
                  <p:embed/>
                  <p:pic>
                    <p:nvPicPr>
                      <p:cNvPr id="74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756" y="5383780"/>
                        <a:ext cx="370620" cy="449429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4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3" grpId="0" animBg="1"/>
      <p:bldP spid="5" grpId="0"/>
      <p:bldP spid="66" grpId="0"/>
      <p:bldP spid="67" grpId="0"/>
      <p:bldP spid="6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ESSTIXEight</vt:lpstr>
      <vt:lpstr>Times New Roman</vt:lpstr>
      <vt:lpstr>Office Theme</vt:lpstr>
      <vt:lpstr>Equation</vt:lpstr>
      <vt:lpstr>How can we quantify resistance?</vt:lpstr>
      <vt:lpstr>PowerPoint Presentation</vt:lpstr>
      <vt:lpstr>Ohm’s Law</vt:lpstr>
      <vt:lpstr>Ideal wires &amp; batteries</vt:lpstr>
      <vt:lpstr>A Basic Circuit</vt:lpstr>
      <vt:lpstr>A Basic Circuit</vt:lpstr>
      <vt:lpstr>A Basic Circuit</vt:lpstr>
      <vt:lpstr>Resistors in Series</vt:lpstr>
      <vt:lpstr>Resistors in Parallel</vt:lpstr>
      <vt:lpstr>Resistors in Parallel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we quantify resistance?</dc:title>
  <dc:creator>Nafiseh</dc:creator>
  <cp:lastModifiedBy>Nafiseh</cp:lastModifiedBy>
  <cp:revision>2</cp:revision>
  <dcterms:created xsi:type="dcterms:W3CDTF">2017-03-10T06:17:13Z</dcterms:created>
  <dcterms:modified xsi:type="dcterms:W3CDTF">2017-03-10T05:51:08Z</dcterms:modified>
</cp:coreProperties>
</file>