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78" d="100"/>
          <a:sy n="78" d="100"/>
        </p:scale>
        <p:origin x="126"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8.emf"/><Relationship Id="rId2" Type="http://schemas.openxmlformats.org/officeDocument/2006/relationships/image" Target="../media/image3.emf"/><Relationship Id="rId1" Type="http://schemas.openxmlformats.org/officeDocument/2006/relationships/image" Target="../media/image2.emf"/><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1.emf"/><Relationship Id="rId7" Type="http://schemas.openxmlformats.org/officeDocument/2006/relationships/image" Target="../media/image15.emf"/><Relationship Id="rId2" Type="http://schemas.openxmlformats.org/officeDocument/2006/relationships/image" Target="../media/image10.emf"/><Relationship Id="rId1" Type="http://schemas.openxmlformats.org/officeDocument/2006/relationships/image" Target="../media/image9.emf"/><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0.emf"/><Relationship Id="rId1" Type="http://schemas.openxmlformats.org/officeDocument/2006/relationships/image" Target="../media/image9.emf"/><Relationship Id="rId5" Type="http://schemas.openxmlformats.org/officeDocument/2006/relationships/image" Target="../media/image17.emf"/><Relationship Id="rId4"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image" Target="../media/image18.emf"/><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2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8B392691-C13E-4B45-A45A-E65EFD9F6A7D}" type="datetimeFigureOut">
              <a:rPr lang="en-CA" smtClean="0"/>
              <a:t>2017-03-20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AE6F089-7AAD-4BBC-BD1B-5F36250857AD}" type="slidenum">
              <a:rPr lang="en-CA" smtClean="0"/>
              <a:t>‹#›</a:t>
            </a:fld>
            <a:endParaRPr lang="en-CA"/>
          </a:p>
        </p:txBody>
      </p:sp>
    </p:spTree>
    <p:extLst>
      <p:ext uri="{BB962C8B-B14F-4D97-AF65-F5344CB8AC3E}">
        <p14:creationId xmlns:p14="http://schemas.microsoft.com/office/powerpoint/2010/main" val="1516472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8B392691-C13E-4B45-A45A-E65EFD9F6A7D}" type="datetimeFigureOut">
              <a:rPr lang="en-CA" smtClean="0"/>
              <a:t>2017-03-20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AE6F089-7AAD-4BBC-BD1B-5F36250857AD}" type="slidenum">
              <a:rPr lang="en-CA" smtClean="0"/>
              <a:t>‹#›</a:t>
            </a:fld>
            <a:endParaRPr lang="en-CA"/>
          </a:p>
        </p:txBody>
      </p:sp>
    </p:spTree>
    <p:extLst>
      <p:ext uri="{BB962C8B-B14F-4D97-AF65-F5344CB8AC3E}">
        <p14:creationId xmlns:p14="http://schemas.microsoft.com/office/powerpoint/2010/main" val="1478889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8B392691-C13E-4B45-A45A-E65EFD9F6A7D}" type="datetimeFigureOut">
              <a:rPr lang="en-CA" smtClean="0"/>
              <a:t>2017-03-20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AE6F089-7AAD-4BBC-BD1B-5F36250857AD}" type="slidenum">
              <a:rPr lang="en-CA" smtClean="0"/>
              <a:t>‹#›</a:t>
            </a:fld>
            <a:endParaRPr lang="en-CA"/>
          </a:p>
        </p:txBody>
      </p:sp>
    </p:spTree>
    <p:extLst>
      <p:ext uri="{BB962C8B-B14F-4D97-AF65-F5344CB8AC3E}">
        <p14:creationId xmlns:p14="http://schemas.microsoft.com/office/powerpoint/2010/main" val="636232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8B392691-C13E-4B45-A45A-E65EFD9F6A7D}" type="datetimeFigureOut">
              <a:rPr lang="en-CA" smtClean="0"/>
              <a:t>2017-03-20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AE6F089-7AAD-4BBC-BD1B-5F36250857AD}" type="slidenum">
              <a:rPr lang="en-CA" smtClean="0"/>
              <a:t>‹#›</a:t>
            </a:fld>
            <a:endParaRPr lang="en-CA"/>
          </a:p>
        </p:txBody>
      </p:sp>
    </p:spTree>
    <p:extLst>
      <p:ext uri="{BB962C8B-B14F-4D97-AF65-F5344CB8AC3E}">
        <p14:creationId xmlns:p14="http://schemas.microsoft.com/office/powerpoint/2010/main" val="2657054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392691-C13E-4B45-A45A-E65EFD9F6A7D}" type="datetimeFigureOut">
              <a:rPr lang="en-CA" smtClean="0"/>
              <a:t>2017-03-20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AE6F089-7AAD-4BBC-BD1B-5F36250857AD}" type="slidenum">
              <a:rPr lang="en-CA" smtClean="0"/>
              <a:t>‹#›</a:t>
            </a:fld>
            <a:endParaRPr lang="en-CA"/>
          </a:p>
        </p:txBody>
      </p:sp>
    </p:spTree>
    <p:extLst>
      <p:ext uri="{BB962C8B-B14F-4D97-AF65-F5344CB8AC3E}">
        <p14:creationId xmlns:p14="http://schemas.microsoft.com/office/powerpoint/2010/main" val="4155246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8B392691-C13E-4B45-A45A-E65EFD9F6A7D}" type="datetimeFigureOut">
              <a:rPr lang="en-CA" smtClean="0"/>
              <a:t>2017-03-20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AE6F089-7AAD-4BBC-BD1B-5F36250857AD}" type="slidenum">
              <a:rPr lang="en-CA" smtClean="0"/>
              <a:t>‹#›</a:t>
            </a:fld>
            <a:endParaRPr lang="en-CA"/>
          </a:p>
        </p:txBody>
      </p:sp>
    </p:spTree>
    <p:extLst>
      <p:ext uri="{BB962C8B-B14F-4D97-AF65-F5344CB8AC3E}">
        <p14:creationId xmlns:p14="http://schemas.microsoft.com/office/powerpoint/2010/main" val="1435704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8B392691-C13E-4B45-A45A-E65EFD9F6A7D}" type="datetimeFigureOut">
              <a:rPr lang="en-CA" smtClean="0"/>
              <a:t>2017-03-20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AE6F089-7AAD-4BBC-BD1B-5F36250857AD}" type="slidenum">
              <a:rPr lang="en-CA" smtClean="0"/>
              <a:t>‹#›</a:t>
            </a:fld>
            <a:endParaRPr lang="en-CA"/>
          </a:p>
        </p:txBody>
      </p:sp>
    </p:spTree>
    <p:extLst>
      <p:ext uri="{BB962C8B-B14F-4D97-AF65-F5344CB8AC3E}">
        <p14:creationId xmlns:p14="http://schemas.microsoft.com/office/powerpoint/2010/main" val="1810700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8B392691-C13E-4B45-A45A-E65EFD9F6A7D}" type="datetimeFigureOut">
              <a:rPr lang="en-CA" smtClean="0"/>
              <a:t>2017-03-20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AE6F089-7AAD-4BBC-BD1B-5F36250857AD}" type="slidenum">
              <a:rPr lang="en-CA" smtClean="0"/>
              <a:t>‹#›</a:t>
            </a:fld>
            <a:endParaRPr lang="en-CA"/>
          </a:p>
        </p:txBody>
      </p:sp>
    </p:spTree>
    <p:extLst>
      <p:ext uri="{BB962C8B-B14F-4D97-AF65-F5344CB8AC3E}">
        <p14:creationId xmlns:p14="http://schemas.microsoft.com/office/powerpoint/2010/main" val="780382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392691-C13E-4B45-A45A-E65EFD9F6A7D}" type="datetimeFigureOut">
              <a:rPr lang="en-CA" smtClean="0"/>
              <a:t>2017-03-20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AE6F089-7AAD-4BBC-BD1B-5F36250857AD}" type="slidenum">
              <a:rPr lang="en-CA" smtClean="0"/>
              <a:t>‹#›</a:t>
            </a:fld>
            <a:endParaRPr lang="en-CA"/>
          </a:p>
        </p:txBody>
      </p:sp>
    </p:spTree>
    <p:extLst>
      <p:ext uri="{BB962C8B-B14F-4D97-AF65-F5344CB8AC3E}">
        <p14:creationId xmlns:p14="http://schemas.microsoft.com/office/powerpoint/2010/main" val="2198716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392691-C13E-4B45-A45A-E65EFD9F6A7D}" type="datetimeFigureOut">
              <a:rPr lang="en-CA" smtClean="0"/>
              <a:t>2017-03-20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AE6F089-7AAD-4BBC-BD1B-5F36250857AD}" type="slidenum">
              <a:rPr lang="en-CA" smtClean="0"/>
              <a:t>‹#›</a:t>
            </a:fld>
            <a:endParaRPr lang="en-CA"/>
          </a:p>
        </p:txBody>
      </p:sp>
    </p:spTree>
    <p:extLst>
      <p:ext uri="{BB962C8B-B14F-4D97-AF65-F5344CB8AC3E}">
        <p14:creationId xmlns:p14="http://schemas.microsoft.com/office/powerpoint/2010/main" val="2862504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392691-C13E-4B45-A45A-E65EFD9F6A7D}" type="datetimeFigureOut">
              <a:rPr lang="en-CA" smtClean="0"/>
              <a:t>2017-03-20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AE6F089-7AAD-4BBC-BD1B-5F36250857AD}" type="slidenum">
              <a:rPr lang="en-CA" smtClean="0"/>
              <a:t>‹#›</a:t>
            </a:fld>
            <a:endParaRPr lang="en-CA"/>
          </a:p>
        </p:txBody>
      </p:sp>
    </p:spTree>
    <p:extLst>
      <p:ext uri="{BB962C8B-B14F-4D97-AF65-F5344CB8AC3E}">
        <p14:creationId xmlns:p14="http://schemas.microsoft.com/office/powerpoint/2010/main" val="201303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92691-C13E-4B45-A45A-E65EFD9F6A7D}" type="datetimeFigureOut">
              <a:rPr lang="en-CA" smtClean="0"/>
              <a:t>2017-03-20</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E6F089-7AAD-4BBC-BD1B-5F36250857AD}" type="slidenum">
              <a:rPr lang="en-CA" smtClean="0"/>
              <a:t>‹#›</a:t>
            </a:fld>
            <a:endParaRPr lang="en-CA"/>
          </a:p>
        </p:txBody>
      </p:sp>
    </p:spTree>
    <p:extLst>
      <p:ext uri="{BB962C8B-B14F-4D97-AF65-F5344CB8AC3E}">
        <p14:creationId xmlns:p14="http://schemas.microsoft.com/office/powerpoint/2010/main" val="1619289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emf"/><Relationship Id="rId2" Type="http://schemas.openxmlformats.org/officeDocument/2006/relationships/slideLayout" Target="../slideLayouts/slideLayout6.xml"/><Relationship Id="rId16" Type="http://schemas.openxmlformats.org/officeDocument/2006/relationships/image" Target="../media/image8.emf"/><Relationship Id="rId1" Type="http://schemas.openxmlformats.org/officeDocument/2006/relationships/vmlDrawing" Target="../drawings/vmlDrawing1.vml"/><Relationship Id="rId6" Type="http://schemas.openxmlformats.org/officeDocument/2006/relationships/image" Target="../media/image3.e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5.emf"/><Relationship Id="rId4" Type="http://schemas.openxmlformats.org/officeDocument/2006/relationships/image" Target="../media/image2.emf"/><Relationship Id="rId9" Type="http://schemas.openxmlformats.org/officeDocument/2006/relationships/oleObject" Target="../embeddings/oleObject4.bin"/><Relationship Id="rId14" Type="http://schemas.openxmlformats.org/officeDocument/2006/relationships/image" Target="../media/image7.emf"/></Relationships>
</file>

<file path=ppt/slides/_rels/slide4.xml.rels><?xml version="1.0" encoding="UTF-8" standalone="yes"?>
<Relationships xmlns="http://schemas.openxmlformats.org/package/2006/relationships"><Relationship Id="rId8" Type="http://schemas.openxmlformats.org/officeDocument/2006/relationships/image" Target="../media/image11.emf"/><Relationship Id="rId13" Type="http://schemas.openxmlformats.org/officeDocument/2006/relationships/oleObject" Target="../embeddings/oleObject13.bin"/><Relationship Id="rId18" Type="http://schemas.openxmlformats.org/officeDocument/2006/relationships/image" Target="../media/image16.e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3.emf"/><Relationship Id="rId17" Type="http://schemas.openxmlformats.org/officeDocument/2006/relationships/oleObject" Target="../embeddings/oleObject15.bin"/><Relationship Id="rId2" Type="http://schemas.openxmlformats.org/officeDocument/2006/relationships/slideLayout" Target="../slideLayouts/slideLayout6.xml"/><Relationship Id="rId16" Type="http://schemas.openxmlformats.org/officeDocument/2006/relationships/image" Target="../media/image15.emf"/><Relationship Id="rId1" Type="http://schemas.openxmlformats.org/officeDocument/2006/relationships/vmlDrawing" Target="../drawings/vmlDrawing2.vml"/><Relationship Id="rId6" Type="http://schemas.openxmlformats.org/officeDocument/2006/relationships/image" Target="../media/image10.emf"/><Relationship Id="rId11" Type="http://schemas.openxmlformats.org/officeDocument/2006/relationships/oleObject" Target="../embeddings/oleObject12.bin"/><Relationship Id="rId5" Type="http://schemas.openxmlformats.org/officeDocument/2006/relationships/oleObject" Target="../embeddings/oleObject9.bin"/><Relationship Id="rId15" Type="http://schemas.openxmlformats.org/officeDocument/2006/relationships/oleObject" Target="../embeddings/oleObject14.bin"/><Relationship Id="rId10" Type="http://schemas.openxmlformats.org/officeDocument/2006/relationships/image" Target="../media/image12.emf"/><Relationship Id="rId4" Type="http://schemas.openxmlformats.org/officeDocument/2006/relationships/image" Target="../media/image9.emf"/><Relationship Id="rId9" Type="http://schemas.openxmlformats.org/officeDocument/2006/relationships/oleObject" Target="../embeddings/oleObject11.bin"/><Relationship Id="rId14" Type="http://schemas.openxmlformats.org/officeDocument/2006/relationships/image" Target="../media/image14.emf"/></Relationships>
</file>

<file path=ppt/slides/_rels/slide5.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17.e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10.emf"/><Relationship Id="rId11" Type="http://schemas.openxmlformats.org/officeDocument/2006/relationships/oleObject" Target="../embeddings/oleObject20.bin"/><Relationship Id="rId5" Type="http://schemas.openxmlformats.org/officeDocument/2006/relationships/oleObject" Target="../embeddings/oleObject17.bin"/><Relationship Id="rId10" Type="http://schemas.openxmlformats.org/officeDocument/2006/relationships/image" Target="../media/image16.emf"/><Relationship Id="rId4" Type="http://schemas.openxmlformats.org/officeDocument/2006/relationships/image" Target="../media/image9.emf"/><Relationship Id="rId9" Type="http://schemas.openxmlformats.org/officeDocument/2006/relationships/oleObject" Target="../embeddings/oleObject19.bin"/></Relationships>
</file>

<file path=ppt/slides/_rels/slide6.xml.rels><?xml version="1.0" encoding="UTF-8" standalone="yes"?>
<Relationships xmlns="http://schemas.openxmlformats.org/package/2006/relationships"><Relationship Id="rId8" Type="http://schemas.openxmlformats.org/officeDocument/2006/relationships/image" Target="../media/image20.emf"/><Relationship Id="rId13" Type="http://schemas.openxmlformats.org/officeDocument/2006/relationships/oleObject" Target="../embeddings/oleObject26.bin"/><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22.emf"/><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19.e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21.emf"/><Relationship Id="rId4" Type="http://schemas.openxmlformats.org/officeDocument/2006/relationships/image" Target="../media/image18.emf"/><Relationship Id="rId9" Type="http://schemas.openxmlformats.org/officeDocument/2006/relationships/oleObject" Target="../embeddings/oleObject24.bin"/><Relationship Id="rId14" Type="http://schemas.openxmlformats.org/officeDocument/2006/relationships/image" Target="../media/image2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Chapter 28- Appendix 1</a:t>
            </a:r>
          </a:p>
        </p:txBody>
      </p:sp>
      <p:sp>
        <p:nvSpPr>
          <p:cNvPr id="3" name="Subtitle 2"/>
          <p:cNvSpPr>
            <a:spLocks noGrp="1"/>
          </p:cNvSpPr>
          <p:nvPr>
            <p:ph type="subTitle" idx="1"/>
          </p:nvPr>
        </p:nvSpPr>
        <p:spPr/>
        <p:txBody>
          <a:bodyPr/>
          <a:lstStyle/>
          <a:p>
            <a:endParaRPr lang="en-CA"/>
          </a:p>
        </p:txBody>
      </p:sp>
    </p:spTree>
    <p:extLst>
      <p:ext uri="{BB962C8B-B14F-4D97-AF65-F5344CB8AC3E}">
        <p14:creationId xmlns:p14="http://schemas.microsoft.com/office/powerpoint/2010/main" val="3501031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Vector Cross Product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5640" y="1448781"/>
            <a:ext cx="6282384" cy="3105344"/>
          </a:xfrm>
          <a:prstGeom prst="rect">
            <a:avLst/>
          </a:prstGeom>
        </p:spPr>
      </p:pic>
      <p:sp>
        <p:nvSpPr>
          <p:cNvPr id="4" name="TextBox 3"/>
          <p:cNvSpPr txBox="1"/>
          <p:nvPr/>
        </p:nvSpPr>
        <p:spPr>
          <a:xfrm>
            <a:off x="2135561" y="4824155"/>
            <a:ext cx="7965885" cy="1815882"/>
          </a:xfrm>
          <a:prstGeom prst="rect">
            <a:avLst/>
          </a:prstGeom>
          <a:noFill/>
          <a:ln w="25400">
            <a:noFill/>
          </a:ln>
        </p:spPr>
        <p:txBody>
          <a:bodyPr wrap="square" rtlCol="0">
            <a:spAutoFit/>
          </a:bodyPr>
          <a:lstStyle/>
          <a:p>
            <a:r>
              <a:rPr lang="en-CA" sz="2800" dirty="0"/>
              <a:t>Point the fingers of your right hand along the first vector in the cross product (vector C), then curl them so they point along the second vector (vector D). Your thumb gives the direction of the cross product.</a:t>
            </a:r>
          </a:p>
        </p:txBody>
      </p:sp>
    </p:spTree>
    <p:extLst>
      <p:ext uri="{BB962C8B-B14F-4D97-AF65-F5344CB8AC3E}">
        <p14:creationId xmlns:p14="http://schemas.microsoft.com/office/powerpoint/2010/main" val="960812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US" dirty="0"/>
              <a:t>Cross product </a:t>
            </a:r>
            <a:r>
              <a:rPr lang="en-US" dirty="0" err="1"/>
              <a:t>vs</a:t>
            </a:r>
            <a:r>
              <a:rPr lang="en-US" dirty="0"/>
              <a:t> regular product</a:t>
            </a:r>
          </a:p>
        </p:txBody>
      </p:sp>
      <p:graphicFrame>
        <p:nvGraphicFramePr>
          <p:cNvPr id="3" name="Object 2"/>
          <p:cNvGraphicFramePr>
            <a:graphicFrameLocks noChangeAspect="1"/>
          </p:cNvGraphicFramePr>
          <p:nvPr>
            <p:extLst/>
          </p:nvPr>
        </p:nvGraphicFramePr>
        <p:xfrm>
          <a:off x="6188076" y="4091780"/>
          <a:ext cx="2246313" cy="474662"/>
        </p:xfrm>
        <a:graphic>
          <a:graphicData uri="http://schemas.openxmlformats.org/presentationml/2006/ole">
            <mc:AlternateContent xmlns:mc="http://schemas.openxmlformats.org/markup-compatibility/2006">
              <mc:Choice xmlns:v="urn:schemas-microsoft-com:vml" Requires="v">
                <p:oleObj spid="_x0000_s1047" name="Equation" r:id="rId3" imgW="965200" imgH="203200" progId="Equation.3">
                  <p:embed/>
                </p:oleObj>
              </mc:Choice>
              <mc:Fallback>
                <p:oleObj name="Equation" r:id="rId3" imgW="965200" imgH="203200" progId="Equation.3">
                  <p:embed/>
                  <p:pic>
                    <p:nvPicPr>
                      <p:cNvPr id="3" name="Object 2"/>
                      <p:cNvPicPr/>
                      <p:nvPr/>
                    </p:nvPicPr>
                    <p:blipFill>
                      <a:blip r:embed="rId4"/>
                      <a:stretch>
                        <a:fillRect/>
                      </a:stretch>
                    </p:blipFill>
                    <p:spPr>
                      <a:xfrm>
                        <a:off x="6188076" y="4091780"/>
                        <a:ext cx="2246313" cy="474662"/>
                      </a:xfrm>
                      <a:prstGeom prst="rect">
                        <a:avLst/>
                      </a:prstGeom>
                    </p:spPr>
                  </p:pic>
                </p:oleObj>
              </mc:Fallback>
            </mc:AlternateContent>
          </a:graphicData>
        </a:graphic>
      </p:graphicFrame>
      <p:graphicFrame>
        <p:nvGraphicFramePr>
          <p:cNvPr id="4" name="Object 3"/>
          <p:cNvGraphicFramePr>
            <a:graphicFrameLocks noChangeAspect="1"/>
          </p:cNvGraphicFramePr>
          <p:nvPr>
            <p:extLst/>
          </p:nvPr>
        </p:nvGraphicFramePr>
        <p:xfrm>
          <a:off x="6188075" y="5465294"/>
          <a:ext cx="3576638" cy="681037"/>
        </p:xfrm>
        <a:graphic>
          <a:graphicData uri="http://schemas.openxmlformats.org/presentationml/2006/ole">
            <mc:AlternateContent xmlns:mc="http://schemas.openxmlformats.org/markup-compatibility/2006">
              <mc:Choice xmlns:v="urn:schemas-microsoft-com:vml" Requires="v">
                <p:oleObj spid="_x0000_s1048" name="Equation" r:id="rId5" imgW="1536700" imgH="292100" progId="Equation.3">
                  <p:embed/>
                </p:oleObj>
              </mc:Choice>
              <mc:Fallback>
                <p:oleObj name="Equation" r:id="rId5" imgW="1536700" imgH="292100" progId="Equation.3">
                  <p:embed/>
                  <p:pic>
                    <p:nvPicPr>
                      <p:cNvPr id="4" name="Object 3"/>
                      <p:cNvPicPr/>
                      <p:nvPr/>
                    </p:nvPicPr>
                    <p:blipFill>
                      <a:blip r:embed="rId6"/>
                      <a:stretch>
                        <a:fillRect/>
                      </a:stretch>
                    </p:blipFill>
                    <p:spPr>
                      <a:xfrm>
                        <a:off x="6188075" y="5465294"/>
                        <a:ext cx="3576638" cy="681037"/>
                      </a:xfrm>
                      <a:prstGeom prst="rect">
                        <a:avLst/>
                      </a:prstGeom>
                    </p:spPr>
                  </p:pic>
                </p:oleObj>
              </mc:Fallback>
            </mc:AlternateContent>
          </a:graphicData>
        </a:graphic>
      </p:graphicFrame>
      <p:graphicFrame>
        <p:nvGraphicFramePr>
          <p:cNvPr id="5" name="Object 4"/>
          <p:cNvGraphicFramePr>
            <a:graphicFrameLocks noChangeAspect="1"/>
          </p:cNvGraphicFramePr>
          <p:nvPr>
            <p:extLst/>
          </p:nvPr>
        </p:nvGraphicFramePr>
        <p:xfrm>
          <a:off x="2116711" y="3878251"/>
          <a:ext cx="1447800" cy="385762"/>
        </p:xfrm>
        <a:graphic>
          <a:graphicData uri="http://schemas.openxmlformats.org/presentationml/2006/ole">
            <mc:AlternateContent xmlns:mc="http://schemas.openxmlformats.org/markup-compatibility/2006">
              <mc:Choice xmlns:v="urn:schemas-microsoft-com:vml" Requires="v">
                <p:oleObj spid="_x0000_s1049" name="Equation" r:id="rId7" imgW="622300" imgH="165100" progId="Equation.3">
                  <p:embed/>
                </p:oleObj>
              </mc:Choice>
              <mc:Fallback>
                <p:oleObj name="Equation" r:id="rId7" imgW="622300" imgH="165100" progId="Equation.3">
                  <p:embed/>
                  <p:pic>
                    <p:nvPicPr>
                      <p:cNvPr id="5" name="Object 4"/>
                      <p:cNvPicPr/>
                      <p:nvPr/>
                    </p:nvPicPr>
                    <p:blipFill>
                      <a:blip r:embed="rId8"/>
                      <a:stretch>
                        <a:fillRect/>
                      </a:stretch>
                    </p:blipFill>
                    <p:spPr>
                      <a:xfrm>
                        <a:off x="2116711" y="3878251"/>
                        <a:ext cx="1447800" cy="385762"/>
                      </a:xfrm>
                      <a:prstGeom prst="rect">
                        <a:avLst/>
                      </a:prstGeom>
                    </p:spPr>
                  </p:pic>
                </p:oleObj>
              </mc:Fallback>
            </mc:AlternateContent>
          </a:graphicData>
        </a:graphic>
      </p:graphicFrame>
      <p:graphicFrame>
        <p:nvGraphicFramePr>
          <p:cNvPr id="6" name="Object 5"/>
          <p:cNvGraphicFramePr>
            <a:graphicFrameLocks noChangeAspect="1"/>
          </p:cNvGraphicFramePr>
          <p:nvPr>
            <p:extLst/>
          </p:nvPr>
        </p:nvGraphicFramePr>
        <p:xfrm>
          <a:off x="2116711" y="5491482"/>
          <a:ext cx="2482850" cy="563563"/>
        </p:xfrm>
        <a:graphic>
          <a:graphicData uri="http://schemas.openxmlformats.org/presentationml/2006/ole">
            <mc:AlternateContent xmlns:mc="http://schemas.openxmlformats.org/markup-compatibility/2006">
              <mc:Choice xmlns:v="urn:schemas-microsoft-com:vml" Requires="v">
                <p:oleObj spid="_x0000_s1050" name="Equation" r:id="rId9" imgW="1066800" imgH="241300" progId="Equation.3">
                  <p:embed/>
                </p:oleObj>
              </mc:Choice>
              <mc:Fallback>
                <p:oleObj name="Equation" r:id="rId9" imgW="1066800" imgH="241300" progId="Equation.3">
                  <p:embed/>
                  <p:pic>
                    <p:nvPicPr>
                      <p:cNvPr id="6" name="Object 5"/>
                      <p:cNvPicPr/>
                      <p:nvPr/>
                    </p:nvPicPr>
                    <p:blipFill>
                      <a:blip r:embed="rId10"/>
                      <a:stretch>
                        <a:fillRect/>
                      </a:stretch>
                    </p:blipFill>
                    <p:spPr>
                      <a:xfrm>
                        <a:off x="2116711" y="5491482"/>
                        <a:ext cx="2482850" cy="563563"/>
                      </a:xfrm>
                      <a:prstGeom prst="rect">
                        <a:avLst/>
                      </a:prstGeom>
                    </p:spPr>
                  </p:pic>
                </p:oleObj>
              </mc:Fallback>
            </mc:AlternateContent>
          </a:graphicData>
        </a:graphic>
      </p:graphicFrame>
      <p:graphicFrame>
        <p:nvGraphicFramePr>
          <p:cNvPr id="7" name="Object 6"/>
          <p:cNvGraphicFramePr>
            <a:graphicFrameLocks noChangeAspect="1"/>
          </p:cNvGraphicFramePr>
          <p:nvPr>
            <p:extLst/>
          </p:nvPr>
        </p:nvGraphicFramePr>
        <p:xfrm>
          <a:off x="2116712" y="4316389"/>
          <a:ext cx="1831975" cy="474662"/>
        </p:xfrm>
        <a:graphic>
          <a:graphicData uri="http://schemas.openxmlformats.org/presentationml/2006/ole">
            <mc:AlternateContent xmlns:mc="http://schemas.openxmlformats.org/markup-compatibility/2006">
              <mc:Choice xmlns:v="urn:schemas-microsoft-com:vml" Requires="v">
                <p:oleObj spid="_x0000_s1051" name="Equation" r:id="rId11" imgW="787400" imgH="203200" progId="Equation.3">
                  <p:embed/>
                </p:oleObj>
              </mc:Choice>
              <mc:Fallback>
                <p:oleObj name="Equation" r:id="rId11" imgW="787400" imgH="203200" progId="Equation.3">
                  <p:embed/>
                  <p:pic>
                    <p:nvPicPr>
                      <p:cNvPr id="7" name="Object 6"/>
                      <p:cNvPicPr/>
                      <p:nvPr/>
                    </p:nvPicPr>
                    <p:blipFill>
                      <a:blip r:embed="rId12"/>
                      <a:stretch>
                        <a:fillRect/>
                      </a:stretch>
                    </p:blipFill>
                    <p:spPr>
                      <a:xfrm>
                        <a:off x="2116712" y="4316389"/>
                        <a:ext cx="1831975" cy="474662"/>
                      </a:xfrm>
                      <a:prstGeom prst="rect">
                        <a:avLst/>
                      </a:prstGeom>
                    </p:spPr>
                  </p:pic>
                </p:oleObj>
              </mc:Fallback>
            </mc:AlternateContent>
          </a:graphicData>
        </a:graphic>
      </p:graphicFrame>
      <p:graphicFrame>
        <p:nvGraphicFramePr>
          <p:cNvPr id="8" name="Object 7"/>
          <p:cNvGraphicFramePr>
            <a:graphicFrameLocks noChangeAspect="1"/>
          </p:cNvGraphicFramePr>
          <p:nvPr>
            <p:extLst/>
          </p:nvPr>
        </p:nvGraphicFramePr>
        <p:xfrm>
          <a:off x="2116711" y="2609154"/>
          <a:ext cx="3544888" cy="682625"/>
        </p:xfrm>
        <a:graphic>
          <a:graphicData uri="http://schemas.openxmlformats.org/presentationml/2006/ole">
            <mc:AlternateContent xmlns:mc="http://schemas.openxmlformats.org/markup-compatibility/2006">
              <mc:Choice xmlns:v="urn:schemas-microsoft-com:vml" Requires="v">
                <p:oleObj spid="_x0000_s1052" name="Equation" r:id="rId13" imgW="1524000" imgH="292100" progId="Equation.3">
                  <p:embed/>
                </p:oleObj>
              </mc:Choice>
              <mc:Fallback>
                <p:oleObj name="Equation" r:id="rId13" imgW="1524000" imgH="292100" progId="Equation.3">
                  <p:embed/>
                  <p:pic>
                    <p:nvPicPr>
                      <p:cNvPr id="8" name="Object 7"/>
                      <p:cNvPicPr/>
                      <p:nvPr/>
                    </p:nvPicPr>
                    <p:blipFill>
                      <a:blip r:embed="rId14"/>
                      <a:stretch>
                        <a:fillRect/>
                      </a:stretch>
                    </p:blipFill>
                    <p:spPr>
                      <a:xfrm>
                        <a:off x="2116711" y="2609154"/>
                        <a:ext cx="3544888" cy="682625"/>
                      </a:xfrm>
                      <a:prstGeom prst="rect">
                        <a:avLst/>
                      </a:prstGeom>
                    </p:spPr>
                  </p:pic>
                </p:oleObj>
              </mc:Fallback>
            </mc:AlternateContent>
          </a:graphicData>
        </a:graphic>
      </p:graphicFrame>
      <p:graphicFrame>
        <p:nvGraphicFramePr>
          <p:cNvPr id="10" name="Object 9"/>
          <p:cNvGraphicFramePr>
            <a:graphicFrameLocks noChangeAspect="1"/>
          </p:cNvGraphicFramePr>
          <p:nvPr>
            <p:extLst/>
          </p:nvPr>
        </p:nvGraphicFramePr>
        <p:xfrm>
          <a:off x="6188076" y="2582594"/>
          <a:ext cx="3870325" cy="682625"/>
        </p:xfrm>
        <a:graphic>
          <a:graphicData uri="http://schemas.openxmlformats.org/presentationml/2006/ole">
            <mc:AlternateContent xmlns:mc="http://schemas.openxmlformats.org/markup-compatibility/2006">
              <mc:Choice xmlns:v="urn:schemas-microsoft-com:vml" Requires="v">
                <p:oleObj spid="_x0000_s1053" name="Equation" r:id="rId15" imgW="1663700" imgH="292100" progId="Equation.3">
                  <p:embed/>
                </p:oleObj>
              </mc:Choice>
              <mc:Fallback>
                <p:oleObj name="Equation" r:id="rId15" imgW="1663700" imgH="292100" progId="Equation.3">
                  <p:embed/>
                  <p:pic>
                    <p:nvPicPr>
                      <p:cNvPr id="10" name="Object 9"/>
                      <p:cNvPicPr/>
                      <p:nvPr/>
                    </p:nvPicPr>
                    <p:blipFill>
                      <a:blip r:embed="rId16"/>
                      <a:stretch>
                        <a:fillRect/>
                      </a:stretch>
                    </p:blipFill>
                    <p:spPr>
                      <a:xfrm>
                        <a:off x="6188076" y="2582594"/>
                        <a:ext cx="3870325" cy="682625"/>
                      </a:xfrm>
                      <a:prstGeom prst="rect">
                        <a:avLst/>
                      </a:prstGeom>
                    </p:spPr>
                  </p:pic>
                </p:oleObj>
              </mc:Fallback>
            </mc:AlternateContent>
          </a:graphicData>
        </a:graphic>
      </p:graphicFrame>
      <p:sp>
        <p:nvSpPr>
          <p:cNvPr id="11" name="TextBox 10"/>
          <p:cNvSpPr txBox="1"/>
          <p:nvPr/>
        </p:nvSpPr>
        <p:spPr>
          <a:xfrm>
            <a:off x="2116712" y="5028467"/>
            <a:ext cx="1577625" cy="461665"/>
          </a:xfrm>
          <a:prstGeom prst="rect">
            <a:avLst/>
          </a:prstGeom>
          <a:noFill/>
        </p:spPr>
        <p:txBody>
          <a:bodyPr wrap="none" rtlCol="0">
            <a:spAutoFit/>
          </a:bodyPr>
          <a:lstStyle/>
          <a:p>
            <a:r>
              <a:rPr lang="en-US" sz="2400" dirty="0"/>
              <a:t>Associative</a:t>
            </a:r>
          </a:p>
        </p:txBody>
      </p:sp>
      <p:sp>
        <p:nvSpPr>
          <p:cNvPr id="12" name="TextBox 11"/>
          <p:cNvSpPr txBox="1"/>
          <p:nvPr/>
        </p:nvSpPr>
        <p:spPr>
          <a:xfrm>
            <a:off x="6188076" y="5003629"/>
            <a:ext cx="2194531" cy="461665"/>
          </a:xfrm>
          <a:prstGeom prst="rect">
            <a:avLst/>
          </a:prstGeom>
          <a:noFill/>
        </p:spPr>
        <p:txBody>
          <a:bodyPr wrap="none" rtlCol="0">
            <a:spAutoFit/>
          </a:bodyPr>
          <a:lstStyle/>
          <a:p>
            <a:r>
              <a:rPr lang="en-US" sz="2400" dirty="0"/>
              <a:t>Non-Associative</a:t>
            </a:r>
          </a:p>
        </p:txBody>
      </p:sp>
      <p:sp>
        <p:nvSpPr>
          <p:cNvPr id="13" name="TextBox 12"/>
          <p:cNvSpPr txBox="1"/>
          <p:nvPr/>
        </p:nvSpPr>
        <p:spPr>
          <a:xfrm>
            <a:off x="2116712" y="3416587"/>
            <a:ext cx="1878639" cy="461665"/>
          </a:xfrm>
          <a:prstGeom prst="rect">
            <a:avLst/>
          </a:prstGeom>
          <a:noFill/>
        </p:spPr>
        <p:txBody>
          <a:bodyPr wrap="none" rtlCol="0">
            <a:spAutoFit/>
          </a:bodyPr>
          <a:lstStyle/>
          <a:p>
            <a:r>
              <a:rPr lang="en-US" sz="2400" dirty="0"/>
              <a:t>Commutative</a:t>
            </a:r>
          </a:p>
        </p:txBody>
      </p:sp>
      <p:sp>
        <p:nvSpPr>
          <p:cNvPr id="14" name="TextBox 13"/>
          <p:cNvSpPr txBox="1"/>
          <p:nvPr/>
        </p:nvSpPr>
        <p:spPr>
          <a:xfrm>
            <a:off x="6188076" y="3511696"/>
            <a:ext cx="2355933" cy="461665"/>
          </a:xfrm>
          <a:prstGeom prst="rect">
            <a:avLst/>
          </a:prstGeom>
          <a:noFill/>
        </p:spPr>
        <p:txBody>
          <a:bodyPr wrap="none" rtlCol="0">
            <a:spAutoFit/>
          </a:bodyPr>
          <a:lstStyle/>
          <a:p>
            <a:r>
              <a:rPr lang="en-US" sz="2400" dirty="0" err="1"/>
              <a:t>Anticommutative</a:t>
            </a:r>
            <a:endParaRPr lang="en-US" sz="2400" dirty="0"/>
          </a:p>
        </p:txBody>
      </p:sp>
      <p:sp>
        <p:nvSpPr>
          <p:cNvPr id="15" name="TextBox 14"/>
          <p:cNvSpPr txBox="1"/>
          <p:nvPr/>
        </p:nvSpPr>
        <p:spPr>
          <a:xfrm>
            <a:off x="2116712" y="2133400"/>
            <a:ext cx="1633079" cy="461665"/>
          </a:xfrm>
          <a:prstGeom prst="rect">
            <a:avLst/>
          </a:prstGeom>
          <a:noFill/>
        </p:spPr>
        <p:txBody>
          <a:bodyPr wrap="none" rtlCol="0">
            <a:spAutoFit/>
          </a:bodyPr>
          <a:lstStyle/>
          <a:p>
            <a:r>
              <a:rPr lang="en-US" sz="2400" dirty="0"/>
              <a:t>Distributive</a:t>
            </a:r>
          </a:p>
        </p:txBody>
      </p:sp>
      <p:sp>
        <p:nvSpPr>
          <p:cNvPr id="16" name="TextBox 15"/>
          <p:cNvSpPr txBox="1"/>
          <p:nvPr/>
        </p:nvSpPr>
        <p:spPr>
          <a:xfrm>
            <a:off x="6188076" y="2106840"/>
            <a:ext cx="1633079" cy="461665"/>
          </a:xfrm>
          <a:prstGeom prst="rect">
            <a:avLst/>
          </a:prstGeom>
          <a:noFill/>
        </p:spPr>
        <p:txBody>
          <a:bodyPr wrap="none" rtlCol="0">
            <a:spAutoFit/>
          </a:bodyPr>
          <a:lstStyle/>
          <a:p>
            <a:r>
              <a:rPr lang="en-US" sz="2400" dirty="0"/>
              <a:t>Distributive</a:t>
            </a:r>
          </a:p>
        </p:txBody>
      </p:sp>
      <p:sp>
        <p:nvSpPr>
          <p:cNvPr id="17" name="TextBox 16"/>
          <p:cNvSpPr txBox="1"/>
          <p:nvPr/>
        </p:nvSpPr>
        <p:spPr>
          <a:xfrm>
            <a:off x="2116712" y="1143000"/>
            <a:ext cx="3315331" cy="523220"/>
          </a:xfrm>
          <a:prstGeom prst="rect">
            <a:avLst/>
          </a:prstGeom>
          <a:noFill/>
        </p:spPr>
        <p:txBody>
          <a:bodyPr wrap="none" rtlCol="0">
            <a:spAutoFit/>
          </a:bodyPr>
          <a:lstStyle/>
          <a:p>
            <a:r>
              <a:rPr lang="en-US" sz="2800" b="1" dirty="0">
                <a:solidFill>
                  <a:srgbClr val="FF0000"/>
                </a:solidFill>
              </a:rPr>
              <a:t>Regular/dot product </a:t>
            </a:r>
          </a:p>
        </p:txBody>
      </p:sp>
      <p:sp>
        <p:nvSpPr>
          <p:cNvPr id="18" name="TextBox 17"/>
          <p:cNvSpPr txBox="1"/>
          <p:nvPr/>
        </p:nvSpPr>
        <p:spPr>
          <a:xfrm>
            <a:off x="6197854" y="1143000"/>
            <a:ext cx="2309543" cy="523220"/>
          </a:xfrm>
          <a:prstGeom prst="rect">
            <a:avLst/>
          </a:prstGeom>
          <a:noFill/>
        </p:spPr>
        <p:txBody>
          <a:bodyPr wrap="none" rtlCol="0">
            <a:spAutoFit/>
          </a:bodyPr>
          <a:lstStyle/>
          <a:p>
            <a:r>
              <a:rPr lang="en-US" sz="2800" b="1" dirty="0">
                <a:solidFill>
                  <a:srgbClr val="FF0000"/>
                </a:solidFill>
              </a:rPr>
              <a:t>Cross product </a:t>
            </a:r>
          </a:p>
        </p:txBody>
      </p:sp>
      <p:cxnSp>
        <p:nvCxnSpPr>
          <p:cNvPr id="20" name="Straight Connector 19"/>
          <p:cNvCxnSpPr/>
          <p:nvPr/>
        </p:nvCxnSpPr>
        <p:spPr>
          <a:xfrm>
            <a:off x="5897146" y="1257028"/>
            <a:ext cx="0" cy="5600973"/>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2116712" y="1786152"/>
            <a:ext cx="8094089" cy="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2005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par>
                                <p:cTn id="16" presetID="9"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dissolv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dissolve">
                                      <p:cBhvr>
                                        <p:cTn id="23" dur="500"/>
                                        <p:tgtEl>
                                          <p:spTgt spid="13"/>
                                        </p:tgtEl>
                                      </p:cBhvr>
                                    </p:animEffect>
                                  </p:childTnLst>
                                </p:cTn>
                              </p:par>
                              <p:par>
                                <p:cTn id="24" presetID="9"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dissolv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dissolv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dissolve">
                                      <p:cBhvr>
                                        <p:cTn id="36" dur="500"/>
                                        <p:tgtEl>
                                          <p:spTgt spid="14"/>
                                        </p:tgtEl>
                                      </p:cBhvr>
                                    </p:animEffect>
                                  </p:childTnLst>
                                </p:cTn>
                              </p:par>
                              <p:par>
                                <p:cTn id="37" presetID="9" presetClass="entr" presetSubtype="0"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dissolve">
                                      <p:cBhvr>
                                        <p:cTn id="39" dur="5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dissolve">
                                      <p:cBhvr>
                                        <p:cTn id="44" dur="500"/>
                                        <p:tgtEl>
                                          <p:spTgt spid="11"/>
                                        </p:tgtEl>
                                      </p:cBhvr>
                                    </p:animEffect>
                                  </p:childTnLst>
                                </p:cTn>
                              </p:par>
                              <p:par>
                                <p:cTn id="45" presetID="9" presetClass="entr" presetSubtype="0" fill="hold"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dissolve">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dissolve">
                                      <p:cBhvr>
                                        <p:cTn id="52" dur="500"/>
                                        <p:tgtEl>
                                          <p:spTgt spid="12"/>
                                        </p:tgtEl>
                                      </p:cBhvr>
                                    </p:animEffect>
                                  </p:childTnLst>
                                </p:cTn>
                              </p:par>
                              <p:par>
                                <p:cTn id="53" presetID="9" presetClass="entr" presetSubtype="0" fill="hold" nodeType="with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dissolve">
                                      <p:cBhvr>
                                        <p:cTn id="5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1701"/>
            <a:ext cx="8229600" cy="1143000"/>
          </a:xfrm>
        </p:spPr>
        <p:txBody>
          <a:bodyPr/>
          <a:lstStyle/>
          <a:p>
            <a:r>
              <a:rPr lang="en-US" dirty="0"/>
              <a:t>Unit vector notation</a:t>
            </a:r>
          </a:p>
        </p:txBody>
      </p:sp>
      <p:sp>
        <p:nvSpPr>
          <p:cNvPr id="3" name="TextBox 2"/>
          <p:cNvSpPr txBox="1"/>
          <p:nvPr/>
        </p:nvSpPr>
        <p:spPr>
          <a:xfrm>
            <a:off x="2133600" y="1184702"/>
            <a:ext cx="8382000" cy="830997"/>
          </a:xfrm>
          <a:prstGeom prst="rect">
            <a:avLst/>
          </a:prstGeom>
          <a:noFill/>
        </p:spPr>
        <p:txBody>
          <a:bodyPr wrap="square" rtlCol="0">
            <a:spAutoFit/>
          </a:bodyPr>
          <a:lstStyle/>
          <a:p>
            <a:r>
              <a:rPr lang="en-US" sz="2400" dirty="0"/>
              <a:t>The cross product becomes easy to deal with when using unit vector notation</a:t>
            </a:r>
          </a:p>
        </p:txBody>
      </p:sp>
      <p:graphicFrame>
        <p:nvGraphicFramePr>
          <p:cNvPr id="4" name="Object 3"/>
          <p:cNvGraphicFramePr>
            <a:graphicFrameLocks noChangeAspect="1"/>
          </p:cNvGraphicFramePr>
          <p:nvPr>
            <p:extLst/>
          </p:nvPr>
        </p:nvGraphicFramePr>
        <p:xfrm>
          <a:off x="2549525" y="2216151"/>
          <a:ext cx="2776538" cy="620713"/>
        </p:xfrm>
        <a:graphic>
          <a:graphicData uri="http://schemas.openxmlformats.org/presentationml/2006/ole">
            <mc:AlternateContent xmlns:mc="http://schemas.openxmlformats.org/markup-compatibility/2006">
              <mc:Choice xmlns:v="urn:schemas-microsoft-com:vml" Requires="v">
                <p:oleObj spid="_x0000_s2074" name="Equation" r:id="rId3" imgW="1193800" imgH="266700" progId="Equation.3">
                  <p:embed/>
                </p:oleObj>
              </mc:Choice>
              <mc:Fallback>
                <p:oleObj name="Equation" r:id="rId3" imgW="1193800" imgH="266700" progId="Equation.3">
                  <p:embed/>
                  <p:pic>
                    <p:nvPicPr>
                      <p:cNvPr id="4" name="Object 3"/>
                      <p:cNvPicPr/>
                      <p:nvPr/>
                    </p:nvPicPr>
                    <p:blipFill>
                      <a:blip r:embed="rId4"/>
                      <a:stretch>
                        <a:fillRect/>
                      </a:stretch>
                    </p:blipFill>
                    <p:spPr>
                      <a:xfrm>
                        <a:off x="2549525" y="2216151"/>
                        <a:ext cx="2776538" cy="620713"/>
                      </a:xfrm>
                      <a:prstGeom prst="rect">
                        <a:avLst/>
                      </a:prstGeom>
                    </p:spPr>
                  </p:pic>
                </p:oleObj>
              </mc:Fallback>
            </mc:AlternateContent>
          </a:graphicData>
        </a:graphic>
      </p:graphicFrame>
      <p:graphicFrame>
        <p:nvGraphicFramePr>
          <p:cNvPr id="5" name="Object 4"/>
          <p:cNvGraphicFramePr>
            <a:graphicFrameLocks noChangeAspect="1"/>
          </p:cNvGraphicFramePr>
          <p:nvPr>
            <p:extLst/>
          </p:nvPr>
        </p:nvGraphicFramePr>
        <p:xfrm>
          <a:off x="2563813" y="2989263"/>
          <a:ext cx="2747962" cy="620712"/>
        </p:xfrm>
        <a:graphic>
          <a:graphicData uri="http://schemas.openxmlformats.org/presentationml/2006/ole">
            <mc:AlternateContent xmlns:mc="http://schemas.openxmlformats.org/markup-compatibility/2006">
              <mc:Choice xmlns:v="urn:schemas-microsoft-com:vml" Requires="v">
                <p:oleObj spid="_x0000_s2075" name="Equation" r:id="rId5" imgW="1181100" imgH="266700" progId="Equation.3">
                  <p:embed/>
                </p:oleObj>
              </mc:Choice>
              <mc:Fallback>
                <p:oleObj name="Equation" r:id="rId5" imgW="1181100" imgH="266700" progId="Equation.3">
                  <p:embed/>
                  <p:pic>
                    <p:nvPicPr>
                      <p:cNvPr id="5" name="Object 4"/>
                      <p:cNvPicPr/>
                      <p:nvPr/>
                    </p:nvPicPr>
                    <p:blipFill>
                      <a:blip r:embed="rId6"/>
                      <a:stretch>
                        <a:fillRect/>
                      </a:stretch>
                    </p:blipFill>
                    <p:spPr>
                      <a:xfrm>
                        <a:off x="2563813" y="2989263"/>
                        <a:ext cx="2747962" cy="620712"/>
                      </a:xfrm>
                      <a:prstGeom prst="rect">
                        <a:avLst/>
                      </a:prstGeom>
                    </p:spPr>
                  </p:pic>
                </p:oleObj>
              </mc:Fallback>
            </mc:AlternateContent>
          </a:graphicData>
        </a:graphic>
      </p:graphicFrame>
      <p:graphicFrame>
        <p:nvGraphicFramePr>
          <p:cNvPr id="6" name="Object 5"/>
          <p:cNvGraphicFramePr>
            <a:graphicFrameLocks noChangeAspect="1"/>
          </p:cNvGraphicFramePr>
          <p:nvPr>
            <p:extLst/>
          </p:nvPr>
        </p:nvGraphicFramePr>
        <p:xfrm>
          <a:off x="7202489" y="2005748"/>
          <a:ext cx="1241425" cy="561975"/>
        </p:xfrm>
        <a:graphic>
          <a:graphicData uri="http://schemas.openxmlformats.org/presentationml/2006/ole">
            <mc:AlternateContent xmlns:mc="http://schemas.openxmlformats.org/markup-compatibility/2006">
              <mc:Choice xmlns:v="urn:schemas-microsoft-com:vml" Requires="v">
                <p:oleObj spid="_x0000_s2076" name="Equation" r:id="rId7" imgW="533400" imgH="241300" progId="Equation.3">
                  <p:embed/>
                </p:oleObj>
              </mc:Choice>
              <mc:Fallback>
                <p:oleObj name="Equation" r:id="rId7" imgW="533400" imgH="241300" progId="Equation.3">
                  <p:embed/>
                  <p:pic>
                    <p:nvPicPr>
                      <p:cNvPr id="6" name="Object 5"/>
                      <p:cNvPicPr/>
                      <p:nvPr/>
                    </p:nvPicPr>
                    <p:blipFill>
                      <a:blip r:embed="rId8"/>
                      <a:stretch>
                        <a:fillRect/>
                      </a:stretch>
                    </p:blipFill>
                    <p:spPr>
                      <a:xfrm>
                        <a:off x="7202489" y="2005748"/>
                        <a:ext cx="1241425" cy="561975"/>
                      </a:xfrm>
                      <a:prstGeom prst="rect">
                        <a:avLst/>
                      </a:prstGeom>
                    </p:spPr>
                  </p:pic>
                </p:oleObj>
              </mc:Fallback>
            </mc:AlternateContent>
          </a:graphicData>
        </a:graphic>
      </p:graphicFrame>
      <p:graphicFrame>
        <p:nvGraphicFramePr>
          <p:cNvPr id="7" name="Object 6"/>
          <p:cNvGraphicFramePr>
            <a:graphicFrameLocks noChangeAspect="1"/>
          </p:cNvGraphicFramePr>
          <p:nvPr>
            <p:extLst/>
          </p:nvPr>
        </p:nvGraphicFramePr>
        <p:xfrm>
          <a:off x="7202489" y="2567723"/>
          <a:ext cx="1241425" cy="561975"/>
        </p:xfrm>
        <a:graphic>
          <a:graphicData uri="http://schemas.openxmlformats.org/presentationml/2006/ole">
            <mc:AlternateContent xmlns:mc="http://schemas.openxmlformats.org/markup-compatibility/2006">
              <mc:Choice xmlns:v="urn:schemas-microsoft-com:vml" Requires="v">
                <p:oleObj spid="_x0000_s2077" name="Equation" r:id="rId9" imgW="533400" imgH="241300" progId="Equation.3">
                  <p:embed/>
                </p:oleObj>
              </mc:Choice>
              <mc:Fallback>
                <p:oleObj name="Equation" r:id="rId9" imgW="533400" imgH="241300" progId="Equation.3">
                  <p:embed/>
                  <p:pic>
                    <p:nvPicPr>
                      <p:cNvPr id="7" name="Object 6"/>
                      <p:cNvPicPr/>
                      <p:nvPr/>
                    </p:nvPicPr>
                    <p:blipFill>
                      <a:blip r:embed="rId10"/>
                      <a:stretch>
                        <a:fillRect/>
                      </a:stretch>
                    </p:blipFill>
                    <p:spPr>
                      <a:xfrm>
                        <a:off x="7202489" y="2567723"/>
                        <a:ext cx="1241425" cy="561975"/>
                      </a:xfrm>
                      <a:prstGeom prst="rect">
                        <a:avLst/>
                      </a:prstGeom>
                    </p:spPr>
                  </p:pic>
                </p:oleObj>
              </mc:Fallback>
            </mc:AlternateContent>
          </a:graphicData>
        </a:graphic>
      </p:graphicFrame>
      <p:graphicFrame>
        <p:nvGraphicFramePr>
          <p:cNvPr id="8" name="Object 7"/>
          <p:cNvGraphicFramePr>
            <a:graphicFrameLocks noChangeAspect="1"/>
          </p:cNvGraphicFramePr>
          <p:nvPr>
            <p:extLst/>
          </p:nvPr>
        </p:nvGraphicFramePr>
        <p:xfrm>
          <a:off x="7202489" y="3136901"/>
          <a:ext cx="1241425" cy="561975"/>
        </p:xfrm>
        <a:graphic>
          <a:graphicData uri="http://schemas.openxmlformats.org/presentationml/2006/ole">
            <mc:AlternateContent xmlns:mc="http://schemas.openxmlformats.org/markup-compatibility/2006">
              <mc:Choice xmlns:v="urn:schemas-microsoft-com:vml" Requires="v">
                <p:oleObj spid="_x0000_s2078" name="Equation" r:id="rId11" imgW="533400" imgH="241300" progId="Equation.3">
                  <p:embed/>
                </p:oleObj>
              </mc:Choice>
              <mc:Fallback>
                <p:oleObj name="Equation" r:id="rId11" imgW="533400" imgH="241300" progId="Equation.3">
                  <p:embed/>
                  <p:pic>
                    <p:nvPicPr>
                      <p:cNvPr id="8" name="Object 7"/>
                      <p:cNvPicPr/>
                      <p:nvPr/>
                    </p:nvPicPr>
                    <p:blipFill>
                      <a:blip r:embed="rId12"/>
                      <a:stretch>
                        <a:fillRect/>
                      </a:stretch>
                    </p:blipFill>
                    <p:spPr>
                      <a:xfrm>
                        <a:off x="7202489" y="3136901"/>
                        <a:ext cx="1241425" cy="561975"/>
                      </a:xfrm>
                      <a:prstGeom prst="rect">
                        <a:avLst/>
                      </a:prstGeom>
                    </p:spPr>
                  </p:pic>
                </p:oleObj>
              </mc:Fallback>
            </mc:AlternateContent>
          </a:graphicData>
        </a:graphic>
      </p:graphicFrame>
      <p:graphicFrame>
        <p:nvGraphicFramePr>
          <p:cNvPr id="9" name="Object 8"/>
          <p:cNvGraphicFramePr>
            <a:graphicFrameLocks noChangeAspect="1"/>
          </p:cNvGraphicFramePr>
          <p:nvPr>
            <p:extLst/>
          </p:nvPr>
        </p:nvGraphicFramePr>
        <p:xfrm>
          <a:off x="2489200" y="4541839"/>
          <a:ext cx="1447800" cy="473075"/>
        </p:xfrm>
        <a:graphic>
          <a:graphicData uri="http://schemas.openxmlformats.org/presentationml/2006/ole">
            <mc:AlternateContent xmlns:mc="http://schemas.openxmlformats.org/markup-compatibility/2006">
              <mc:Choice xmlns:v="urn:schemas-microsoft-com:vml" Requires="v">
                <p:oleObj spid="_x0000_s2079" name="Equation" r:id="rId13" imgW="622300" imgH="203200" progId="Equation.3">
                  <p:embed/>
                </p:oleObj>
              </mc:Choice>
              <mc:Fallback>
                <p:oleObj name="Equation" r:id="rId13" imgW="622300" imgH="203200" progId="Equation.3">
                  <p:embed/>
                  <p:pic>
                    <p:nvPicPr>
                      <p:cNvPr id="9" name="Object 8"/>
                      <p:cNvPicPr/>
                      <p:nvPr/>
                    </p:nvPicPr>
                    <p:blipFill>
                      <a:blip r:embed="rId14"/>
                      <a:stretch>
                        <a:fillRect/>
                      </a:stretch>
                    </p:blipFill>
                    <p:spPr>
                      <a:xfrm>
                        <a:off x="2489200" y="4541839"/>
                        <a:ext cx="1447800" cy="473075"/>
                      </a:xfrm>
                      <a:prstGeom prst="rect">
                        <a:avLst/>
                      </a:prstGeom>
                    </p:spPr>
                  </p:pic>
                </p:oleObj>
              </mc:Fallback>
            </mc:AlternateContent>
          </a:graphicData>
        </a:graphic>
      </p:graphicFrame>
      <p:graphicFrame>
        <p:nvGraphicFramePr>
          <p:cNvPr id="10" name="Object 9"/>
          <p:cNvGraphicFramePr>
            <a:graphicFrameLocks noChangeAspect="1"/>
          </p:cNvGraphicFramePr>
          <p:nvPr>
            <p:extLst/>
          </p:nvPr>
        </p:nvGraphicFramePr>
        <p:xfrm>
          <a:off x="2489200" y="5141914"/>
          <a:ext cx="5645150" cy="738187"/>
        </p:xfrm>
        <a:graphic>
          <a:graphicData uri="http://schemas.openxmlformats.org/presentationml/2006/ole">
            <mc:AlternateContent xmlns:mc="http://schemas.openxmlformats.org/markup-compatibility/2006">
              <mc:Choice xmlns:v="urn:schemas-microsoft-com:vml" Requires="v">
                <p:oleObj spid="_x0000_s2080" name="Equation" r:id="rId15" imgW="2425700" imgH="317500" progId="Equation.3">
                  <p:embed/>
                </p:oleObj>
              </mc:Choice>
              <mc:Fallback>
                <p:oleObj name="Equation" r:id="rId15" imgW="2425700" imgH="317500" progId="Equation.3">
                  <p:embed/>
                  <p:pic>
                    <p:nvPicPr>
                      <p:cNvPr id="10" name="Object 9"/>
                      <p:cNvPicPr/>
                      <p:nvPr/>
                    </p:nvPicPr>
                    <p:blipFill>
                      <a:blip r:embed="rId16"/>
                      <a:stretch>
                        <a:fillRect/>
                      </a:stretch>
                    </p:blipFill>
                    <p:spPr>
                      <a:xfrm>
                        <a:off x="2489200" y="5141914"/>
                        <a:ext cx="5645150" cy="738187"/>
                      </a:xfrm>
                      <a:prstGeom prst="rect">
                        <a:avLst/>
                      </a:prstGeom>
                    </p:spPr>
                  </p:pic>
                </p:oleObj>
              </mc:Fallback>
            </mc:AlternateContent>
          </a:graphicData>
        </a:graphic>
      </p:graphicFrame>
      <p:sp>
        <p:nvSpPr>
          <p:cNvPr id="12" name="TextBox 11"/>
          <p:cNvSpPr txBox="1"/>
          <p:nvPr/>
        </p:nvSpPr>
        <p:spPr>
          <a:xfrm>
            <a:off x="2133600" y="3829477"/>
            <a:ext cx="8382000" cy="461665"/>
          </a:xfrm>
          <a:prstGeom prst="rect">
            <a:avLst/>
          </a:prstGeom>
          <a:noFill/>
        </p:spPr>
        <p:txBody>
          <a:bodyPr wrap="square" rtlCol="0">
            <a:spAutoFit/>
          </a:bodyPr>
          <a:lstStyle/>
          <a:p>
            <a:r>
              <a:rPr lang="en-US" sz="2400" dirty="0"/>
              <a:t>Now let’s see what the cross product between A and B is:</a:t>
            </a:r>
          </a:p>
        </p:txBody>
      </p:sp>
      <p:graphicFrame>
        <p:nvGraphicFramePr>
          <p:cNvPr id="13" name="Object 12"/>
          <p:cNvGraphicFramePr>
            <a:graphicFrameLocks noChangeAspect="1"/>
          </p:cNvGraphicFramePr>
          <p:nvPr>
            <p:extLst/>
          </p:nvPr>
        </p:nvGraphicFramePr>
        <p:xfrm>
          <a:off x="2489200" y="5832476"/>
          <a:ext cx="7626350" cy="650875"/>
        </p:xfrm>
        <a:graphic>
          <a:graphicData uri="http://schemas.openxmlformats.org/presentationml/2006/ole">
            <mc:AlternateContent xmlns:mc="http://schemas.openxmlformats.org/markup-compatibility/2006">
              <mc:Choice xmlns:v="urn:schemas-microsoft-com:vml" Requires="v">
                <p:oleObj spid="_x0000_s2081" name="Equation" r:id="rId17" imgW="3276600" imgH="279400" progId="Equation.3">
                  <p:embed/>
                </p:oleObj>
              </mc:Choice>
              <mc:Fallback>
                <p:oleObj name="Equation" r:id="rId17" imgW="3276600" imgH="279400" progId="Equation.3">
                  <p:embed/>
                  <p:pic>
                    <p:nvPicPr>
                      <p:cNvPr id="13" name="Object 12"/>
                      <p:cNvPicPr/>
                      <p:nvPr/>
                    </p:nvPicPr>
                    <p:blipFill>
                      <a:blip r:embed="rId18"/>
                      <a:stretch>
                        <a:fillRect/>
                      </a:stretch>
                    </p:blipFill>
                    <p:spPr>
                      <a:xfrm>
                        <a:off x="2489200" y="5832476"/>
                        <a:ext cx="7626350" cy="650875"/>
                      </a:xfrm>
                      <a:prstGeom prst="rect">
                        <a:avLst/>
                      </a:prstGeom>
                    </p:spPr>
                  </p:pic>
                </p:oleObj>
              </mc:Fallback>
            </mc:AlternateContent>
          </a:graphicData>
        </a:graphic>
      </p:graphicFrame>
      <p:grpSp>
        <p:nvGrpSpPr>
          <p:cNvPr id="17" name="Group 16"/>
          <p:cNvGrpSpPr/>
          <p:nvPr/>
        </p:nvGrpSpPr>
        <p:grpSpPr>
          <a:xfrm>
            <a:off x="3619500" y="4541838"/>
            <a:ext cx="4152900" cy="703262"/>
            <a:chOff x="2095500" y="4541838"/>
            <a:chExt cx="4152900" cy="703262"/>
          </a:xfrm>
        </p:grpSpPr>
        <p:sp>
          <p:nvSpPr>
            <p:cNvPr id="14" name="Freeform 13"/>
            <p:cNvSpPr/>
            <p:nvPr/>
          </p:nvSpPr>
          <p:spPr>
            <a:xfrm>
              <a:off x="2095500" y="4836676"/>
              <a:ext cx="2540000" cy="395724"/>
            </a:xfrm>
            <a:custGeom>
              <a:avLst/>
              <a:gdLst>
                <a:gd name="connsiteX0" fmla="*/ 0 w 3225800"/>
                <a:gd name="connsiteY0" fmla="*/ 395724 h 395724"/>
                <a:gd name="connsiteX1" fmla="*/ 876300 w 3225800"/>
                <a:gd name="connsiteY1" fmla="*/ 65524 h 395724"/>
                <a:gd name="connsiteX2" fmla="*/ 2032000 w 3225800"/>
                <a:gd name="connsiteY2" fmla="*/ 27424 h 395724"/>
                <a:gd name="connsiteX3" fmla="*/ 3225800 w 3225800"/>
                <a:gd name="connsiteY3" fmla="*/ 383024 h 395724"/>
              </a:gdLst>
              <a:ahLst/>
              <a:cxnLst>
                <a:cxn ang="0">
                  <a:pos x="connsiteX0" y="connsiteY0"/>
                </a:cxn>
                <a:cxn ang="0">
                  <a:pos x="connsiteX1" y="connsiteY1"/>
                </a:cxn>
                <a:cxn ang="0">
                  <a:pos x="connsiteX2" y="connsiteY2"/>
                </a:cxn>
                <a:cxn ang="0">
                  <a:pos x="connsiteX3" y="connsiteY3"/>
                </a:cxn>
              </a:cxnLst>
              <a:rect l="l" t="t" r="r" b="b"/>
              <a:pathLst>
                <a:path w="3225800" h="395724">
                  <a:moveTo>
                    <a:pt x="0" y="395724"/>
                  </a:moveTo>
                  <a:cubicBezTo>
                    <a:pt x="268816" y="261315"/>
                    <a:pt x="537633" y="126907"/>
                    <a:pt x="876300" y="65524"/>
                  </a:cubicBezTo>
                  <a:cubicBezTo>
                    <a:pt x="1214967" y="4141"/>
                    <a:pt x="1640417" y="-25493"/>
                    <a:pt x="2032000" y="27424"/>
                  </a:cubicBezTo>
                  <a:cubicBezTo>
                    <a:pt x="2423583" y="80341"/>
                    <a:pt x="2824691" y="231682"/>
                    <a:pt x="3225800" y="383024"/>
                  </a:cubicBezTo>
                </a:path>
              </a:pathLst>
            </a:custGeom>
            <a:ln>
              <a:solidFill>
                <a:srgbClr val="3366FF"/>
              </a:solidFill>
              <a:headEnd type="none"/>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Freeform 14"/>
            <p:cNvSpPr/>
            <p:nvPr/>
          </p:nvSpPr>
          <p:spPr>
            <a:xfrm>
              <a:off x="2095500" y="4711700"/>
              <a:ext cx="3327400" cy="520700"/>
            </a:xfrm>
            <a:custGeom>
              <a:avLst/>
              <a:gdLst>
                <a:gd name="connsiteX0" fmla="*/ 0 w 3225800"/>
                <a:gd name="connsiteY0" fmla="*/ 395724 h 395724"/>
                <a:gd name="connsiteX1" fmla="*/ 876300 w 3225800"/>
                <a:gd name="connsiteY1" fmla="*/ 65524 h 395724"/>
                <a:gd name="connsiteX2" fmla="*/ 2032000 w 3225800"/>
                <a:gd name="connsiteY2" fmla="*/ 27424 h 395724"/>
                <a:gd name="connsiteX3" fmla="*/ 3225800 w 3225800"/>
                <a:gd name="connsiteY3" fmla="*/ 383024 h 395724"/>
              </a:gdLst>
              <a:ahLst/>
              <a:cxnLst>
                <a:cxn ang="0">
                  <a:pos x="connsiteX0" y="connsiteY0"/>
                </a:cxn>
                <a:cxn ang="0">
                  <a:pos x="connsiteX1" y="connsiteY1"/>
                </a:cxn>
                <a:cxn ang="0">
                  <a:pos x="connsiteX2" y="connsiteY2"/>
                </a:cxn>
                <a:cxn ang="0">
                  <a:pos x="connsiteX3" y="connsiteY3"/>
                </a:cxn>
              </a:cxnLst>
              <a:rect l="l" t="t" r="r" b="b"/>
              <a:pathLst>
                <a:path w="3225800" h="395724">
                  <a:moveTo>
                    <a:pt x="0" y="395724"/>
                  </a:moveTo>
                  <a:cubicBezTo>
                    <a:pt x="268816" y="261315"/>
                    <a:pt x="537633" y="126907"/>
                    <a:pt x="876300" y="65524"/>
                  </a:cubicBezTo>
                  <a:cubicBezTo>
                    <a:pt x="1214967" y="4141"/>
                    <a:pt x="1640417" y="-25493"/>
                    <a:pt x="2032000" y="27424"/>
                  </a:cubicBezTo>
                  <a:cubicBezTo>
                    <a:pt x="2423583" y="80341"/>
                    <a:pt x="2824691" y="231682"/>
                    <a:pt x="3225800" y="383024"/>
                  </a:cubicBezTo>
                </a:path>
              </a:pathLst>
            </a:custGeom>
            <a:ln>
              <a:solidFill>
                <a:srgbClr val="FF0000"/>
              </a:solidFill>
              <a:headEnd type="none"/>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Freeform 15"/>
            <p:cNvSpPr/>
            <p:nvPr/>
          </p:nvSpPr>
          <p:spPr>
            <a:xfrm>
              <a:off x="2095500" y="4541838"/>
              <a:ext cx="4152900" cy="703262"/>
            </a:xfrm>
            <a:custGeom>
              <a:avLst/>
              <a:gdLst>
                <a:gd name="connsiteX0" fmla="*/ 0 w 3225800"/>
                <a:gd name="connsiteY0" fmla="*/ 395724 h 395724"/>
                <a:gd name="connsiteX1" fmla="*/ 876300 w 3225800"/>
                <a:gd name="connsiteY1" fmla="*/ 65524 h 395724"/>
                <a:gd name="connsiteX2" fmla="*/ 2032000 w 3225800"/>
                <a:gd name="connsiteY2" fmla="*/ 27424 h 395724"/>
                <a:gd name="connsiteX3" fmla="*/ 3225800 w 3225800"/>
                <a:gd name="connsiteY3" fmla="*/ 383024 h 395724"/>
              </a:gdLst>
              <a:ahLst/>
              <a:cxnLst>
                <a:cxn ang="0">
                  <a:pos x="connsiteX0" y="connsiteY0"/>
                </a:cxn>
                <a:cxn ang="0">
                  <a:pos x="connsiteX1" y="connsiteY1"/>
                </a:cxn>
                <a:cxn ang="0">
                  <a:pos x="connsiteX2" y="connsiteY2"/>
                </a:cxn>
                <a:cxn ang="0">
                  <a:pos x="connsiteX3" y="connsiteY3"/>
                </a:cxn>
              </a:cxnLst>
              <a:rect l="l" t="t" r="r" b="b"/>
              <a:pathLst>
                <a:path w="3225800" h="395724">
                  <a:moveTo>
                    <a:pt x="0" y="395724"/>
                  </a:moveTo>
                  <a:cubicBezTo>
                    <a:pt x="268816" y="261315"/>
                    <a:pt x="537633" y="126907"/>
                    <a:pt x="876300" y="65524"/>
                  </a:cubicBezTo>
                  <a:cubicBezTo>
                    <a:pt x="1214967" y="4141"/>
                    <a:pt x="1640417" y="-25493"/>
                    <a:pt x="2032000" y="27424"/>
                  </a:cubicBezTo>
                  <a:cubicBezTo>
                    <a:pt x="2423583" y="80341"/>
                    <a:pt x="2824691" y="231682"/>
                    <a:pt x="3225800" y="383024"/>
                  </a:cubicBezTo>
                </a:path>
              </a:pathLst>
            </a:custGeom>
            <a:ln>
              <a:solidFill>
                <a:srgbClr val="FF0000"/>
              </a:solidFill>
              <a:headEnd type="none"/>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18" name="Group 17"/>
          <p:cNvGrpSpPr/>
          <p:nvPr/>
        </p:nvGrpSpPr>
        <p:grpSpPr>
          <a:xfrm>
            <a:off x="4291014" y="4541838"/>
            <a:ext cx="3481387" cy="703262"/>
            <a:chOff x="2095500" y="4541838"/>
            <a:chExt cx="3481387" cy="703262"/>
          </a:xfrm>
        </p:grpSpPr>
        <p:sp>
          <p:nvSpPr>
            <p:cNvPr id="19" name="Freeform 18"/>
            <p:cNvSpPr/>
            <p:nvPr/>
          </p:nvSpPr>
          <p:spPr>
            <a:xfrm>
              <a:off x="2095500" y="4836676"/>
              <a:ext cx="1868487" cy="395724"/>
            </a:xfrm>
            <a:custGeom>
              <a:avLst/>
              <a:gdLst>
                <a:gd name="connsiteX0" fmla="*/ 0 w 3225800"/>
                <a:gd name="connsiteY0" fmla="*/ 395724 h 395724"/>
                <a:gd name="connsiteX1" fmla="*/ 876300 w 3225800"/>
                <a:gd name="connsiteY1" fmla="*/ 65524 h 395724"/>
                <a:gd name="connsiteX2" fmla="*/ 2032000 w 3225800"/>
                <a:gd name="connsiteY2" fmla="*/ 27424 h 395724"/>
                <a:gd name="connsiteX3" fmla="*/ 3225800 w 3225800"/>
                <a:gd name="connsiteY3" fmla="*/ 383024 h 395724"/>
              </a:gdLst>
              <a:ahLst/>
              <a:cxnLst>
                <a:cxn ang="0">
                  <a:pos x="connsiteX0" y="connsiteY0"/>
                </a:cxn>
                <a:cxn ang="0">
                  <a:pos x="connsiteX1" y="connsiteY1"/>
                </a:cxn>
                <a:cxn ang="0">
                  <a:pos x="connsiteX2" y="connsiteY2"/>
                </a:cxn>
                <a:cxn ang="0">
                  <a:pos x="connsiteX3" y="connsiteY3"/>
                </a:cxn>
              </a:cxnLst>
              <a:rect l="l" t="t" r="r" b="b"/>
              <a:pathLst>
                <a:path w="3225800" h="395724">
                  <a:moveTo>
                    <a:pt x="0" y="395724"/>
                  </a:moveTo>
                  <a:cubicBezTo>
                    <a:pt x="268816" y="261315"/>
                    <a:pt x="537633" y="126907"/>
                    <a:pt x="876300" y="65524"/>
                  </a:cubicBezTo>
                  <a:cubicBezTo>
                    <a:pt x="1214967" y="4141"/>
                    <a:pt x="1640417" y="-25493"/>
                    <a:pt x="2032000" y="27424"/>
                  </a:cubicBezTo>
                  <a:cubicBezTo>
                    <a:pt x="2423583" y="80341"/>
                    <a:pt x="2824691" y="231682"/>
                    <a:pt x="3225800" y="383024"/>
                  </a:cubicBezTo>
                </a:path>
              </a:pathLst>
            </a:custGeom>
            <a:ln>
              <a:solidFill>
                <a:srgbClr val="FF0000"/>
              </a:solidFill>
              <a:headEnd type="none"/>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Freeform 19"/>
            <p:cNvSpPr/>
            <p:nvPr/>
          </p:nvSpPr>
          <p:spPr>
            <a:xfrm>
              <a:off x="2095500" y="4711700"/>
              <a:ext cx="2655887" cy="520700"/>
            </a:xfrm>
            <a:custGeom>
              <a:avLst/>
              <a:gdLst>
                <a:gd name="connsiteX0" fmla="*/ 0 w 3225800"/>
                <a:gd name="connsiteY0" fmla="*/ 395724 h 395724"/>
                <a:gd name="connsiteX1" fmla="*/ 876300 w 3225800"/>
                <a:gd name="connsiteY1" fmla="*/ 65524 h 395724"/>
                <a:gd name="connsiteX2" fmla="*/ 2032000 w 3225800"/>
                <a:gd name="connsiteY2" fmla="*/ 27424 h 395724"/>
                <a:gd name="connsiteX3" fmla="*/ 3225800 w 3225800"/>
                <a:gd name="connsiteY3" fmla="*/ 383024 h 395724"/>
              </a:gdLst>
              <a:ahLst/>
              <a:cxnLst>
                <a:cxn ang="0">
                  <a:pos x="connsiteX0" y="connsiteY0"/>
                </a:cxn>
                <a:cxn ang="0">
                  <a:pos x="connsiteX1" y="connsiteY1"/>
                </a:cxn>
                <a:cxn ang="0">
                  <a:pos x="connsiteX2" y="connsiteY2"/>
                </a:cxn>
                <a:cxn ang="0">
                  <a:pos x="connsiteX3" y="connsiteY3"/>
                </a:cxn>
              </a:cxnLst>
              <a:rect l="l" t="t" r="r" b="b"/>
              <a:pathLst>
                <a:path w="3225800" h="395724">
                  <a:moveTo>
                    <a:pt x="0" y="395724"/>
                  </a:moveTo>
                  <a:cubicBezTo>
                    <a:pt x="268816" y="261315"/>
                    <a:pt x="537633" y="126907"/>
                    <a:pt x="876300" y="65524"/>
                  </a:cubicBezTo>
                  <a:cubicBezTo>
                    <a:pt x="1214967" y="4141"/>
                    <a:pt x="1640417" y="-25493"/>
                    <a:pt x="2032000" y="27424"/>
                  </a:cubicBezTo>
                  <a:cubicBezTo>
                    <a:pt x="2423583" y="80341"/>
                    <a:pt x="2824691" y="231682"/>
                    <a:pt x="3225800" y="383024"/>
                  </a:cubicBezTo>
                </a:path>
              </a:pathLst>
            </a:custGeom>
            <a:ln>
              <a:solidFill>
                <a:srgbClr val="3366FF"/>
              </a:solidFill>
              <a:headEnd type="none"/>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Freeform 20"/>
            <p:cNvSpPr/>
            <p:nvPr/>
          </p:nvSpPr>
          <p:spPr>
            <a:xfrm>
              <a:off x="2095500" y="4541838"/>
              <a:ext cx="3481387" cy="703262"/>
            </a:xfrm>
            <a:custGeom>
              <a:avLst/>
              <a:gdLst>
                <a:gd name="connsiteX0" fmla="*/ 0 w 3225800"/>
                <a:gd name="connsiteY0" fmla="*/ 395724 h 395724"/>
                <a:gd name="connsiteX1" fmla="*/ 876300 w 3225800"/>
                <a:gd name="connsiteY1" fmla="*/ 65524 h 395724"/>
                <a:gd name="connsiteX2" fmla="*/ 2032000 w 3225800"/>
                <a:gd name="connsiteY2" fmla="*/ 27424 h 395724"/>
                <a:gd name="connsiteX3" fmla="*/ 3225800 w 3225800"/>
                <a:gd name="connsiteY3" fmla="*/ 383024 h 395724"/>
              </a:gdLst>
              <a:ahLst/>
              <a:cxnLst>
                <a:cxn ang="0">
                  <a:pos x="connsiteX0" y="connsiteY0"/>
                </a:cxn>
                <a:cxn ang="0">
                  <a:pos x="connsiteX1" y="connsiteY1"/>
                </a:cxn>
                <a:cxn ang="0">
                  <a:pos x="connsiteX2" y="connsiteY2"/>
                </a:cxn>
                <a:cxn ang="0">
                  <a:pos x="connsiteX3" y="connsiteY3"/>
                </a:cxn>
              </a:cxnLst>
              <a:rect l="l" t="t" r="r" b="b"/>
              <a:pathLst>
                <a:path w="3225800" h="395724">
                  <a:moveTo>
                    <a:pt x="0" y="395724"/>
                  </a:moveTo>
                  <a:cubicBezTo>
                    <a:pt x="268816" y="261315"/>
                    <a:pt x="537633" y="126907"/>
                    <a:pt x="876300" y="65524"/>
                  </a:cubicBezTo>
                  <a:cubicBezTo>
                    <a:pt x="1214967" y="4141"/>
                    <a:pt x="1640417" y="-25493"/>
                    <a:pt x="2032000" y="27424"/>
                  </a:cubicBezTo>
                  <a:cubicBezTo>
                    <a:pt x="2423583" y="80341"/>
                    <a:pt x="2824691" y="231682"/>
                    <a:pt x="3225800" y="383024"/>
                  </a:cubicBezTo>
                </a:path>
              </a:pathLst>
            </a:custGeom>
            <a:ln>
              <a:solidFill>
                <a:srgbClr val="FF0000"/>
              </a:solidFill>
              <a:headEnd type="none"/>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22" name="Group 21"/>
          <p:cNvGrpSpPr/>
          <p:nvPr/>
        </p:nvGrpSpPr>
        <p:grpSpPr>
          <a:xfrm>
            <a:off x="5022850" y="4541838"/>
            <a:ext cx="2749550" cy="703262"/>
            <a:chOff x="2095500" y="4541838"/>
            <a:chExt cx="2749550" cy="703262"/>
          </a:xfrm>
        </p:grpSpPr>
        <p:sp>
          <p:nvSpPr>
            <p:cNvPr id="23" name="Freeform 22"/>
            <p:cNvSpPr/>
            <p:nvPr/>
          </p:nvSpPr>
          <p:spPr>
            <a:xfrm>
              <a:off x="2095500" y="5014912"/>
              <a:ext cx="1136650" cy="217487"/>
            </a:xfrm>
            <a:custGeom>
              <a:avLst/>
              <a:gdLst>
                <a:gd name="connsiteX0" fmla="*/ 0 w 3225800"/>
                <a:gd name="connsiteY0" fmla="*/ 395724 h 395724"/>
                <a:gd name="connsiteX1" fmla="*/ 876300 w 3225800"/>
                <a:gd name="connsiteY1" fmla="*/ 65524 h 395724"/>
                <a:gd name="connsiteX2" fmla="*/ 2032000 w 3225800"/>
                <a:gd name="connsiteY2" fmla="*/ 27424 h 395724"/>
                <a:gd name="connsiteX3" fmla="*/ 3225800 w 3225800"/>
                <a:gd name="connsiteY3" fmla="*/ 383024 h 395724"/>
              </a:gdLst>
              <a:ahLst/>
              <a:cxnLst>
                <a:cxn ang="0">
                  <a:pos x="connsiteX0" y="connsiteY0"/>
                </a:cxn>
                <a:cxn ang="0">
                  <a:pos x="connsiteX1" y="connsiteY1"/>
                </a:cxn>
                <a:cxn ang="0">
                  <a:pos x="connsiteX2" y="connsiteY2"/>
                </a:cxn>
                <a:cxn ang="0">
                  <a:pos x="connsiteX3" y="connsiteY3"/>
                </a:cxn>
              </a:cxnLst>
              <a:rect l="l" t="t" r="r" b="b"/>
              <a:pathLst>
                <a:path w="3225800" h="395724">
                  <a:moveTo>
                    <a:pt x="0" y="395724"/>
                  </a:moveTo>
                  <a:cubicBezTo>
                    <a:pt x="268816" y="261315"/>
                    <a:pt x="537633" y="126907"/>
                    <a:pt x="876300" y="65524"/>
                  </a:cubicBezTo>
                  <a:cubicBezTo>
                    <a:pt x="1214967" y="4141"/>
                    <a:pt x="1640417" y="-25493"/>
                    <a:pt x="2032000" y="27424"/>
                  </a:cubicBezTo>
                  <a:cubicBezTo>
                    <a:pt x="2423583" y="80341"/>
                    <a:pt x="2824691" y="231682"/>
                    <a:pt x="3225800" y="383024"/>
                  </a:cubicBezTo>
                </a:path>
              </a:pathLst>
            </a:custGeom>
            <a:ln>
              <a:solidFill>
                <a:srgbClr val="FF0000"/>
              </a:solidFill>
              <a:headEnd type="none"/>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Freeform 23"/>
            <p:cNvSpPr/>
            <p:nvPr/>
          </p:nvSpPr>
          <p:spPr>
            <a:xfrm>
              <a:off x="2095500" y="4836676"/>
              <a:ext cx="1924050" cy="395724"/>
            </a:xfrm>
            <a:custGeom>
              <a:avLst/>
              <a:gdLst>
                <a:gd name="connsiteX0" fmla="*/ 0 w 3225800"/>
                <a:gd name="connsiteY0" fmla="*/ 395724 h 395724"/>
                <a:gd name="connsiteX1" fmla="*/ 876300 w 3225800"/>
                <a:gd name="connsiteY1" fmla="*/ 65524 h 395724"/>
                <a:gd name="connsiteX2" fmla="*/ 2032000 w 3225800"/>
                <a:gd name="connsiteY2" fmla="*/ 27424 h 395724"/>
                <a:gd name="connsiteX3" fmla="*/ 3225800 w 3225800"/>
                <a:gd name="connsiteY3" fmla="*/ 383024 h 395724"/>
              </a:gdLst>
              <a:ahLst/>
              <a:cxnLst>
                <a:cxn ang="0">
                  <a:pos x="connsiteX0" y="connsiteY0"/>
                </a:cxn>
                <a:cxn ang="0">
                  <a:pos x="connsiteX1" y="connsiteY1"/>
                </a:cxn>
                <a:cxn ang="0">
                  <a:pos x="connsiteX2" y="connsiteY2"/>
                </a:cxn>
                <a:cxn ang="0">
                  <a:pos x="connsiteX3" y="connsiteY3"/>
                </a:cxn>
              </a:cxnLst>
              <a:rect l="l" t="t" r="r" b="b"/>
              <a:pathLst>
                <a:path w="3225800" h="395724">
                  <a:moveTo>
                    <a:pt x="0" y="395724"/>
                  </a:moveTo>
                  <a:cubicBezTo>
                    <a:pt x="268816" y="261315"/>
                    <a:pt x="537633" y="126907"/>
                    <a:pt x="876300" y="65524"/>
                  </a:cubicBezTo>
                  <a:cubicBezTo>
                    <a:pt x="1214967" y="4141"/>
                    <a:pt x="1640417" y="-25493"/>
                    <a:pt x="2032000" y="27424"/>
                  </a:cubicBezTo>
                  <a:cubicBezTo>
                    <a:pt x="2423583" y="80341"/>
                    <a:pt x="2824691" y="231682"/>
                    <a:pt x="3225800" y="383024"/>
                  </a:cubicBezTo>
                </a:path>
              </a:pathLst>
            </a:custGeom>
            <a:ln>
              <a:solidFill>
                <a:srgbClr val="FF0000"/>
              </a:solidFill>
              <a:headEnd type="none"/>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Freeform 24"/>
            <p:cNvSpPr/>
            <p:nvPr/>
          </p:nvSpPr>
          <p:spPr>
            <a:xfrm>
              <a:off x="2095500" y="4541838"/>
              <a:ext cx="2749550" cy="703262"/>
            </a:xfrm>
            <a:custGeom>
              <a:avLst/>
              <a:gdLst>
                <a:gd name="connsiteX0" fmla="*/ 0 w 3225800"/>
                <a:gd name="connsiteY0" fmla="*/ 395724 h 395724"/>
                <a:gd name="connsiteX1" fmla="*/ 876300 w 3225800"/>
                <a:gd name="connsiteY1" fmla="*/ 65524 h 395724"/>
                <a:gd name="connsiteX2" fmla="*/ 2032000 w 3225800"/>
                <a:gd name="connsiteY2" fmla="*/ 27424 h 395724"/>
                <a:gd name="connsiteX3" fmla="*/ 3225800 w 3225800"/>
                <a:gd name="connsiteY3" fmla="*/ 383024 h 395724"/>
              </a:gdLst>
              <a:ahLst/>
              <a:cxnLst>
                <a:cxn ang="0">
                  <a:pos x="connsiteX0" y="connsiteY0"/>
                </a:cxn>
                <a:cxn ang="0">
                  <a:pos x="connsiteX1" y="connsiteY1"/>
                </a:cxn>
                <a:cxn ang="0">
                  <a:pos x="connsiteX2" y="connsiteY2"/>
                </a:cxn>
                <a:cxn ang="0">
                  <a:pos x="connsiteX3" y="connsiteY3"/>
                </a:cxn>
              </a:cxnLst>
              <a:rect l="l" t="t" r="r" b="b"/>
              <a:pathLst>
                <a:path w="3225800" h="395724">
                  <a:moveTo>
                    <a:pt x="0" y="395724"/>
                  </a:moveTo>
                  <a:cubicBezTo>
                    <a:pt x="268816" y="261315"/>
                    <a:pt x="537633" y="126907"/>
                    <a:pt x="876300" y="65524"/>
                  </a:cubicBezTo>
                  <a:cubicBezTo>
                    <a:pt x="1214967" y="4141"/>
                    <a:pt x="1640417" y="-25493"/>
                    <a:pt x="2032000" y="27424"/>
                  </a:cubicBezTo>
                  <a:cubicBezTo>
                    <a:pt x="2423583" y="80341"/>
                    <a:pt x="2824691" y="231682"/>
                    <a:pt x="3225800" y="383024"/>
                  </a:cubicBezTo>
                </a:path>
              </a:pathLst>
            </a:custGeom>
            <a:ln>
              <a:solidFill>
                <a:srgbClr val="3366FF"/>
              </a:solidFill>
              <a:headEnd type="none"/>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028325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dissolve">
                                      <p:cBhvr>
                                        <p:cTn id="20" dur="500"/>
                                        <p:tgtEl>
                                          <p:spTgt spid="12"/>
                                        </p:tgtEl>
                                      </p:cBhvr>
                                    </p:animEffect>
                                  </p:childTnLst>
                                </p:cTn>
                              </p:par>
                              <p:par>
                                <p:cTn id="21" presetID="9"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left)">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nodeType="clickEffect">
                                  <p:stCondLst>
                                    <p:cond delay="0"/>
                                  </p:stCondLst>
                                  <p:childTnLst>
                                    <p:set>
                                      <p:cBhvr>
                                        <p:cTn id="37" dur="1" fill="hold">
                                          <p:stCondLst>
                                            <p:cond delay="0"/>
                                          </p:stCondLst>
                                        </p:cTn>
                                        <p:tgtEl>
                                          <p:spTgt spid="17"/>
                                        </p:tgtEl>
                                        <p:attrNameLst>
                                          <p:attrName>style.visibility</p:attrName>
                                        </p:attrNameLst>
                                      </p:cBhvr>
                                      <p:to>
                                        <p:strVal val="hidden"/>
                                      </p:to>
                                    </p:set>
                                  </p:childTnLst>
                                </p:cTn>
                              </p:par>
                              <p:par>
                                <p:cTn id="38" presetID="22" presetClass="entr" presetSubtype="8"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left)">
                                      <p:cBhvr>
                                        <p:cTn id="40" dur="5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18"/>
                                        </p:tgtEl>
                                        <p:attrNameLst>
                                          <p:attrName>style.visibility</p:attrName>
                                        </p:attrNameLst>
                                      </p:cBhvr>
                                      <p:to>
                                        <p:strVal val="hidden"/>
                                      </p:to>
                                    </p:set>
                                  </p:childTnLst>
                                </p:cTn>
                              </p:par>
                              <p:par>
                                <p:cTn id="45" presetID="22" presetClass="entr" presetSubtype="8"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left)">
                                      <p:cBhvr>
                                        <p:cTn id="4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1701"/>
            <a:ext cx="8229600" cy="1143000"/>
          </a:xfrm>
        </p:spPr>
        <p:txBody>
          <a:bodyPr/>
          <a:lstStyle/>
          <a:p>
            <a:r>
              <a:rPr lang="en-US" dirty="0"/>
              <a:t>Another way to think about it</a:t>
            </a:r>
          </a:p>
        </p:txBody>
      </p:sp>
      <p:graphicFrame>
        <p:nvGraphicFramePr>
          <p:cNvPr id="4" name="Object 3"/>
          <p:cNvGraphicFramePr>
            <a:graphicFrameLocks noChangeAspect="1"/>
          </p:cNvGraphicFramePr>
          <p:nvPr>
            <p:extLst/>
          </p:nvPr>
        </p:nvGraphicFramePr>
        <p:xfrm>
          <a:off x="2270125" y="1822451"/>
          <a:ext cx="2776538" cy="620713"/>
        </p:xfrm>
        <a:graphic>
          <a:graphicData uri="http://schemas.openxmlformats.org/presentationml/2006/ole">
            <mc:AlternateContent xmlns:mc="http://schemas.openxmlformats.org/markup-compatibility/2006">
              <mc:Choice xmlns:v="urn:schemas-microsoft-com:vml" Requires="v">
                <p:oleObj spid="_x0000_s3089" name="Equation" r:id="rId3" imgW="1193800" imgH="266700" progId="Equation.3">
                  <p:embed/>
                </p:oleObj>
              </mc:Choice>
              <mc:Fallback>
                <p:oleObj name="Equation" r:id="rId3" imgW="1193800" imgH="266700" progId="Equation.3">
                  <p:embed/>
                  <p:pic>
                    <p:nvPicPr>
                      <p:cNvPr id="4" name="Object 3"/>
                      <p:cNvPicPr/>
                      <p:nvPr/>
                    </p:nvPicPr>
                    <p:blipFill>
                      <a:blip r:embed="rId4"/>
                      <a:stretch>
                        <a:fillRect/>
                      </a:stretch>
                    </p:blipFill>
                    <p:spPr>
                      <a:xfrm>
                        <a:off x="2270125" y="1822451"/>
                        <a:ext cx="2776538" cy="620713"/>
                      </a:xfrm>
                      <a:prstGeom prst="rect">
                        <a:avLst/>
                      </a:prstGeom>
                    </p:spPr>
                  </p:pic>
                </p:oleObj>
              </mc:Fallback>
            </mc:AlternateContent>
          </a:graphicData>
        </a:graphic>
      </p:graphicFrame>
      <p:graphicFrame>
        <p:nvGraphicFramePr>
          <p:cNvPr id="5" name="Object 4"/>
          <p:cNvGraphicFramePr>
            <a:graphicFrameLocks noChangeAspect="1"/>
          </p:cNvGraphicFramePr>
          <p:nvPr>
            <p:extLst/>
          </p:nvPr>
        </p:nvGraphicFramePr>
        <p:xfrm>
          <a:off x="6551613" y="1835150"/>
          <a:ext cx="2747962" cy="620712"/>
        </p:xfrm>
        <a:graphic>
          <a:graphicData uri="http://schemas.openxmlformats.org/presentationml/2006/ole">
            <mc:AlternateContent xmlns:mc="http://schemas.openxmlformats.org/markup-compatibility/2006">
              <mc:Choice xmlns:v="urn:schemas-microsoft-com:vml" Requires="v">
                <p:oleObj spid="_x0000_s3090" name="Equation" r:id="rId5" imgW="1181100" imgH="266700" progId="Equation.3">
                  <p:embed/>
                </p:oleObj>
              </mc:Choice>
              <mc:Fallback>
                <p:oleObj name="Equation" r:id="rId5" imgW="1181100" imgH="266700" progId="Equation.3">
                  <p:embed/>
                  <p:pic>
                    <p:nvPicPr>
                      <p:cNvPr id="5" name="Object 4"/>
                      <p:cNvPicPr/>
                      <p:nvPr/>
                    </p:nvPicPr>
                    <p:blipFill>
                      <a:blip r:embed="rId6"/>
                      <a:stretch>
                        <a:fillRect/>
                      </a:stretch>
                    </p:blipFill>
                    <p:spPr>
                      <a:xfrm>
                        <a:off x="6551613" y="1835150"/>
                        <a:ext cx="2747962" cy="620712"/>
                      </a:xfrm>
                      <a:prstGeom prst="rect">
                        <a:avLst/>
                      </a:prstGeom>
                    </p:spPr>
                  </p:pic>
                </p:oleObj>
              </mc:Fallback>
            </mc:AlternateContent>
          </a:graphicData>
        </a:graphic>
      </p:graphicFrame>
      <p:graphicFrame>
        <p:nvGraphicFramePr>
          <p:cNvPr id="9" name="Object 8"/>
          <p:cNvGraphicFramePr>
            <a:graphicFrameLocks noChangeAspect="1"/>
          </p:cNvGraphicFramePr>
          <p:nvPr>
            <p:extLst/>
          </p:nvPr>
        </p:nvGraphicFramePr>
        <p:xfrm>
          <a:off x="3775075" y="4287839"/>
          <a:ext cx="1447800" cy="473075"/>
        </p:xfrm>
        <a:graphic>
          <a:graphicData uri="http://schemas.openxmlformats.org/presentationml/2006/ole">
            <mc:AlternateContent xmlns:mc="http://schemas.openxmlformats.org/markup-compatibility/2006">
              <mc:Choice xmlns:v="urn:schemas-microsoft-com:vml" Requires="v">
                <p:oleObj spid="_x0000_s3091" name="Equation" r:id="rId7" imgW="622300" imgH="203200" progId="Equation.3">
                  <p:embed/>
                </p:oleObj>
              </mc:Choice>
              <mc:Fallback>
                <p:oleObj name="Equation" r:id="rId7" imgW="622300" imgH="203200" progId="Equation.3">
                  <p:embed/>
                  <p:pic>
                    <p:nvPicPr>
                      <p:cNvPr id="9" name="Object 8"/>
                      <p:cNvPicPr/>
                      <p:nvPr/>
                    </p:nvPicPr>
                    <p:blipFill>
                      <a:blip r:embed="rId8"/>
                      <a:stretch>
                        <a:fillRect/>
                      </a:stretch>
                    </p:blipFill>
                    <p:spPr>
                      <a:xfrm>
                        <a:off x="3775075" y="4287839"/>
                        <a:ext cx="1447800" cy="473075"/>
                      </a:xfrm>
                      <a:prstGeom prst="rect">
                        <a:avLst/>
                      </a:prstGeom>
                    </p:spPr>
                  </p:pic>
                </p:oleObj>
              </mc:Fallback>
            </mc:AlternateContent>
          </a:graphicData>
        </a:graphic>
      </p:graphicFrame>
      <p:graphicFrame>
        <p:nvGraphicFramePr>
          <p:cNvPr id="11" name="Object 10"/>
          <p:cNvGraphicFramePr>
            <a:graphicFrameLocks noChangeAspect="1"/>
          </p:cNvGraphicFramePr>
          <p:nvPr>
            <p:extLst/>
          </p:nvPr>
        </p:nvGraphicFramePr>
        <p:xfrm>
          <a:off x="2270125" y="5832476"/>
          <a:ext cx="7626350" cy="650875"/>
        </p:xfrm>
        <a:graphic>
          <a:graphicData uri="http://schemas.openxmlformats.org/presentationml/2006/ole">
            <mc:AlternateContent xmlns:mc="http://schemas.openxmlformats.org/markup-compatibility/2006">
              <mc:Choice xmlns:v="urn:schemas-microsoft-com:vml" Requires="v">
                <p:oleObj spid="_x0000_s3092" name="Equation" r:id="rId9" imgW="3276600" imgH="279400" progId="Equation.3">
                  <p:embed/>
                </p:oleObj>
              </mc:Choice>
              <mc:Fallback>
                <p:oleObj name="Equation" r:id="rId9" imgW="3276600" imgH="279400" progId="Equation.3">
                  <p:embed/>
                  <p:pic>
                    <p:nvPicPr>
                      <p:cNvPr id="11" name="Object 10"/>
                      <p:cNvPicPr/>
                      <p:nvPr/>
                    </p:nvPicPr>
                    <p:blipFill>
                      <a:blip r:embed="rId10"/>
                      <a:stretch>
                        <a:fillRect/>
                      </a:stretch>
                    </p:blipFill>
                    <p:spPr>
                      <a:xfrm>
                        <a:off x="2270125" y="5832476"/>
                        <a:ext cx="7626350" cy="650875"/>
                      </a:xfrm>
                      <a:prstGeom prst="rect">
                        <a:avLst/>
                      </a:prstGeom>
                    </p:spPr>
                  </p:pic>
                </p:oleObj>
              </mc:Fallback>
            </mc:AlternateContent>
          </a:graphicData>
        </a:graphic>
      </p:graphicFrame>
      <p:graphicFrame>
        <p:nvGraphicFramePr>
          <p:cNvPr id="13" name="Object 12"/>
          <p:cNvGraphicFramePr>
            <a:graphicFrameLocks noChangeAspect="1"/>
          </p:cNvGraphicFramePr>
          <p:nvPr>
            <p:extLst/>
          </p:nvPr>
        </p:nvGraphicFramePr>
        <p:xfrm>
          <a:off x="5266532" y="3575052"/>
          <a:ext cx="2570162" cy="2009775"/>
        </p:xfrm>
        <a:graphic>
          <a:graphicData uri="http://schemas.openxmlformats.org/presentationml/2006/ole">
            <mc:AlternateContent xmlns:mc="http://schemas.openxmlformats.org/markup-compatibility/2006">
              <mc:Choice xmlns:v="urn:schemas-microsoft-com:vml" Requires="v">
                <p:oleObj spid="_x0000_s3093" name="Equation" r:id="rId11" imgW="1104900" imgH="863600" progId="Equation.3">
                  <p:embed/>
                </p:oleObj>
              </mc:Choice>
              <mc:Fallback>
                <p:oleObj name="Equation" r:id="rId11" imgW="1104900" imgH="863600" progId="Equation.3">
                  <p:embed/>
                  <p:pic>
                    <p:nvPicPr>
                      <p:cNvPr id="13" name="Object 12"/>
                      <p:cNvPicPr/>
                      <p:nvPr/>
                    </p:nvPicPr>
                    <p:blipFill>
                      <a:blip r:embed="rId12"/>
                      <a:stretch>
                        <a:fillRect/>
                      </a:stretch>
                    </p:blipFill>
                    <p:spPr>
                      <a:xfrm>
                        <a:off x="5266532" y="3575052"/>
                        <a:ext cx="2570162" cy="2009775"/>
                      </a:xfrm>
                      <a:prstGeom prst="rect">
                        <a:avLst/>
                      </a:prstGeom>
                    </p:spPr>
                  </p:pic>
                </p:oleObj>
              </mc:Fallback>
            </mc:AlternateContent>
          </a:graphicData>
        </a:graphic>
      </p:graphicFrame>
      <p:sp>
        <p:nvSpPr>
          <p:cNvPr id="14" name="TextBox 13"/>
          <p:cNvSpPr txBox="1"/>
          <p:nvPr/>
        </p:nvSpPr>
        <p:spPr>
          <a:xfrm>
            <a:off x="2133600" y="1184702"/>
            <a:ext cx="8382000" cy="461665"/>
          </a:xfrm>
          <a:prstGeom prst="rect">
            <a:avLst/>
          </a:prstGeom>
          <a:noFill/>
        </p:spPr>
        <p:txBody>
          <a:bodyPr wrap="square" rtlCol="0">
            <a:spAutoFit/>
          </a:bodyPr>
          <a:lstStyle/>
          <a:p>
            <a:r>
              <a:rPr lang="en-US" sz="2400" dirty="0"/>
              <a:t>Start with the two vectors in component form</a:t>
            </a:r>
          </a:p>
        </p:txBody>
      </p:sp>
      <p:sp>
        <p:nvSpPr>
          <p:cNvPr id="15" name="TextBox 14"/>
          <p:cNvSpPr txBox="1"/>
          <p:nvPr/>
        </p:nvSpPr>
        <p:spPr>
          <a:xfrm>
            <a:off x="2133600" y="2649965"/>
            <a:ext cx="8382000" cy="830997"/>
          </a:xfrm>
          <a:prstGeom prst="rect">
            <a:avLst/>
          </a:prstGeom>
          <a:noFill/>
        </p:spPr>
        <p:txBody>
          <a:bodyPr wrap="square" rtlCol="0">
            <a:spAutoFit/>
          </a:bodyPr>
          <a:lstStyle/>
          <a:p>
            <a:r>
              <a:rPr lang="en-US" sz="2400" dirty="0"/>
              <a:t>The cross product is given by the determinant of the following matrix:</a:t>
            </a:r>
          </a:p>
        </p:txBody>
      </p:sp>
    </p:spTree>
    <p:extLst>
      <p:ext uri="{BB962C8B-B14F-4D97-AF65-F5344CB8AC3E}">
        <p14:creationId xmlns:p14="http://schemas.microsoft.com/office/powerpoint/2010/main" val="1778746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1701"/>
            <a:ext cx="8229600" cy="1143000"/>
          </a:xfrm>
        </p:spPr>
        <p:txBody>
          <a:bodyPr/>
          <a:lstStyle/>
          <a:p>
            <a:r>
              <a:rPr lang="en-US" dirty="0"/>
              <a:t>Parallel and Perpendicular vectors</a:t>
            </a:r>
          </a:p>
        </p:txBody>
      </p:sp>
      <p:graphicFrame>
        <p:nvGraphicFramePr>
          <p:cNvPr id="4" name="Object 3"/>
          <p:cNvGraphicFramePr>
            <a:graphicFrameLocks noChangeAspect="1"/>
          </p:cNvGraphicFramePr>
          <p:nvPr>
            <p:extLst/>
          </p:nvPr>
        </p:nvGraphicFramePr>
        <p:xfrm>
          <a:off x="2279651" y="5457825"/>
          <a:ext cx="1063625" cy="503238"/>
        </p:xfrm>
        <a:graphic>
          <a:graphicData uri="http://schemas.openxmlformats.org/presentationml/2006/ole">
            <mc:AlternateContent xmlns:mc="http://schemas.openxmlformats.org/markup-compatibility/2006">
              <mc:Choice xmlns:v="urn:schemas-microsoft-com:vml" Requires="v">
                <p:oleObj spid="_x0000_s4116" name="Equation" r:id="rId3" imgW="457200" imgH="215900" progId="Equation.3">
                  <p:embed/>
                </p:oleObj>
              </mc:Choice>
              <mc:Fallback>
                <p:oleObj name="Equation" r:id="rId3" imgW="457200" imgH="215900" progId="Equation.3">
                  <p:embed/>
                  <p:pic>
                    <p:nvPicPr>
                      <p:cNvPr id="4" name="Object 3"/>
                      <p:cNvPicPr/>
                      <p:nvPr/>
                    </p:nvPicPr>
                    <p:blipFill>
                      <a:blip r:embed="rId4"/>
                      <a:stretch>
                        <a:fillRect/>
                      </a:stretch>
                    </p:blipFill>
                    <p:spPr>
                      <a:xfrm>
                        <a:off x="2279651" y="5457825"/>
                        <a:ext cx="1063625" cy="503238"/>
                      </a:xfrm>
                      <a:prstGeom prst="rect">
                        <a:avLst/>
                      </a:prstGeom>
                    </p:spPr>
                  </p:pic>
                </p:oleObj>
              </mc:Fallback>
            </mc:AlternateContent>
          </a:graphicData>
        </a:graphic>
      </p:graphicFrame>
      <p:graphicFrame>
        <p:nvGraphicFramePr>
          <p:cNvPr id="5" name="Object 4"/>
          <p:cNvGraphicFramePr>
            <a:graphicFrameLocks noChangeAspect="1"/>
          </p:cNvGraphicFramePr>
          <p:nvPr>
            <p:extLst/>
          </p:nvPr>
        </p:nvGraphicFramePr>
        <p:xfrm>
          <a:off x="4106863" y="5441951"/>
          <a:ext cx="1033462" cy="561975"/>
        </p:xfrm>
        <a:graphic>
          <a:graphicData uri="http://schemas.openxmlformats.org/presentationml/2006/ole">
            <mc:AlternateContent xmlns:mc="http://schemas.openxmlformats.org/markup-compatibility/2006">
              <mc:Choice xmlns:v="urn:schemas-microsoft-com:vml" Requires="v">
                <p:oleObj spid="_x0000_s4117" name="Equation" r:id="rId5" imgW="444500" imgH="241300" progId="Equation.3">
                  <p:embed/>
                </p:oleObj>
              </mc:Choice>
              <mc:Fallback>
                <p:oleObj name="Equation" r:id="rId5" imgW="444500" imgH="241300" progId="Equation.3">
                  <p:embed/>
                  <p:pic>
                    <p:nvPicPr>
                      <p:cNvPr id="5" name="Object 4"/>
                      <p:cNvPicPr/>
                      <p:nvPr/>
                    </p:nvPicPr>
                    <p:blipFill>
                      <a:blip r:embed="rId6"/>
                      <a:stretch>
                        <a:fillRect/>
                      </a:stretch>
                    </p:blipFill>
                    <p:spPr>
                      <a:xfrm>
                        <a:off x="4106863" y="5441951"/>
                        <a:ext cx="1033462" cy="561975"/>
                      </a:xfrm>
                      <a:prstGeom prst="rect">
                        <a:avLst/>
                      </a:prstGeom>
                    </p:spPr>
                  </p:pic>
                </p:oleObj>
              </mc:Fallback>
            </mc:AlternateContent>
          </a:graphicData>
        </a:graphic>
      </p:graphicFrame>
      <p:graphicFrame>
        <p:nvGraphicFramePr>
          <p:cNvPr id="13" name="Object 12"/>
          <p:cNvGraphicFramePr>
            <a:graphicFrameLocks noChangeAspect="1"/>
          </p:cNvGraphicFramePr>
          <p:nvPr>
            <p:extLst/>
          </p:nvPr>
        </p:nvGraphicFramePr>
        <p:xfrm>
          <a:off x="6259514" y="4745039"/>
          <a:ext cx="3455987" cy="2009775"/>
        </p:xfrm>
        <a:graphic>
          <a:graphicData uri="http://schemas.openxmlformats.org/presentationml/2006/ole">
            <mc:AlternateContent xmlns:mc="http://schemas.openxmlformats.org/markup-compatibility/2006">
              <mc:Choice xmlns:v="urn:schemas-microsoft-com:vml" Requires="v">
                <p:oleObj spid="_x0000_s4118" name="Equation" r:id="rId7" imgW="1485900" imgH="863600" progId="Equation.3">
                  <p:embed/>
                </p:oleObj>
              </mc:Choice>
              <mc:Fallback>
                <p:oleObj name="Equation" r:id="rId7" imgW="1485900" imgH="863600" progId="Equation.3">
                  <p:embed/>
                  <p:pic>
                    <p:nvPicPr>
                      <p:cNvPr id="13" name="Object 12"/>
                      <p:cNvPicPr/>
                      <p:nvPr/>
                    </p:nvPicPr>
                    <p:blipFill>
                      <a:blip r:embed="rId8"/>
                      <a:stretch>
                        <a:fillRect/>
                      </a:stretch>
                    </p:blipFill>
                    <p:spPr>
                      <a:xfrm>
                        <a:off x="6259514" y="4745039"/>
                        <a:ext cx="3455987" cy="2009775"/>
                      </a:xfrm>
                      <a:prstGeom prst="rect">
                        <a:avLst/>
                      </a:prstGeom>
                    </p:spPr>
                  </p:pic>
                </p:oleObj>
              </mc:Fallback>
            </mc:AlternateContent>
          </a:graphicData>
        </a:graphic>
      </p:graphicFrame>
      <p:sp>
        <p:nvSpPr>
          <p:cNvPr id="14" name="TextBox 13"/>
          <p:cNvSpPr txBox="1"/>
          <p:nvPr/>
        </p:nvSpPr>
        <p:spPr>
          <a:xfrm>
            <a:off x="2133600" y="1415534"/>
            <a:ext cx="8382000" cy="461665"/>
          </a:xfrm>
          <a:prstGeom prst="rect">
            <a:avLst/>
          </a:prstGeom>
          <a:noFill/>
        </p:spPr>
        <p:txBody>
          <a:bodyPr wrap="square" rtlCol="0">
            <a:spAutoFit/>
          </a:bodyPr>
          <a:lstStyle/>
          <a:p>
            <a:r>
              <a:rPr lang="en-US" sz="2400" dirty="0"/>
              <a:t>For parallel vectors</a:t>
            </a:r>
          </a:p>
        </p:txBody>
      </p:sp>
      <p:graphicFrame>
        <p:nvGraphicFramePr>
          <p:cNvPr id="10" name="Object 9"/>
          <p:cNvGraphicFramePr>
            <a:graphicFrameLocks noChangeAspect="1"/>
          </p:cNvGraphicFramePr>
          <p:nvPr>
            <p:extLst/>
          </p:nvPr>
        </p:nvGraphicFramePr>
        <p:xfrm>
          <a:off x="2176463" y="2714625"/>
          <a:ext cx="1065212" cy="503238"/>
        </p:xfrm>
        <a:graphic>
          <a:graphicData uri="http://schemas.openxmlformats.org/presentationml/2006/ole">
            <mc:AlternateContent xmlns:mc="http://schemas.openxmlformats.org/markup-compatibility/2006">
              <mc:Choice xmlns:v="urn:schemas-microsoft-com:vml" Requires="v">
                <p:oleObj spid="_x0000_s4119" name="Equation" r:id="rId9" imgW="457200" imgH="215900" progId="Equation.3">
                  <p:embed/>
                </p:oleObj>
              </mc:Choice>
              <mc:Fallback>
                <p:oleObj name="Equation" r:id="rId9" imgW="457200" imgH="215900" progId="Equation.3">
                  <p:embed/>
                  <p:pic>
                    <p:nvPicPr>
                      <p:cNvPr id="10" name="Object 9"/>
                      <p:cNvPicPr/>
                      <p:nvPr/>
                    </p:nvPicPr>
                    <p:blipFill>
                      <a:blip r:embed="rId10"/>
                      <a:stretch>
                        <a:fillRect/>
                      </a:stretch>
                    </p:blipFill>
                    <p:spPr>
                      <a:xfrm>
                        <a:off x="2176463" y="2714625"/>
                        <a:ext cx="1065212" cy="503238"/>
                      </a:xfrm>
                      <a:prstGeom prst="rect">
                        <a:avLst/>
                      </a:prstGeom>
                    </p:spPr>
                  </p:pic>
                </p:oleObj>
              </mc:Fallback>
            </mc:AlternateContent>
          </a:graphicData>
        </a:graphic>
      </p:graphicFrame>
      <p:graphicFrame>
        <p:nvGraphicFramePr>
          <p:cNvPr id="12" name="Object 11"/>
          <p:cNvGraphicFramePr>
            <a:graphicFrameLocks noChangeAspect="1"/>
          </p:cNvGraphicFramePr>
          <p:nvPr>
            <p:extLst/>
          </p:nvPr>
        </p:nvGraphicFramePr>
        <p:xfrm>
          <a:off x="3989389" y="2727325"/>
          <a:ext cx="1063625" cy="503238"/>
        </p:xfrm>
        <a:graphic>
          <a:graphicData uri="http://schemas.openxmlformats.org/presentationml/2006/ole">
            <mc:AlternateContent xmlns:mc="http://schemas.openxmlformats.org/markup-compatibility/2006">
              <mc:Choice xmlns:v="urn:schemas-microsoft-com:vml" Requires="v">
                <p:oleObj spid="_x0000_s4120" name="Equation" r:id="rId11" imgW="457200" imgH="215900" progId="Equation.3">
                  <p:embed/>
                </p:oleObj>
              </mc:Choice>
              <mc:Fallback>
                <p:oleObj name="Equation" r:id="rId11" imgW="457200" imgH="215900" progId="Equation.3">
                  <p:embed/>
                  <p:pic>
                    <p:nvPicPr>
                      <p:cNvPr id="12" name="Object 11"/>
                      <p:cNvPicPr/>
                      <p:nvPr/>
                    </p:nvPicPr>
                    <p:blipFill>
                      <a:blip r:embed="rId12"/>
                      <a:stretch>
                        <a:fillRect/>
                      </a:stretch>
                    </p:blipFill>
                    <p:spPr>
                      <a:xfrm>
                        <a:off x="3989389" y="2727325"/>
                        <a:ext cx="1063625" cy="503238"/>
                      </a:xfrm>
                      <a:prstGeom prst="rect">
                        <a:avLst/>
                      </a:prstGeom>
                    </p:spPr>
                  </p:pic>
                </p:oleObj>
              </mc:Fallback>
            </mc:AlternateContent>
          </a:graphicData>
        </a:graphic>
      </p:graphicFrame>
      <p:graphicFrame>
        <p:nvGraphicFramePr>
          <p:cNvPr id="16" name="Object 15"/>
          <p:cNvGraphicFramePr>
            <a:graphicFrameLocks noChangeAspect="1"/>
          </p:cNvGraphicFramePr>
          <p:nvPr>
            <p:extLst/>
          </p:nvPr>
        </p:nvGraphicFramePr>
        <p:xfrm>
          <a:off x="6408739" y="2001839"/>
          <a:ext cx="2954337" cy="2009775"/>
        </p:xfrm>
        <a:graphic>
          <a:graphicData uri="http://schemas.openxmlformats.org/presentationml/2006/ole">
            <mc:AlternateContent xmlns:mc="http://schemas.openxmlformats.org/markup-compatibility/2006">
              <mc:Choice xmlns:v="urn:schemas-microsoft-com:vml" Requires="v">
                <p:oleObj spid="_x0000_s4121" name="Equation" r:id="rId13" imgW="1270000" imgH="863600" progId="Equation.3">
                  <p:embed/>
                </p:oleObj>
              </mc:Choice>
              <mc:Fallback>
                <p:oleObj name="Equation" r:id="rId13" imgW="1270000" imgH="863600" progId="Equation.3">
                  <p:embed/>
                  <p:pic>
                    <p:nvPicPr>
                      <p:cNvPr id="16" name="Object 15"/>
                      <p:cNvPicPr/>
                      <p:nvPr/>
                    </p:nvPicPr>
                    <p:blipFill>
                      <a:blip r:embed="rId14"/>
                      <a:stretch>
                        <a:fillRect/>
                      </a:stretch>
                    </p:blipFill>
                    <p:spPr>
                      <a:xfrm>
                        <a:off x="6408739" y="2001839"/>
                        <a:ext cx="2954337" cy="2009775"/>
                      </a:xfrm>
                      <a:prstGeom prst="rect">
                        <a:avLst/>
                      </a:prstGeom>
                    </p:spPr>
                  </p:pic>
                </p:oleObj>
              </mc:Fallback>
            </mc:AlternateContent>
          </a:graphicData>
        </a:graphic>
      </p:graphicFrame>
      <p:sp>
        <p:nvSpPr>
          <p:cNvPr id="17" name="TextBox 16"/>
          <p:cNvSpPr txBox="1"/>
          <p:nvPr/>
        </p:nvSpPr>
        <p:spPr>
          <a:xfrm>
            <a:off x="2192338" y="4133334"/>
            <a:ext cx="8382000" cy="461665"/>
          </a:xfrm>
          <a:prstGeom prst="rect">
            <a:avLst/>
          </a:prstGeom>
          <a:noFill/>
        </p:spPr>
        <p:txBody>
          <a:bodyPr wrap="square" rtlCol="0">
            <a:spAutoFit/>
          </a:bodyPr>
          <a:lstStyle/>
          <a:p>
            <a:r>
              <a:rPr lang="en-US" sz="2400" dirty="0"/>
              <a:t>For perpendicular vectors</a:t>
            </a:r>
          </a:p>
        </p:txBody>
      </p:sp>
    </p:spTree>
    <p:extLst>
      <p:ext uri="{BB962C8B-B14F-4D97-AF65-F5344CB8AC3E}">
        <p14:creationId xmlns:p14="http://schemas.microsoft.com/office/powerpoint/2010/main" val="3181159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cTn>
                              </p:par>
                              <p:par>
                                <p:cTn id="13" presetID="9"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dissolve">
                                      <p:cBhvr>
                                        <p:cTn id="15" dur="500"/>
                                        <p:tgtEl>
                                          <p:spTgt spid="4"/>
                                        </p:tgtEl>
                                      </p:cBhvr>
                                    </p:animEffect>
                                  </p:childTnLst>
                                </p:cTn>
                              </p:par>
                              <p:par>
                                <p:cTn id="16" presetID="9"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dissolv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dissolv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134</Words>
  <Application>Microsoft Office PowerPoint</Application>
  <PresentationFormat>Widescreen</PresentationFormat>
  <Paragraphs>21</Paragraphs>
  <Slides>6</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1" baseType="lpstr">
      <vt:lpstr>Arial</vt:lpstr>
      <vt:lpstr>Calibri</vt:lpstr>
      <vt:lpstr>Calibri Light</vt:lpstr>
      <vt:lpstr>Office Theme</vt:lpstr>
      <vt:lpstr>Equation</vt:lpstr>
      <vt:lpstr>Chapter 28- Appendix 1</vt:lpstr>
      <vt:lpstr>The Vector Cross Product</vt:lpstr>
      <vt:lpstr>Cross product vs regular product</vt:lpstr>
      <vt:lpstr>Unit vector notation</vt:lpstr>
      <vt:lpstr>Another way to think about it</vt:lpstr>
      <vt:lpstr>Parallel and Perpendicular vectors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Nafiseh Sangnourpour</dc:creator>
  <cp:lastModifiedBy>Nafiseh Sangnourpour</cp:lastModifiedBy>
  <cp:revision>4</cp:revision>
  <dcterms:created xsi:type="dcterms:W3CDTF">2017-03-20T06:24:54Z</dcterms:created>
  <dcterms:modified xsi:type="dcterms:W3CDTF">2017-03-20T07:24:50Z</dcterms:modified>
</cp:coreProperties>
</file>