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BB8A-AE31-4DD4-A3F4-144329E0982D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936-20D7-4754-A33B-55B2E8F32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12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BB8A-AE31-4DD4-A3F4-144329E0982D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936-20D7-4754-A33B-55B2E8F32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98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BB8A-AE31-4DD4-A3F4-144329E0982D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936-20D7-4754-A33B-55B2E8F32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19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BB8A-AE31-4DD4-A3F4-144329E0982D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936-20D7-4754-A33B-55B2E8F32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70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BB8A-AE31-4DD4-A3F4-144329E0982D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936-20D7-4754-A33B-55B2E8F32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28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BB8A-AE31-4DD4-A3F4-144329E0982D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936-20D7-4754-A33B-55B2E8F32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08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BB8A-AE31-4DD4-A3F4-144329E0982D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936-20D7-4754-A33B-55B2E8F32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BB8A-AE31-4DD4-A3F4-144329E0982D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936-20D7-4754-A33B-55B2E8F32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75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BB8A-AE31-4DD4-A3F4-144329E0982D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936-20D7-4754-A33B-55B2E8F32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57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BB8A-AE31-4DD4-A3F4-144329E0982D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936-20D7-4754-A33B-55B2E8F32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74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BB8A-AE31-4DD4-A3F4-144329E0982D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A936-20D7-4754-A33B-55B2E8F32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98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1BB8A-AE31-4DD4-A3F4-144329E0982D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A936-20D7-4754-A33B-55B2E8F32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14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9.jpg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5" Type="http://schemas.openxmlformats.org/officeDocument/2006/relationships/image" Target="../media/image6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emf"/><Relationship Id="rId3" Type="http://schemas.openxmlformats.org/officeDocument/2006/relationships/image" Target="../media/image16.jpg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Appendix 2- Chapter 28</a:t>
            </a:r>
          </a:p>
        </p:txBody>
      </p:sp>
    </p:spTree>
    <p:extLst>
      <p:ext uri="{BB962C8B-B14F-4D97-AF65-F5344CB8AC3E}">
        <p14:creationId xmlns:p14="http://schemas.microsoft.com/office/powerpoint/2010/main" val="31710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lliday_10e_fig_28_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487714"/>
            <a:ext cx="7340600" cy="52432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500" y="17846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Application: Mass Spectrometer</a:t>
            </a:r>
          </a:p>
        </p:txBody>
      </p:sp>
      <p:sp>
        <p:nvSpPr>
          <p:cNvPr id="5" name="Chord 4"/>
          <p:cNvSpPr/>
          <p:nvPr/>
        </p:nvSpPr>
        <p:spPr>
          <a:xfrm rot="5400000">
            <a:off x="4133367" y="2280137"/>
            <a:ext cx="1221744" cy="2427271"/>
          </a:xfrm>
          <a:custGeom>
            <a:avLst/>
            <a:gdLst>
              <a:gd name="connsiteX0" fmla="*/ 1266169 w 2540000"/>
              <a:gd name="connsiteY0" fmla="*/ 2539994 h 2540000"/>
              <a:gd name="connsiteX1" fmla="*/ 1 w 2540000"/>
              <a:gd name="connsiteY1" fmla="*/ 1268084 h 2540000"/>
              <a:gd name="connsiteX2" fmla="*/ 1270000 w 2540000"/>
              <a:gd name="connsiteY2" fmla="*/ -1 h 2540000"/>
              <a:gd name="connsiteX3" fmla="*/ 1266169 w 2540000"/>
              <a:gd name="connsiteY3" fmla="*/ 2539994 h 2540000"/>
              <a:gd name="connsiteX0" fmla="*/ 1266169 w 1361440"/>
              <a:gd name="connsiteY0" fmla="*/ 2458257 h 2458257"/>
              <a:gd name="connsiteX1" fmla="*/ 1 w 1361440"/>
              <a:gd name="connsiteY1" fmla="*/ 1186347 h 2458257"/>
              <a:gd name="connsiteX2" fmla="*/ 1361440 w 1361440"/>
              <a:gd name="connsiteY2" fmla="*/ 9702 h 2458257"/>
              <a:gd name="connsiteX0" fmla="*/ 1266169 w 1323343"/>
              <a:gd name="connsiteY0" fmla="*/ 2520910 h 2520910"/>
              <a:gd name="connsiteX1" fmla="*/ 1 w 1323343"/>
              <a:gd name="connsiteY1" fmla="*/ 1249000 h 2520910"/>
              <a:gd name="connsiteX2" fmla="*/ 1323343 w 1323343"/>
              <a:gd name="connsiteY2" fmla="*/ 8854 h 2520910"/>
              <a:gd name="connsiteX0" fmla="*/ 1266169 w 1323343"/>
              <a:gd name="connsiteY0" fmla="*/ 2512065 h 2512065"/>
              <a:gd name="connsiteX1" fmla="*/ 1 w 1323343"/>
              <a:gd name="connsiteY1" fmla="*/ 1240155 h 2512065"/>
              <a:gd name="connsiteX2" fmla="*/ 1323343 w 1323343"/>
              <a:gd name="connsiteY2" fmla="*/ 9 h 2512065"/>
              <a:gd name="connsiteX0" fmla="*/ 1266169 w 1281335"/>
              <a:gd name="connsiteY0" fmla="*/ 2545670 h 2545670"/>
              <a:gd name="connsiteX1" fmla="*/ 1 w 1281335"/>
              <a:gd name="connsiteY1" fmla="*/ 1273760 h 2545670"/>
              <a:gd name="connsiteX2" fmla="*/ 1281335 w 1281335"/>
              <a:gd name="connsiteY2" fmla="*/ 8 h 2545670"/>
              <a:gd name="connsiteX0" fmla="*/ 1266169 w 1281335"/>
              <a:gd name="connsiteY0" fmla="*/ 2545662 h 2545662"/>
              <a:gd name="connsiteX1" fmla="*/ 1 w 1281335"/>
              <a:gd name="connsiteY1" fmla="*/ 1273752 h 2545662"/>
              <a:gd name="connsiteX2" fmla="*/ 1281335 w 1281335"/>
              <a:gd name="connsiteY2" fmla="*/ 0 h 2545662"/>
              <a:gd name="connsiteX0" fmla="*/ 1266169 w 1281335"/>
              <a:gd name="connsiteY0" fmla="*/ 2545662 h 2545662"/>
              <a:gd name="connsiteX1" fmla="*/ 1 w 1281335"/>
              <a:gd name="connsiteY1" fmla="*/ 1273752 h 2545662"/>
              <a:gd name="connsiteX2" fmla="*/ 1281335 w 1281335"/>
              <a:gd name="connsiteY2" fmla="*/ 0 h 25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1335" h="2545662">
                <a:moveTo>
                  <a:pt x="1266169" y="2545662"/>
                </a:moveTo>
                <a:cubicBezTo>
                  <a:pt x="565518" y="2543548"/>
                  <a:pt x="-1055" y="1974405"/>
                  <a:pt x="1" y="1273752"/>
                </a:cubicBezTo>
                <a:cubicBezTo>
                  <a:pt x="1058" y="573099"/>
                  <a:pt x="497646" y="39468"/>
                  <a:pt x="1281335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4"/>
          <p:cNvSpPr/>
          <p:nvPr/>
        </p:nvSpPr>
        <p:spPr>
          <a:xfrm rot="5400000">
            <a:off x="4321338" y="1711169"/>
            <a:ext cx="1602743" cy="3184212"/>
          </a:xfrm>
          <a:custGeom>
            <a:avLst/>
            <a:gdLst>
              <a:gd name="connsiteX0" fmla="*/ 1266169 w 2540000"/>
              <a:gd name="connsiteY0" fmla="*/ 2539994 h 2540000"/>
              <a:gd name="connsiteX1" fmla="*/ 1 w 2540000"/>
              <a:gd name="connsiteY1" fmla="*/ 1268084 h 2540000"/>
              <a:gd name="connsiteX2" fmla="*/ 1270000 w 2540000"/>
              <a:gd name="connsiteY2" fmla="*/ -1 h 2540000"/>
              <a:gd name="connsiteX3" fmla="*/ 1266169 w 2540000"/>
              <a:gd name="connsiteY3" fmla="*/ 2539994 h 2540000"/>
              <a:gd name="connsiteX0" fmla="*/ 1266169 w 1361440"/>
              <a:gd name="connsiteY0" fmla="*/ 2458257 h 2458257"/>
              <a:gd name="connsiteX1" fmla="*/ 1 w 1361440"/>
              <a:gd name="connsiteY1" fmla="*/ 1186347 h 2458257"/>
              <a:gd name="connsiteX2" fmla="*/ 1361440 w 1361440"/>
              <a:gd name="connsiteY2" fmla="*/ 9702 h 2458257"/>
              <a:gd name="connsiteX0" fmla="*/ 1266169 w 1323343"/>
              <a:gd name="connsiteY0" fmla="*/ 2520910 h 2520910"/>
              <a:gd name="connsiteX1" fmla="*/ 1 w 1323343"/>
              <a:gd name="connsiteY1" fmla="*/ 1249000 h 2520910"/>
              <a:gd name="connsiteX2" fmla="*/ 1323343 w 1323343"/>
              <a:gd name="connsiteY2" fmla="*/ 8854 h 2520910"/>
              <a:gd name="connsiteX0" fmla="*/ 1266169 w 1323343"/>
              <a:gd name="connsiteY0" fmla="*/ 2512065 h 2512065"/>
              <a:gd name="connsiteX1" fmla="*/ 1 w 1323343"/>
              <a:gd name="connsiteY1" fmla="*/ 1240155 h 2512065"/>
              <a:gd name="connsiteX2" fmla="*/ 1323343 w 1323343"/>
              <a:gd name="connsiteY2" fmla="*/ 9 h 2512065"/>
              <a:gd name="connsiteX0" fmla="*/ 1266169 w 1281335"/>
              <a:gd name="connsiteY0" fmla="*/ 2545670 h 2545670"/>
              <a:gd name="connsiteX1" fmla="*/ 1 w 1281335"/>
              <a:gd name="connsiteY1" fmla="*/ 1273760 h 2545670"/>
              <a:gd name="connsiteX2" fmla="*/ 1281335 w 1281335"/>
              <a:gd name="connsiteY2" fmla="*/ 8 h 2545670"/>
              <a:gd name="connsiteX0" fmla="*/ 1266169 w 1281335"/>
              <a:gd name="connsiteY0" fmla="*/ 2545662 h 2545662"/>
              <a:gd name="connsiteX1" fmla="*/ 1 w 1281335"/>
              <a:gd name="connsiteY1" fmla="*/ 1273752 h 2545662"/>
              <a:gd name="connsiteX2" fmla="*/ 1281335 w 1281335"/>
              <a:gd name="connsiteY2" fmla="*/ 0 h 2545662"/>
              <a:gd name="connsiteX0" fmla="*/ 1266169 w 1281335"/>
              <a:gd name="connsiteY0" fmla="*/ 2545662 h 2545662"/>
              <a:gd name="connsiteX1" fmla="*/ 1 w 1281335"/>
              <a:gd name="connsiteY1" fmla="*/ 1273752 h 2545662"/>
              <a:gd name="connsiteX2" fmla="*/ 1281335 w 1281335"/>
              <a:gd name="connsiteY2" fmla="*/ 0 h 25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1335" h="2545662">
                <a:moveTo>
                  <a:pt x="1266169" y="2545662"/>
                </a:moveTo>
                <a:cubicBezTo>
                  <a:pt x="565518" y="2543548"/>
                  <a:pt x="-1055" y="1974405"/>
                  <a:pt x="1" y="1273752"/>
                </a:cubicBezTo>
                <a:cubicBezTo>
                  <a:pt x="1058" y="573099"/>
                  <a:pt x="497646" y="39468"/>
                  <a:pt x="1281335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80000" y="2501903"/>
            <a:ext cx="203200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35500" y="2882899"/>
            <a:ext cx="203200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937000" y="5961063"/>
          <a:ext cx="14732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4" imgW="749300" imgH="177800" progId="Equation.3">
                  <p:embed/>
                </p:oleObj>
              </mc:Choice>
              <mc:Fallback>
                <p:oleObj name="Equation" r:id="rId4" imgW="749300" imgH="1778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5961063"/>
                        <a:ext cx="14732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5840091" y="5749926"/>
          <a:ext cx="144938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6" imgW="736600" imgH="393700" progId="Equation.3">
                  <p:embed/>
                </p:oleObj>
              </mc:Choice>
              <mc:Fallback>
                <p:oleObj name="Equation" r:id="rId6" imgW="736600" imgH="3937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091" y="5749926"/>
                        <a:ext cx="1449387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7920038" y="5761038"/>
          <a:ext cx="122396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8" imgW="622300" imgH="393700" progId="Equation.3">
                  <p:embed/>
                </p:oleObj>
              </mc:Choice>
              <mc:Fallback>
                <p:oleObj name="Equation" r:id="rId8" imgW="622300" imgH="3937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038" y="5761038"/>
                        <a:ext cx="122396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8339139" y="1654179"/>
          <a:ext cx="14017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0" imgW="711200" imgH="431800" progId="Equation.3">
                  <p:embed/>
                </p:oleObj>
              </mc:Choice>
              <mc:Fallback>
                <p:oleObj name="Equation" r:id="rId10" imgW="711200" imgH="4318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9139" y="1654179"/>
                        <a:ext cx="14017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8339139" y="2630651"/>
          <a:ext cx="16240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2" imgW="825500" imgH="406400" progId="Equation.3">
                  <p:embed/>
                </p:oleObj>
              </mc:Choice>
              <mc:Fallback>
                <p:oleObj name="Equation" r:id="rId12" imgW="825500" imgH="4064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9139" y="2630651"/>
                        <a:ext cx="162401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8339139" y="3579976"/>
          <a:ext cx="2224087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4" imgW="1130300" imgH="444500" progId="Equation.3">
                  <p:embed/>
                </p:oleObj>
              </mc:Choice>
              <mc:Fallback>
                <p:oleObj name="Equation" r:id="rId14" imgW="1130300" imgH="44450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9139" y="3579976"/>
                        <a:ext cx="2224087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8339139" y="4576763"/>
          <a:ext cx="13747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6" imgW="698500" imgH="406400" progId="Equation.3">
                  <p:embed/>
                </p:oleObj>
              </mc:Choice>
              <mc:Fallback>
                <p:oleObj name="Equation" r:id="rId16" imgW="698500" imgH="40640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9139" y="4576763"/>
                        <a:ext cx="1374775" cy="7969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7920039" y="306696"/>
          <a:ext cx="1325563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8" imgW="558800" imgH="444500" progId="Equation.3">
                  <p:embed/>
                </p:oleObj>
              </mc:Choice>
              <mc:Fallback>
                <p:oleObj name="Equation" r:id="rId18" imgW="558800" imgH="44450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039" y="306696"/>
                        <a:ext cx="1325563" cy="10525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15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505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/>
              <a:t>Application: Cyclotron</a:t>
            </a:r>
          </a:p>
        </p:txBody>
      </p:sp>
      <p:pic>
        <p:nvPicPr>
          <p:cNvPr id="5" name="Picture 4" descr="halliday_10e_fig_28_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96" y="877196"/>
            <a:ext cx="6394704" cy="5986272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8499476" y="5773738"/>
          <a:ext cx="525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266700" imgH="177800" progId="Equation.3">
                  <p:embed/>
                </p:oleObj>
              </mc:Choice>
              <mc:Fallback>
                <p:oleObj name="Equation" r:id="rId4" imgW="266700" imgH="177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476" y="5773738"/>
                        <a:ext cx="5254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235200" y="1935163"/>
          <a:ext cx="2921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6" imgW="1485900" imgH="228600" progId="Equation.3">
                  <p:embed/>
                </p:oleObj>
              </mc:Choice>
              <mc:Fallback>
                <p:oleObj name="Equation" r:id="rId6" imgW="148590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935163"/>
                        <a:ext cx="29210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58963" y="1016001"/>
            <a:ext cx="4965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the gap between the </a:t>
            </a:r>
            <a:r>
              <a:rPr lang="en-US" sz="2400" dirty="0" err="1"/>
              <a:t>dees</a:t>
            </a:r>
            <a:r>
              <a:rPr lang="en-US" sz="2400" dirty="0"/>
              <a:t>, charges are accelerated by E-field: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235200" y="4675981"/>
          <a:ext cx="2879726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8" imgW="1460500" imgH="457200" progId="Equation.3">
                  <p:embed/>
                </p:oleObj>
              </mc:Choice>
              <mc:Fallback>
                <p:oleObj name="Equation" r:id="rId8" imgW="1460500" imgH="4572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4675981"/>
                        <a:ext cx="2879726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66900" y="2418706"/>
            <a:ext cx="496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N times through the gap: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235201" y="2880371"/>
          <a:ext cx="1922463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10" imgW="977900" imgH="393700" progId="Equation.3">
                  <p:embed/>
                </p:oleObj>
              </mc:Choice>
              <mc:Fallback>
                <p:oleObj name="Equation" r:id="rId10" imgW="977900" imgH="3937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1" y="2880371"/>
                        <a:ext cx="1922463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235201" y="3765550"/>
          <a:ext cx="17732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12" imgW="901700" imgH="431800" progId="Equation.3">
                  <p:embed/>
                </p:oleObj>
              </mc:Choice>
              <mc:Fallback>
                <p:oleObj name="Equation" r:id="rId12" imgW="901700" imgH="4318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1" y="3765550"/>
                        <a:ext cx="17732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3114675" y="5674520"/>
          <a:ext cx="165258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4" imgW="838200" imgH="457200" progId="Equation.3">
                  <p:embed/>
                </p:oleObj>
              </mc:Choice>
              <mc:Fallback>
                <p:oleObj name="Equation" r:id="rId14" imgW="838200" imgH="4572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5674520"/>
                        <a:ext cx="1652588" cy="8969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47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925" t="17843" r="33864" b="6078"/>
          <a:stretch/>
        </p:blipFill>
        <p:spPr>
          <a:xfrm>
            <a:off x="3388659" y="-15184"/>
            <a:ext cx="4800600" cy="68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9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679" t="14915" r="33497" b="10392"/>
          <a:stretch/>
        </p:blipFill>
        <p:spPr>
          <a:xfrm>
            <a:off x="3805518" y="65229"/>
            <a:ext cx="4921624" cy="67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6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Equation</vt:lpstr>
      <vt:lpstr>Appendix 2- Chapter 28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Nafiseh Sangnourpour</dc:creator>
  <cp:lastModifiedBy>Nafiseh Sangnourpour</cp:lastModifiedBy>
  <cp:revision>5</cp:revision>
  <dcterms:created xsi:type="dcterms:W3CDTF">2017-03-22T06:33:37Z</dcterms:created>
  <dcterms:modified xsi:type="dcterms:W3CDTF">2017-03-23T07:18:37Z</dcterms:modified>
</cp:coreProperties>
</file>