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496" r:id="rId2"/>
    <p:sldId id="453" r:id="rId3"/>
    <p:sldId id="454" r:id="rId4"/>
    <p:sldId id="455" r:id="rId5"/>
    <p:sldId id="388" r:id="rId6"/>
    <p:sldId id="381" r:id="rId7"/>
    <p:sldId id="495" r:id="rId8"/>
    <p:sldId id="425" r:id="rId9"/>
    <p:sldId id="403" r:id="rId10"/>
    <p:sldId id="431" r:id="rId11"/>
    <p:sldId id="432" r:id="rId12"/>
    <p:sldId id="433" r:id="rId13"/>
    <p:sldId id="450" r:id="rId14"/>
    <p:sldId id="477" r:id="rId15"/>
    <p:sldId id="478" r:id="rId16"/>
    <p:sldId id="479" r:id="rId17"/>
    <p:sldId id="480" r:id="rId18"/>
    <p:sldId id="481" r:id="rId19"/>
    <p:sldId id="447" r:id="rId20"/>
    <p:sldId id="445" r:id="rId21"/>
    <p:sldId id="446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E30"/>
    <a:srgbClr val="00AF00"/>
    <a:srgbClr val="00C9DC"/>
    <a:srgbClr val="FFFFFF"/>
    <a:srgbClr val="00C300"/>
    <a:srgbClr val="FFFF66"/>
    <a:srgbClr val="000000"/>
    <a:srgbClr val="FC0128"/>
    <a:srgbClr val="F6BF69"/>
    <a:srgbClr val="7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4660"/>
  </p:normalViewPr>
  <p:slideViewPr>
    <p:cSldViewPr>
      <p:cViewPr varScale="1">
        <p:scale>
          <a:sx n="67" d="100"/>
          <a:sy n="67" d="100"/>
        </p:scale>
        <p:origin x="11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w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25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5085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65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65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65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65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65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1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734E2D-1454-DD48-8E5B-B47B64C5D480}" type="slidenum">
              <a:rPr lang="en-US" smtClean="0">
                <a:latin typeface="Times New Roman" pitchFamily="-110" charset="0"/>
              </a:rPr>
              <a:pPr/>
              <a:t>2</a:t>
            </a:fld>
            <a:endParaRPr lang="en-US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1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734E2D-1454-DD48-8E5B-B47B64C5D480}" type="slidenum">
              <a:rPr lang="en-US" smtClean="0">
                <a:latin typeface="Times New Roman" pitchFamily="-110" charset="0"/>
              </a:rPr>
              <a:pPr/>
              <a:t>3</a:t>
            </a:fld>
            <a:endParaRPr lang="en-US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3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734E2D-1454-DD48-8E5B-B47B64C5D480}" type="slidenum">
              <a:rPr lang="en-US" smtClean="0">
                <a:latin typeface="Times New Roman" pitchFamily="-110" charset="0"/>
              </a:rPr>
              <a:pPr/>
              <a:t>4</a:t>
            </a:fld>
            <a:endParaRPr lang="en-US">
              <a:latin typeface="Times New Roman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0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4F99F54-62F4-6948-B9C5-5964399A24E7}" type="slidenum">
              <a:rPr lang="en-US">
                <a:latin typeface="Times New Roman" pitchFamily="-1" charset="0"/>
                <a:sym typeface="Times New Roman" pitchFamily="-1" charset="0"/>
              </a:rPr>
              <a:pPr/>
              <a:t>5</a:t>
            </a:fld>
            <a:endParaRPr lang="en-US">
              <a:latin typeface="Times New Roman" pitchFamily="-1" charset="0"/>
              <a:sym typeface="Times New Roman" pitchFamily="-1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4900" y="652463"/>
            <a:ext cx="4646613" cy="34845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354513"/>
            <a:ext cx="5000625" cy="41370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Correct answer = A </a:t>
            </a:r>
            <a:r>
              <a:rPr lang="en-US" dirty="0" err="1">
                <a:ea typeface="ＭＳ Ｐゴシック" pitchFamily="-1" charset="-128"/>
                <a:cs typeface="ＭＳ Ｐゴシック" pitchFamily="-1" charset="-128"/>
                <a:sym typeface="Wingdings"/>
              </a:rPr>
              <a:t>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CW induced current  </a:t>
            </a:r>
          </a:p>
          <a:p>
            <a:pPr defTabSz="457200"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since I is increasing out of the page we want</a:t>
            </a:r>
            <a:r>
              <a:rPr lang="en-US" baseline="0" dirty="0">
                <a:ea typeface="ＭＳ Ｐゴシック" pitchFamily="-1" charset="-128"/>
                <a:cs typeface="ＭＳ Ｐゴシック" pitchFamily="-1" charset="-128"/>
              </a:rPr>
              <a:t> an induced current to be INTO the page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2F734A5-EDA5-3E4A-8497-2F8B0BAD71EC}" type="slidenum">
              <a:rPr lang="en-US">
                <a:latin typeface="Times New Roman" pitchFamily="-1" charset="0"/>
                <a:sym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  <a:sym typeface="Times New Roman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STT33.5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Answer: 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2F734A5-EDA5-3E4A-8497-2F8B0BAD71EC}" type="slidenum">
              <a:rPr lang="en-US">
                <a:latin typeface="Times New Roman" pitchFamily="-1" charset="0"/>
                <a:sym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  <a:sym typeface="Times New Roman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STT33.5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-1" charset="-128"/>
                <a:cs typeface="ＭＳ Ｐゴシック" pitchFamily="-1" charset="-128"/>
              </a:rPr>
              <a:t>Answer: 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2F734A5-EDA5-3E4A-8497-2F8B0BAD71EC}" type="slidenum">
              <a:rPr lang="en-US">
                <a:latin typeface="Times New Roman" pitchFamily="-1" charset="0"/>
                <a:sym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  <a:sym typeface="Times New Roman" pitchFamily="-1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STT33.5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Answer: 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29387CA-D64F-904A-AE40-DB2D2B6295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2747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E4E14E-A9E8-D946-8EF3-BFC0C3DCB99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7BC8-E5DE-1B43-9845-9B82377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E4E14E-A9E8-D946-8EF3-BFC0C3DCB99F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7BC8-E5DE-1B43-9845-9B82377D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AA6FF-91C1-4581-BDC6-AC6D642B436D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© 2014 John Wiley &amp; Sons, Inc. All rights reserved.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6032F-2FB4-6340-B2F1-06CE5CBC04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88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642938"/>
            <a:ext cx="8913812" cy="213836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649E5CDB-4A1C-CD4E-8BFC-9FF746F8EE49}" type="slidenum">
              <a:rPr lang="en-US" smtClean="0">
                <a:ea typeface="+mn-ea"/>
              </a:rPr>
              <a:pPr>
                <a:defRPr/>
              </a:pPr>
              <a:t>‹#›</a:t>
            </a:fld>
            <a:endParaRPr lang="en-US" dirty="0">
              <a:ea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97" r:id="rId4"/>
    <p:sldLayoutId id="2147483698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Monotype Corsiv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65" charset="0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jp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7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0.e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11.jpe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jpg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2.emf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362792"/>
            <a:ext cx="7772400" cy="1470025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00AF00"/>
                </a:solidFill>
              </a:rPr>
              <a:t>Electricity and Magnetism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041842" y="3305838"/>
            <a:ext cx="6400800" cy="1752600"/>
          </a:xfrm>
        </p:spPr>
        <p:txBody>
          <a:bodyPr/>
          <a:lstStyle/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AF00"/>
                </a:solidFill>
                <a:latin typeface="Arial" charset="0"/>
                <a:cs typeface="Arial" charset="0"/>
              </a:rPr>
              <a:t>Physics 259 – L02</a:t>
            </a:r>
          </a:p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AF00"/>
                </a:solidFill>
                <a:latin typeface="Arial" charset="0"/>
                <a:cs typeface="Arial" charset="0"/>
              </a:rPr>
              <a:t>Lecture 45</a:t>
            </a:r>
          </a:p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solidFill>
                <a:srgbClr val="00AF00"/>
              </a:solidFill>
              <a:latin typeface="Arial" charset="0"/>
              <a:cs typeface="Arial" charset="0"/>
            </a:endParaRPr>
          </a:p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CF0E30"/>
                </a:solidFill>
                <a:latin typeface="Arial" charset="0"/>
                <a:cs typeface="Arial" charset="0"/>
              </a:rPr>
              <a:t>Lecture by: </a:t>
            </a:r>
            <a:r>
              <a:rPr lang="en-US" dirty="0" err="1">
                <a:solidFill>
                  <a:srgbClr val="CF0E30"/>
                </a:solidFill>
                <a:latin typeface="Arial" charset="0"/>
                <a:cs typeface="Arial" charset="0"/>
              </a:rPr>
              <a:t>Mr</a:t>
            </a:r>
            <a:r>
              <a:rPr lang="en-US" dirty="0">
                <a:solidFill>
                  <a:srgbClr val="CF0E3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F0E30"/>
                </a:solidFill>
                <a:latin typeface="Arial" charset="0"/>
                <a:cs typeface="Arial" charset="0"/>
              </a:rPr>
              <a:t>Tahani</a:t>
            </a:r>
            <a:endParaRPr lang="en-US" dirty="0">
              <a:solidFill>
                <a:srgbClr val="CF0E3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A56032F-2FB4-6340-B2F1-06CE5CBC0479}" type="slidenum">
              <a:rPr lang="en-US" smtClean="0">
                <a:solidFill>
                  <a:srgbClr val="00AF00"/>
                </a:solidFill>
              </a:rPr>
              <a:pPr/>
              <a:t>1</a:t>
            </a:fld>
            <a:endParaRPr lang="en-US">
              <a:solidFill>
                <a:srgbClr val="00A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67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8" name="Group 9"/>
          <p:cNvGrpSpPr>
            <a:grpSpLocks/>
          </p:cNvGrpSpPr>
          <p:nvPr/>
        </p:nvGrpSpPr>
        <p:grpSpPr bwMode="auto">
          <a:xfrm>
            <a:off x="5400092" y="1664804"/>
            <a:ext cx="3600450" cy="2830835"/>
            <a:chOff x="5148064" y="238480"/>
            <a:chExt cx="3600450" cy="3154516"/>
          </a:xfrm>
        </p:grpSpPr>
        <p:pic>
          <p:nvPicPr>
            <p:cNvPr id="57350" name="Picture 3" descr="33_stt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8064" y="238480"/>
              <a:ext cx="3600450" cy="3154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5688124" y="3212976"/>
              <a:ext cx="2520280" cy="180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CA">
                <a:ea typeface="ヒラギノ明朝 ProN W3" pitchFamily="-1" charset="-128"/>
                <a:cs typeface="ヒラギノ明朝 ProN W3" pitchFamily="-1" charset="-128"/>
              </a:endParaRPr>
            </a:p>
          </p:txBody>
        </p:sp>
      </p:grpSp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71500" y="1943313"/>
            <a:ext cx="532808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A conducting loop is halfway inside a magnetic field. Suppose the magnetic field begins to increase rapidly in strength. What happens to the loop?</a:t>
            </a:r>
          </a:p>
        </p:txBody>
      </p:sp>
      <p:sp>
        <p:nvSpPr>
          <p:cNvPr id="57347" name="Text Box 6"/>
          <p:cNvSpPr txBox="1">
            <a:spLocks noChangeArrowheads="1"/>
          </p:cNvSpPr>
          <p:nvPr/>
        </p:nvSpPr>
        <p:spPr bwMode="auto">
          <a:xfrm>
            <a:off x="128600" y="4293096"/>
            <a:ext cx="8991600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lphaUcPeriod"/>
            </a:pPr>
            <a:r>
              <a:rPr lang="en-US" sz="24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 The loop is pulled to the left, into the magnetic field.</a:t>
            </a:r>
          </a:p>
          <a:p>
            <a:pPr marL="342900" indent="-342900">
              <a:lnSpc>
                <a:spcPct val="130000"/>
              </a:lnSpc>
              <a:buFontTx/>
              <a:buAutoNum type="alphaUcPeriod"/>
            </a:pPr>
            <a:r>
              <a:rPr lang="en-US" sz="24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 The loop is pushed to the right, out of the magnetic field.</a:t>
            </a:r>
          </a:p>
          <a:p>
            <a:pPr marL="342900" indent="-342900">
              <a:lnSpc>
                <a:spcPct val="130000"/>
              </a:lnSpc>
              <a:buFontTx/>
              <a:buAutoNum type="alphaUcPeriod"/>
            </a:pPr>
            <a:r>
              <a:rPr lang="en-US" sz="24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 The loop is pushed upward, out of the magnetic field</a:t>
            </a:r>
          </a:p>
          <a:p>
            <a:pPr marL="342900" indent="-342900">
              <a:lnSpc>
                <a:spcPct val="130000"/>
              </a:lnSpc>
              <a:buFontTx/>
              <a:buAutoNum type="alphaUcPeriod"/>
            </a:pPr>
            <a:r>
              <a:rPr lang="en-US" sz="24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 The tension in the wire increases but the loop does not move.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9973" y="3294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latin typeface="+mn-lt"/>
              </a:rPr>
              <a:t>Top Hat Question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00" y="4898897"/>
            <a:ext cx="7797275" cy="455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39644" y="2676290"/>
            <a:ext cx="65591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36525" y="3170054"/>
            <a:ext cx="65591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4319" y="22146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1119" y="267629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6964483" y="2137095"/>
            <a:ext cx="65591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9825" y="1943313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560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8" name="Group 9"/>
          <p:cNvGrpSpPr>
            <a:grpSpLocks/>
          </p:cNvGrpSpPr>
          <p:nvPr/>
        </p:nvGrpSpPr>
        <p:grpSpPr bwMode="auto">
          <a:xfrm>
            <a:off x="5399584" y="1915851"/>
            <a:ext cx="3600450" cy="2830835"/>
            <a:chOff x="5148064" y="238480"/>
            <a:chExt cx="3600450" cy="3154516"/>
          </a:xfrm>
        </p:grpSpPr>
        <p:pic>
          <p:nvPicPr>
            <p:cNvPr id="57350" name="Picture 3" descr="33_stt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48064" y="238480"/>
              <a:ext cx="3600450" cy="3154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51" name="Rectangle 8"/>
            <p:cNvSpPr>
              <a:spLocks noChangeArrowheads="1"/>
            </p:cNvSpPr>
            <p:nvPr/>
          </p:nvSpPr>
          <p:spPr bwMode="auto">
            <a:xfrm>
              <a:off x="5688124" y="3212976"/>
              <a:ext cx="2520280" cy="180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CA">
                <a:ea typeface="ヒラギノ明朝 ProN W3" pitchFamily="-1" charset="-128"/>
                <a:cs typeface="ヒラギノ明朝 ProN W3" pitchFamily="-1" charset="-128"/>
              </a:endParaRPr>
            </a:p>
          </p:txBody>
        </p:sp>
      </p:grpSp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107504" y="1916832"/>
            <a:ext cx="532808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A conducting loop is halfway inside a magnetic field. Suppose the magnetic field begins to increase rapidly in strength. What happens to the loop?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9973" y="3294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latin typeface="+mn-lt"/>
              </a:rPr>
              <a:t>Top Hat Question Feedback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4581128"/>
            <a:ext cx="801760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Lenz’s Law: whatever happens must be such that it maintains the “amount of B-field” inside the loop. Since the strength of B is increasing, the loop must be pushed outside so that there are fewer B-field lines inside the loop.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4041068"/>
            <a:ext cx="375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Qualitative argument</a:t>
            </a:r>
          </a:p>
        </p:txBody>
      </p:sp>
    </p:spTree>
    <p:extLst>
      <p:ext uri="{BB962C8B-B14F-4D97-AF65-F5344CB8AC3E}">
        <p14:creationId xmlns:p14="http://schemas.microsoft.com/office/powerpoint/2010/main" val="321512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71500" y="1915851"/>
            <a:ext cx="5328084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A conducting loop is halfway inside a magnetic field. Suppose the magnetic field begins to increase rapidly in strength. What happens to the loop?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9973" y="32945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00000"/>
                </a:solidFill>
                <a:latin typeface="+mn-lt"/>
              </a:rPr>
              <a:t>Top Hat Question Feedback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506792" y="4320457"/>
            <a:ext cx="2168019" cy="15736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cxnSp>
        <p:nvCxnSpPr>
          <p:cNvPr id="11" name="Straight Arrow Connector 14"/>
          <p:cNvCxnSpPr>
            <a:cxnSpLocks noChangeShapeType="1"/>
          </p:cNvCxnSpPr>
          <p:nvPr/>
        </p:nvCxnSpPr>
        <p:spPr bwMode="auto">
          <a:xfrm>
            <a:off x="7560332" y="4585832"/>
            <a:ext cx="684213" cy="1588"/>
          </a:xfrm>
          <a:prstGeom prst="straightConnector1">
            <a:avLst/>
          </a:prstGeom>
          <a:noFill/>
          <a:ln w="60325">
            <a:solidFill>
              <a:srgbClr val="002060"/>
            </a:solidFill>
            <a:round/>
            <a:headEnd/>
            <a:tailEnd type="triangle" w="med" len="med"/>
          </a:ln>
        </p:spPr>
      </p:cxnSp>
      <p:pic>
        <p:nvPicPr>
          <p:cNvPr id="12" name="Picture 3" descr="33_stt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2050" y="1827005"/>
            <a:ext cx="3600450" cy="283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12110" y="4496292"/>
            <a:ext cx="2520280" cy="161548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7092280" y="2965652"/>
            <a:ext cx="276225" cy="274638"/>
            <a:chOff x="2000717" y="3151175"/>
            <a:chExt cx="275548" cy="275578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ヒラギノ明朝 ProN W3" charset="-128"/>
                <a:sym typeface="Times New Roman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ea typeface="ヒラギノ明朝 ProN W3" charset="-128"/>
                <a:sym typeface="Times New Roman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48264" y="2497600"/>
            <a:ext cx="614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ヒラギノ明朝 ProN W3" charset="-128"/>
                <a:sym typeface="Times New Roman" charset="0"/>
              </a:rPr>
              <a:t>B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  <a:ea typeface="ヒラギノ明朝 ProN W3" charset="-128"/>
                <a:sym typeface="Times New Roman" charset="0"/>
              </a:rPr>
              <a:t>ind</a:t>
            </a:r>
          </a:p>
        </p:txBody>
      </p:sp>
      <p:sp>
        <p:nvSpPr>
          <p:cNvPr id="18" name="Freeform 17"/>
          <p:cNvSpPr/>
          <p:nvPr/>
        </p:nvSpPr>
        <p:spPr>
          <a:xfrm>
            <a:off x="7789333" y="2223880"/>
            <a:ext cx="564445" cy="1733575"/>
          </a:xfrm>
          <a:custGeom>
            <a:avLst/>
            <a:gdLst>
              <a:gd name="connsiteX0" fmla="*/ 564445 w 564445"/>
              <a:gd name="connsiteY0" fmla="*/ 0 h 1733575"/>
              <a:gd name="connsiteX1" fmla="*/ 0 w 564445"/>
              <a:gd name="connsiteY1" fmla="*/ 1693333 h 1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4445" h="1733575">
                <a:moveTo>
                  <a:pt x="564445" y="0"/>
                </a:moveTo>
                <a:cubicBezTo>
                  <a:pt x="426861" y="972490"/>
                  <a:pt x="289278" y="1944981"/>
                  <a:pt x="0" y="169333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552220" y="2461596"/>
            <a:ext cx="0" cy="1224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C012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5976156" y="2215955"/>
            <a:ext cx="524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CA" sz="2400" dirty="0" err="1">
                <a:solidFill>
                  <a:srgbClr val="FF0000"/>
                </a:solidFill>
                <a:ea typeface="ヒラギノ明朝 ProN W3" pitchFamily="-1" charset="-128"/>
                <a:cs typeface="ヒラギノ明朝 ProN W3" pitchFamily="-1" charset="-128"/>
              </a:rPr>
              <a:t>I</a:t>
            </a:r>
            <a:r>
              <a:rPr lang="en-CA" sz="2400" baseline="-25000" dirty="0" err="1">
                <a:solidFill>
                  <a:srgbClr val="FF0000"/>
                </a:solidFill>
                <a:ea typeface="ヒラギノ明朝 ProN W3" pitchFamily="-1" charset="-128"/>
                <a:cs typeface="ヒラギノ明朝 ProN W3" pitchFamily="-1" charset="-128"/>
              </a:rPr>
              <a:t>ind</a:t>
            </a:r>
            <a:endParaRPr lang="en-CA" sz="2400" baseline="-25000" dirty="0">
              <a:solidFill>
                <a:srgbClr val="FF0000"/>
              </a:solidFill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28384" y="2569608"/>
            <a:ext cx="646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ea typeface="ヒラギノ明朝 ProN W3" charset="-128"/>
                <a:sym typeface="Times New Roman" charset="0"/>
              </a:rPr>
              <a:t>F</a:t>
            </a:r>
            <a:r>
              <a:rPr lang="en-US" baseline="-25000" dirty="0">
                <a:solidFill>
                  <a:schemeClr val="bg1"/>
                </a:solidFill>
                <a:latin typeface="+mn-lt"/>
                <a:ea typeface="ヒラギノ明朝 ProN W3" charset="-128"/>
                <a:sym typeface="Times New Roman" charset="0"/>
              </a:rPr>
              <a:t>ind</a:t>
            </a: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469973" y="5245992"/>
            <a:ext cx="7078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CA" sz="24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Recall: the Lorentz force on a current carrying wire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9973" y="4585832"/>
            <a:ext cx="645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Lenz’s Law: B</a:t>
            </a:r>
            <a:r>
              <a:rPr lang="en-US" sz="2400" b="0" baseline="-25000" dirty="0">
                <a:solidFill>
                  <a:srgbClr val="000000"/>
                </a:solidFill>
              </a:rPr>
              <a:t>ind</a:t>
            </a:r>
            <a:r>
              <a:rPr lang="en-US" sz="2400" b="0" dirty="0">
                <a:solidFill>
                  <a:srgbClr val="000000"/>
                </a:solidFill>
              </a:rPr>
              <a:t> must point out, so </a:t>
            </a:r>
            <a:r>
              <a:rPr lang="en-US" sz="2400" b="0" dirty="0" err="1">
                <a:solidFill>
                  <a:srgbClr val="000000"/>
                </a:solidFill>
              </a:rPr>
              <a:t>I</a:t>
            </a:r>
            <a:r>
              <a:rPr lang="en-US" sz="2400" b="0" baseline="-25000" dirty="0" err="1">
                <a:solidFill>
                  <a:srgbClr val="000000"/>
                </a:solidFill>
              </a:rPr>
              <a:t>ind</a:t>
            </a:r>
            <a:r>
              <a:rPr lang="en-US" sz="2400" b="0" dirty="0">
                <a:solidFill>
                  <a:srgbClr val="000000"/>
                </a:solidFill>
              </a:rPr>
              <a:t> is CCW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3162" y="59465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1295" y="5861016"/>
            <a:ext cx="298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 points to the RIGHT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899" y="3962247"/>
            <a:ext cx="433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rigorous argument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26244" y="3511418"/>
            <a:ext cx="655916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383410"/>
              </p:ext>
            </p:extLst>
          </p:nvPr>
        </p:nvGraphicFramePr>
        <p:xfrm>
          <a:off x="1600056" y="5825819"/>
          <a:ext cx="16906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2" name="Equation" r:id="rId5" imgW="711200" imgH="241300" progId="Equation.3">
                  <p:embed/>
                </p:oleObj>
              </mc:Choice>
              <mc:Fallback>
                <p:oleObj name="Equation" r:id="rId5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056" y="5825819"/>
                        <a:ext cx="1690688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65034"/>
              </p:ext>
            </p:extLst>
          </p:nvPr>
        </p:nvGraphicFramePr>
        <p:xfrm>
          <a:off x="7377399" y="3205241"/>
          <a:ext cx="363362" cy="43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3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7399" y="3205241"/>
                        <a:ext cx="363362" cy="43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8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00250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427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000000"/>
                </a:solidFill>
                <a:latin typeface="+mn-lt"/>
              </a:rPr>
              <a:t>Magnetic Field of Current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55" y="1448780"/>
            <a:ext cx="81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</a:rPr>
              <a:t>What is the magnetic field strength </a:t>
            </a:r>
            <a:r>
              <a:rPr lang="en-CA" dirty="0">
                <a:solidFill>
                  <a:srgbClr val="FF0000"/>
                </a:solidFill>
              </a:rPr>
              <a:t>on the axis </a:t>
            </a:r>
            <a:r>
              <a:rPr lang="en-CA" b="0" dirty="0">
                <a:solidFill>
                  <a:schemeClr val="bg1"/>
                </a:solidFill>
              </a:rPr>
              <a:t>of this loop, at </a:t>
            </a:r>
            <a:r>
              <a:rPr lang="en-CA" dirty="0">
                <a:solidFill>
                  <a:srgbClr val="FF0000"/>
                </a:solidFill>
              </a:rPr>
              <a:t>a distance z </a:t>
            </a:r>
            <a:r>
              <a:rPr lang="en-CA" b="0" dirty="0">
                <a:solidFill>
                  <a:schemeClr val="bg1"/>
                </a:solidFill>
              </a:rPr>
              <a:t>from the centre of the loop?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63200" y="4463531"/>
            <a:ext cx="2745304" cy="2169825"/>
            <a:chOff x="6363200" y="4463531"/>
            <a:chExt cx="2745304" cy="2169825"/>
          </a:xfrm>
        </p:grpSpPr>
        <p:sp>
          <p:nvSpPr>
            <p:cNvPr id="9" name="TextBox 8"/>
            <p:cNvSpPr txBox="1"/>
            <p:nvPr/>
          </p:nvSpPr>
          <p:spPr>
            <a:xfrm>
              <a:off x="6363200" y="4463531"/>
              <a:ext cx="274530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800"/>
                </a:spcBef>
              </a:pPr>
              <a:r>
                <a:rPr lang="en-CA" b="0" dirty="0">
                  <a:solidFill>
                    <a:schemeClr val="bg1"/>
                  </a:solidFill>
                </a:rPr>
                <a:t>Right-hand rule:</a:t>
              </a:r>
            </a:p>
            <a:p>
              <a:pPr>
                <a:spcBef>
                  <a:spcPts val="1800"/>
                </a:spcBef>
              </a:pPr>
              <a:r>
                <a:rPr lang="en-CA" b="0" dirty="0">
                  <a:solidFill>
                    <a:schemeClr val="bg1"/>
                  </a:solidFill>
                </a:rPr>
                <a:t>Curl your fingers along I and your thumb gives      inside the loop.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170845" y="5724604"/>
            <a:ext cx="3619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08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0845" y="5724604"/>
                          <a:ext cx="36195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753925"/>
            <a:ext cx="6030671" cy="356162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319895" y="2753925"/>
          <a:ext cx="32575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09" name="Equation" r:id="rId6" imgW="1371600" imgH="482400" progId="Equation.3">
                  <p:embed/>
                </p:oleObj>
              </mc:Choice>
              <mc:Fallback>
                <p:oleObj name="Equation" r:id="rId6" imgW="1371600" imgH="4824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895" y="2753925"/>
                        <a:ext cx="32575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75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000000"/>
                </a:solidFill>
                <a:latin typeface="+mn-lt"/>
              </a:rPr>
              <a:t>Magnetic Dipoles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2965" y="1175747"/>
            <a:ext cx="6579395" cy="3848781"/>
            <a:chOff x="431540" y="2123855"/>
            <a:chExt cx="6579395" cy="38487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0" y="2123855"/>
              <a:ext cx="5369145" cy="384878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89" r="577"/>
            <a:stretch/>
          </p:blipFill>
          <p:spPr>
            <a:xfrm>
              <a:off x="3986935" y="2150662"/>
              <a:ext cx="3024000" cy="3821974"/>
            </a:xfrm>
            <a:prstGeom prst="rect">
              <a:avLst/>
            </a:prstGeom>
            <a:solidFill>
              <a:srgbClr val="008000"/>
            </a:solidFill>
          </p:spPr>
        </p:pic>
      </p:grpSp>
      <p:sp>
        <p:nvSpPr>
          <p:cNvPr id="14" name="TextBox 13"/>
          <p:cNvSpPr txBox="1"/>
          <p:nvPr/>
        </p:nvSpPr>
        <p:spPr>
          <a:xfrm>
            <a:off x="560652" y="5164531"/>
            <a:ext cx="80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</a:rPr>
              <a:t>So the field outside a current loop looks like the field outside a permanent magnetic of similar shape.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0022" y="6179110"/>
            <a:ext cx="666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000000"/>
                </a:solidFill>
              </a:rPr>
              <a:t>Two poles (N &amp; S):  </a:t>
            </a:r>
            <a:r>
              <a:rPr lang="en-CA" dirty="0">
                <a:solidFill>
                  <a:srgbClr val="FF0000"/>
                </a:solidFill>
              </a:rPr>
              <a:t>magnetic dipole</a:t>
            </a:r>
            <a:r>
              <a:rPr lang="en-CA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  <a:latin typeface="+mn-lt"/>
              </a:rPr>
              <a:t>Magnetic Dipoles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56" r="48369" b="13940"/>
          <a:stretch/>
        </p:blipFill>
        <p:spPr>
          <a:xfrm>
            <a:off x="386535" y="2533197"/>
            <a:ext cx="1583840" cy="17483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6535" y="1353674"/>
            <a:ext cx="7026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0" dirty="0">
                <a:solidFill>
                  <a:srgbClr val="000000"/>
                </a:solidFill>
              </a:rPr>
              <a:t>What is B on the axis of the loop, a long way away from the loop (z &gt;&gt; R)?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39937" y="3407394"/>
            <a:ext cx="447098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</p:cNvCxnSpPr>
          <p:nvPr/>
        </p:nvCxnSpPr>
        <p:spPr>
          <a:xfrm flipV="1">
            <a:off x="1970375" y="3407394"/>
            <a:ext cx="2421605" cy="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06815" y="2914685"/>
            <a:ext cx="58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</a:rPr>
              <a:t>z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85488" y="3049700"/>
            <a:ext cx="0" cy="378000"/>
          </a:xfrm>
          <a:prstGeom prst="straightConnector1">
            <a:avLst/>
          </a:prstGeom>
          <a:ln w="381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2511" y="2946312"/>
            <a:ext cx="43699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07985" y="2779670"/>
            <a:ext cx="43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00FF"/>
                </a:solidFill>
              </a:rPr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84942" y="2860852"/>
            <a:ext cx="216000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5681786" y="2022356"/>
          <a:ext cx="2628745" cy="295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43" name="Equation" r:id="rId4" imgW="1333500" imgH="1498600" progId="Equation.3">
                  <p:embed/>
                </p:oleObj>
              </mc:Choice>
              <mc:Fallback>
                <p:oleObj name="Equation" r:id="rId4" imgW="1333500" imgH="14986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786" y="2022356"/>
                        <a:ext cx="2628745" cy="295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457200" y="4518244"/>
          <a:ext cx="4273290" cy="8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44" name="Equation" r:id="rId6" imgW="2133600" imgH="419100" progId="Equation.3">
                  <p:embed/>
                </p:oleObj>
              </mc:Choice>
              <mc:Fallback>
                <p:oleObj name="Equation" r:id="rId6" imgW="2133600" imgH="4191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18244"/>
                        <a:ext cx="4273290" cy="83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6535" y="5568244"/>
            <a:ext cx="7764933" cy="1170130"/>
            <a:chOff x="701570" y="5544235"/>
            <a:chExt cx="7764933" cy="1170130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899760" y="5599308"/>
            <a:ext cx="2292350" cy="935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45" name="Equation" r:id="rId8" imgW="965160" imgH="393480" progId="Equation.3">
                    <p:embed/>
                  </p:oleObj>
                </mc:Choice>
                <mc:Fallback>
                  <p:oleObj name="Equation" r:id="rId8" imgW="965160" imgH="393480" progId="Equation.3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760" y="5599308"/>
                          <a:ext cx="2292350" cy="935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3375035" y="5637239"/>
              <a:ext cx="50914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solidFill>
                    <a:srgbClr val="0000FF"/>
                  </a:solidFill>
                </a:rPr>
                <a:t>on the axis of a magnetic dipole.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1570" y="5544235"/>
              <a:ext cx="7764933" cy="117013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999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000000"/>
                </a:solidFill>
                <a:latin typeface="+mn-lt"/>
              </a:rPr>
              <a:t>Magnetic Dipole Moment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84" y="3248980"/>
            <a:ext cx="4722612" cy="3311218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971600" y="1718810"/>
          <a:ext cx="1305183" cy="59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6" name="Equation" r:id="rId4" imgW="444240" imgH="203040" progId="Equation.3">
                  <p:embed/>
                </p:oleObj>
              </mc:Choice>
              <mc:Fallback>
                <p:oleObj name="Equation" r:id="rId4" imgW="444240" imgH="2030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718810"/>
                        <a:ext cx="1305183" cy="59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66755" y="1763815"/>
            <a:ext cx="594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00FF"/>
                </a:solidFill>
              </a:rPr>
              <a:t>in the direction of the right-hand rule.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836585" y="3234903"/>
          <a:ext cx="21415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57" name="Equation" r:id="rId6" imgW="901440" imgH="393480" progId="Equation.3">
                  <p:embed/>
                </p:oleObj>
              </mc:Choice>
              <mc:Fallback>
                <p:oleObj name="Equation" r:id="rId6" imgW="901440" imgH="393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5" y="3234903"/>
                        <a:ext cx="21415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6565" y="4851157"/>
            <a:ext cx="261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000000"/>
                </a:solidFill>
              </a:rPr>
              <a:t>Don’t confuse </a:t>
            </a:r>
            <a:r>
              <a:rPr lang="el-GR" sz="2800" dirty="0">
                <a:solidFill>
                  <a:srgbClr val="000000"/>
                </a:solidFill>
              </a:rPr>
              <a:t>μ</a:t>
            </a:r>
            <a:r>
              <a:rPr lang="en-CA" sz="2800" dirty="0">
                <a:solidFill>
                  <a:srgbClr val="000000"/>
                </a:solidFill>
              </a:rPr>
              <a:t> with </a:t>
            </a:r>
            <a:r>
              <a:rPr lang="el-GR" sz="2800" dirty="0">
                <a:solidFill>
                  <a:srgbClr val="000000"/>
                </a:solidFill>
              </a:rPr>
              <a:t>μ</a:t>
            </a:r>
            <a:r>
              <a:rPr lang="en-CA" sz="2800" baseline="-25000" dirty="0">
                <a:solidFill>
                  <a:srgbClr val="000000"/>
                </a:solidFill>
              </a:rPr>
              <a:t>0</a:t>
            </a:r>
            <a:r>
              <a:rPr lang="en-CA" sz="2800" dirty="0">
                <a:solidFill>
                  <a:srgbClr val="000000"/>
                </a:solidFill>
              </a:rPr>
              <a:t>!!</a:t>
            </a:r>
            <a:endParaRPr lang="en-CA" sz="2800" b="1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46575" y="5409220"/>
            <a:ext cx="216000" cy="0"/>
          </a:xfrm>
          <a:prstGeom prst="straightConnector1">
            <a:avLst/>
          </a:prstGeom>
          <a:ln w="38100"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+mn-lt"/>
              </a:rPr>
              <a:t>Top Hat Question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194478" y="1925051"/>
          <a:ext cx="1266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3" name="Equation" r:id="rId3" imgW="431800" imgH="190500" progId="Equation.3">
                  <p:embed/>
                </p:oleObj>
              </mc:Choice>
              <mc:Fallback>
                <p:oleObj name="Equation" r:id="rId3" imgW="431800" imgH="1905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4478" y="1925051"/>
                        <a:ext cx="1266825" cy="5603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02420" y="3286387"/>
            <a:ext cx="13234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20104" y="3286387"/>
            <a:ext cx="882317" cy="5043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55109" y="290095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2138" y="356712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2421" y="16808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z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37035" y="3144638"/>
            <a:ext cx="366138" cy="2038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/>
          <p:cNvSpPr/>
          <p:nvPr/>
        </p:nvSpPr>
        <p:spPr>
          <a:xfrm>
            <a:off x="4545263" y="3005650"/>
            <a:ext cx="2912638" cy="561473"/>
          </a:xfrm>
          <a:prstGeom prst="parallelogram">
            <a:avLst>
              <a:gd name="adj" fmla="val 178237"/>
            </a:avLst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002420" y="1871589"/>
            <a:ext cx="0" cy="141479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7789" y="2900958"/>
            <a:ext cx="1950112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04221" y="2430103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1.0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18525" y="3348447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1.0 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358553" y="2900958"/>
            <a:ext cx="1149236" cy="671512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735759">
            <a:off x="4338205" y="2832943"/>
            <a:ext cx="902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1.0 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783647" y="3184482"/>
            <a:ext cx="366138" cy="20380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18149" y="3005650"/>
            <a:ext cx="500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567338" y="3567123"/>
            <a:ext cx="50037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9707" y="1974956"/>
            <a:ext cx="4012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 current of 1.0 A is going through a square loop of side length 1.0 m. What is the magnetic dipole moment of this current loop?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842" y="4759158"/>
            <a:ext cx="8389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 				C.</a:t>
            </a:r>
          </a:p>
          <a:p>
            <a:endParaRPr lang="en-US" sz="2400" b="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lphaUcPeriod"/>
            </a:pPr>
            <a:endParaRPr lang="en-US" sz="2400" b="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lphaUcPeriod"/>
            </a:pPr>
            <a:r>
              <a:rPr lang="en-US"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 				D. 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1295735" y="4732422"/>
          <a:ext cx="2220161" cy="64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4" name="Equation" r:id="rId5" imgW="1003300" imgH="292100" progId="Equation.3">
                  <p:embed/>
                </p:oleObj>
              </mc:Choice>
              <mc:Fallback>
                <p:oleObj name="Equation" r:id="rId5" imgW="1003300" imgH="2921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735" y="4732422"/>
                        <a:ext cx="2220161" cy="64784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1295735" y="5567363"/>
          <a:ext cx="2444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5" name="Equation" r:id="rId7" imgW="1104900" imgH="292100" progId="Equation.3">
                  <p:embed/>
                </p:oleObj>
              </mc:Choice>
              <mc:Fallback>
                <p:oleObj name="Equation" r:id="rId7" imgW="1104900" imgH="2921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735" y="5567363"/>
                        <a:ext cx="2444750" cy="6477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4932040" y="4725144"/>
          <a:ext cx="23891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6" name="Equation" r:id="rId9" imgW="1079500" imgH="292100" progId="Equation.3">
                  <p:embed/>
                </p:oleObj>
              </mc:Choice>
              <mc:Fallback>
                <p:oleObj name="Equation" r:id="rId9" imgW="1079500" imgH="2921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040" y="4725144"/>
                        <a:ext cx="2389187" cy="6477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4932040" y="5553608"/>
          <a:ext cx="2613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7" name="Equation" r:id="rId11" imgW="1181100" imgH="292100" progId="Equation.3">
                  <p:embed/>
                </p:oleObj>
              </mc:Choice>
              <mc:Fallback>
                <p:oleObj name="Equation" r:id="rId11" imgW="1181100" imgH="2921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2040" y="5553608"/>
                        <a:ext cx="2613025" cy="6477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3959932" y="5445224"/>
            <a:ext cx="4102750" cy="821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1560" y="368660"/>
            <a:ext cx="591247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ea typeface="ヒラギノ明朝 ProN W3" pitchFamily="-1" charset="-128"/>
                <a:cs typeface="ヒラギノ明朝 ProN W3" pitchFamily="-1" charset="-128"/>
                <a:sym typeface="Wingdings" pitchFamily="-1" charset="2"/>
              </a:rPr>
              <a:t>Recall there are </a:t>
            </a:r>
            <a:r>
              <a:rPr lang="en-US" sz="2800" dirty="0">
                <a:solidFill>
                  <a:srgbClr val="0000FF"/>
                </a:solidFill>
                <a:ea typeface="ヒラギノ明朝 ProN W3" pitchFamily="-1" charset="-128"/>
                <a:cs typeface="ヒラギノ明朝 ProN W3" pitchFamily="-1" charset="-128"/>
              </a:rPr>
              <a:t>3 possible terms: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74547"/>
              </p:ext>
            </p:extLst>
          </p:nvPr>
        </p:nvGraphicFramePr>
        <p:xfrm>
          <a:off x="1115616" y="1376772"/>
          <a:ext cx="67675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1" name="Equation" r:id="rId3" imgW="2552700" imgH="393700" progId="Equation.3">
                  <p:embed/>
                </p:oleObj>
              </mc:Choice>
              <mc:Fallback>
                <p:oleObj name="Equation" r:id="rId3" imgW="255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376772"/>
                        <a:ext cx="6767513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7584" y="2904281"/>
            <a:ext cx="284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Maxwell Equation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314241"/>
              </p:ext>
            </p:extLst>
          </p:nvPr>
        </p:nvGraphicFramePr>
        <p:xfrm>
          <a:off x="1088318" y="3429000"/>
          <a:ext cx="21891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2" name="Equation" r:id="rId5" imgW="825500" imgH="406400" progId="Equation.3">
                  <p:embed/>
                </p:oleObj>
              </mc:Choice>
              <mc:Fallback>
                <p:oleObj name="Equation" r:id="rId5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8318" y="3429000"/>
                        <a:ext cx="2189163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Brace 2"/>
          <p:cNvSpPr/>
          <p:nvPr/>
        </p:nvSpPr>
        <p:spPr bwMode="auto">
          <a:xfrm rot="16200000">
            <a:off x="5724128" y="512677"/>
            <a:ext cx="360040" cy="3960440"/>
          </a:xfrm>
          <a:prstGeom prst="leftBrace">
            <a:avLst>
              <a:gd name="adj1" fmla="val 51445"/>
              <a:gd name="adj2" fmla="val 496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292494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What about these two terms?</a:t>
            </a: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2483768" y="1520789"/>
            <a:ext cx="360040" cy="1944216"/>
          </a:xfrm>
          <a:prstGeom prst="leftBrace">
            <a:avLst>
              <a:gd name="adj1" fmla="val 51445"/>
              <a:gd name="adj2" fmla="val 496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3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15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515938"/>
          </a:xfrm>
        </p:spPr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Application: a simple alternator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74044" y="990600"/>
            <a:ext cx="457200" cy="457200"/>
          </a:xfrm>
          <a:prstGeom prst="rect">
            <a:avLst/>
          </a:prstGeom>
          <a:solidFill>
            <a:srgbClr val="FFFFFF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576272"/>
            <a:ext cx="4038600" cy="2692400"/>
          </a:xfrm>
          <a:prstGeom prst="rect">
            <a:avLst/>
          </a:prstGeom>
        </p:spPr>
      </p:pic>
      <p:pic>
        <p:nvPicPr>
          <p:cNvPr id="16" name="Picture 3" descr="29_08_Figure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752600"/>
            <a:ext cx="3124200" cy="3868158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81000" y="5624272"/>
            <a:ext cx="8839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Alternators are used in cars to charge the battery and to power the electrical system when its engine is running. In practice, the loop is stationary and a magnet rotates.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1813120"/>
            <a:ext cx="457200" cy="304800"/>
          </a:xfrm>
          <a:prstGeom prst="rect">
            <a:avLst/>
          </a:prstGeom>
          <a:solidFill>
            <a:srgbClr val="FFFFFF"/>
          </a:solidFill>
          <a:ln w="349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6858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alternator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is an electromechanical device that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converts mechanical energy to electrical energy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in the form of alternating current. In principle, any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AC electrical generator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can be called an alternator.</a:t>
            </a:r>
          </a:p>
        </p:txBody>
      </p:sp>
      <p:graphicFrame>
        <p:nvGraphicFramePr>
          <p:cNvPr id="2861058" name="Object 2"/>
          <p:cNvGraphicFramePr>
            <a:graphicFrameLocks noChangeAspect="1"/>
          </p:cNvGraphicFramePr>
          <p:nvPr>
            <p:extLst/>
          </p:nvPr>
        </p:nvGraphicFramePr>
        <p:xfrm>
          <a:off x="3419872" y="4216698"/>
          <a:ext cx="114262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2" name="Equation" r:id="rId6" imgW="622300" imgH="355600" progId="Equation.3">
                  <p:embed/>
                </p:oleObj>
              </mc:Choice>
              <mc:Fallback>
                <p:oleObj name="Equation" r:id="rId6" imgW="622300" imgH="355600" progId="Equation.3">
                  <p:embed/>
                  <p:pic>
                    <p:nvPicPr>
                      <p:cNvPr id="2861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16698"/>
                        <a:ext cx="1142620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3563888" y="5013176"/>
          <a:ext cx="1246909" cy="39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63" name="Equation" r:id="rId8" imgW="762000" imgH="241300" progId="Equation.3">
                  <p:embed/>
                </p:oleObj>
              </mc:Choice>
              <mc:Fallback>
                <p:oleObj name="Equation" r:id="rId8" imgW="762000" imgH="2413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13176"/>
                        <a:ext cx="1246909" cy="394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78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991670" y="2410091"/>
            <a:ext cx="1082002" cy="1081248"/>
            <a:chOff x="5169" y="2354"/>
            <a:chExt cx="1135" cy="1134"/>
          </a:xfrm>
        </p:grpSpPr>
        <p:grpSp>
          <p:nvGrpSpPr>
            <p:cNvPr id="269" name="Group 47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302" name="Oval 4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03" name="Line 4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5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0" name="Group 51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299" name="Oval 5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00" name="Line 5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5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1" name="Group 55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296" name="Oval 5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97" name="Line 5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5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2" name="Group 59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293" name="Oval 6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94" name="Line 6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6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" name="Group 63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290" name="Oval 6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91" name="Line 6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6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" name="Group 67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287" name="Oval 6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88" name="Line 6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7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5" name="Group 71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284" name="Oval 7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85" name="Line 7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7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6" name="Group 75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281" name="Oval 7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82" name="Line 7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7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7" name="Group 79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278" name="Oval 8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79" name="Line 8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8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316063" y="2410091"/>
            <a:ext cx="1082002" cy="1081248"/>
            <a:chOff x="5169" y="2354"/>
            <a:chExt cx="1135" cy="1134"/>
          </a:xfrm>
        </p:grpSpPr>
        <p:grpSp>
          <p:nvGrpSpPr>
            <p:cNvPr id="197" name="Group 121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230" name="Oval 12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31" name="Line 12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12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8" name="Group 125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227" name="Oval 12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28" name="Line 12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Line 12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9" name="Group 129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224" name="Oval 13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25" name="Line 13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13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0" name="Group 133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221" name="Oval 13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22" name="Line 13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13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1" name="Group 137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218" name="Oval 13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19" name="Line 13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4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2" name="Group 141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215" name="Oval 14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16" name="Line 14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4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3" name="Group 145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212" name="Oval 14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13" name="Line 14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4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4" name="Group 149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209" name="Oval 15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10" name="Line 15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5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" name="Group 153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206" name="Oval 15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07" name="Line 15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5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57"/>
          <p:cNvGrpSpPr>
            <a:grpSpLocks/>
          </p:cNvGrpSpPr>
          <p:nvPr/>
        </p:nvGrpSpPr>
        <p:grpSpPr bwMode="auto">
          <a:xfrm>
            <a:off x="2991670" y="3747581"/>
            <a:ext cx="1082002" cy="1081248"/>
            <a:chOff x="5169" y="2354"/>
            <a:chExt cx="1135" cy="1134"/>
          </a:xfrm>
        </p:grpSpPr>
        <p:grpSp>
          <p:nvGrpSpPr>
            <p:cNvPr id="161" name="Group 158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194" name="Oval 159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95" name="Line 160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61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oup 162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191" name="Oval 163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92" name="Line 164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65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3" name="Group 166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188" name="Oval 167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89" name="Line 168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69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" name="Group 170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185" name="Oval 171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86" name="Line 172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73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" name="Group 174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182" name="Oval 175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83" name="Line 176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77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" name="Group 178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179" name="Oval 179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" name="Group 182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176" name="Oval 183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77" name="Line 184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85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8" name="Group 186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173" name="Oval 187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74" name="Line 188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89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9" name="Group 190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170" name="Oval 191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71" name="Line 192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93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194"/>
          <p:cNvGrpSpPr>
            <a:grpSpLocks/>
          </p:cNvGrpSpPr>
          <p:nvPr/>
        </p:nvGrpSpPr>
        <p:grpSpPr bwMode="auto">
          <a:xfrm>
            <a:off x="1652598" y="2410091"/>
            <a:ext cx="1082002" cy="1081248"/>
            <a:chOff x="5169" y="2354"/>
            <a:chExt cx="1135" cy="1134"/>
          </a:xfrm>
        </p:grpSpPr>
        <p:grpSp>
          <p:nvGrpSpPr>
            <p:cNvPr id="125" name="Group 195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158" name="Oval 19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59" name="Line 19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9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199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155" name="Oval 20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56" name="Line 20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20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7" name="Group 203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152" name="Oval 20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53" name="Line 20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20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207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149" name="Oval 20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50" name="Line 20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21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9" name="Group 211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146" name="Oval 21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47" name="Line 21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21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215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143" name="Oval 21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44" name="Line 21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1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219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140" name="Oval 22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41" name="Line 22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2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2" name="Group 223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137" name="Oval 22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38" name="Line 22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2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227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134" name="Oval 22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135" name="Line 22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3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20"/>
          <p:cNvGrpSpPr>
            <a:grpSpLocks/>
          </p:cNvGrpSpPr>
          <p:nvPr/>
        </p:nvGrpSpPr>
        <p:grpSpPr bwMode="auto">
          <a:xfrm>
            <a:off x="316063" y="3747581"/>
            <a:ext cx="1082002" cy="1081248"/>
            <a:chOff x="5169" y="2354"/>
            <a:chExt cx="1135" cy="1134"/>
          </a:xfrm>
        </p:grpSpPr>
        <p:grpSp>
          <p:nvGrpSpPr>
            <p:cNvPr id="53" name="Group 121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86" name="Oval 12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87" name="Line 12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2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125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83" name="Oval 12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84" name="Line 12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2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129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80" name="Oval 13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81" name="Line 13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3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133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77" name="Oval 13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78" name="Line 13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3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137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74" name="Oval 13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75" name="Line 13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4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141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71" name="Oval 14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72" name="Line 14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14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145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68" name="Oval 14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69" name="Line 14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14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149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65" name="Oval 15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66" name="Line 15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5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153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62" name="Oval 15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63" name="Line 15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5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94"/>
          <p:cNvGrpSpPr>
            <a:grpSpLocks/>
          </p:cNvGrpSpPr>
          <p:nvPr/>
        </p:nvGrpSpPr>
        <p:grpSpPr bwMode="auto">
          <a:xfrm>
            <a:off x="1652598" y="3747581"/>
            <a:ext cx="1082002" cy="1081248"/>
            <a:chOff x="5169" y="2354"/>
            <a:chExt cx="1135" cy="1134"/>
          </a:xfrm>
        </p:grpSpPr>
        <p:grpSp>
          <p:nvGrpSpPr>
            <p:cNvPr id="17" name="Group 195"/>
            <p:cNvGrpSpPr>
              <a:grpSpLocks/>
            </p:cNvGrpSpPr>
            <p:nvPr/>
          </p:nvGrpSpPr>
          <p:grpSpPr bwMode="auto">
            <a:xfrm>
              <a:off x="5169" y="2822"/>
              <a:ext cx="200" cy="199"/>
              <a:chOff x="4938" y="5574"/>
              <a:chExt cx="462" cy="461"/>
            </a:xfrm>
          </p:grpSpPr>
          <p:sp>
            <p:nvSpPr>
              <p:cNvPr id="50" name="Oval 19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51" name="Line 19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9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99"/>
            <p:cNvGrpSpPr>
              <a:grpSpLocks/>
            </p:cNvGrpSpPr>
            <p:nvPr/>
          </p:nvGrpSpPr>
          <p:grpSpPr bwMode="auto">
            <a:xfrm>
              <a:off x="5637" y="2822"/>
              <a:ext cx="200" cy="199"/>
              <a:chOff x="4938" y="5574"/>
              <a:chExt cx="462" cy="461"/>
            </a:xfrm>
          </p:grpSpPr>
          <p:sp>
            <p:nvSpPr>
              <p:cNvPr id="47" name="Oval 20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48" name="Line 20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20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03"/>
            <p:cNvGrpSpPr>
              <a:grpSpLocks/>
            </p:cNvGrpSpPr>
            <p:nvPr/>
          </p:nvGrpSpPr>
          <p:grpSpPr bwMode="auto">
            <a:xfrm>
              <a:off x="5169" y="2354"/>
              <a:ext cx="200" cy="199"/>
              <a:chOff x="4938" y="5574"/>
              <a:chExt cx="462" cy="461"/>
            </a:xfrm>
          </p:grpSpPr>
          <p:sp>
            <p:nvSpPr>
              <p:cNvPr id="44" name="Oval 20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45" name="Line 20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20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07"/>
            <p:cNvGrpSpPr>
              <a:grpSpLocks/>
            </p:cNvGrpSpPr>
            <p:nvPr/>
          </p:nvGrpSpPr>
          <p:grpSpPr bwMode="auto">
            <a:xfrm>
              <a:off x="5637" y="2354"/>
              <a:ext cx="200" cy="199"/>
              <a:chOff x="4938" y="5574"/>
              <a:chExt cx="462" cy="461"/>
            </a:xfrm>
          </p:grpSpPr>
          <p:sp>
            <p:nvSpPr>
              <p:cNvPr id="41" name="Oval 20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42" name="Line 20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21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11"/>
            <p:cNvGrpSpPr>
              <a:grpSpLocks/>
            </p:cNvGrpSpPr>
            <p:nvPr/>
          </p:nvGrpSpPr>
          <p:grpSpPr bwMode="auto">
            <a:xfrm>
              <a:off x="6104" y="2354"/>
              <a:ext cx="200" cy="199"/>
              <a:chOff x="4938" y="5574"/>
              <a:chExt cx="462" cy="461"/>
            </a:xfrm>
          </p:grpSpPr>
          <p:sp>
            <p:nvSpPr>
              <p:cNvPr id="38" name="Oval 212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9" name="Line 213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214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5"/>
            <p:cNvGrpSpPr>
              <a:grpSpLocks/>
            </p:cNvGrpSpPr>
            <p:nvPr/>
          </p:nvGrpSpPr>
          <p:grpSpPr bwMode="auto">
            <a:xfrm>
              <a:off x="6104" y="2822"/>
              <a:ext cx="200" cy="199"/>
              <a:chOff x="4938" y="5574"/>
              <a:chExt cx="462" cy="461"/>
            </a:xfrm>
          </p:grpSpPr>
          <p:sp>
            <p:nvSpPr>
              <p:cNvPr id="35" name="Oval 216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6" name="Line 217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218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19"/>
            <p:cNvGrpSpPr>
              <a:grpSpLocks/>
            </p:cNvGrpSpPr>
            <p:nvPr/>
          </p:nvGrpSpPr>
          <p:grpSpPr bwMode="auto">
            <a:xfrm>
              <a:off x="6104" y="3289"/>
              <a:ext cx="200" cy="199"/>
              <a:chOff x="4938" y="5574"/>
              <a:chExt cx="462" cy="461"/>
            </a:xfrm>
          </p:grpSpPr>
          <p:sp>
            <p:nvSpPr>
              <p:cNvPr id="32" name="Oval 220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3" name="Line 221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222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23"/>
            <p:cNvGrpSpPr>
              <a:grpSpLocks/>
            </p:cNvGrpSpPr>
            <p:nvPr/>
          </p:nvGrpSpPr>
          <p:grpSpPr bwMode="auto">
            <a:xfrm>
              <a:off x="5637" y="3289"/>
              <a:ext cx="200" cy="199"/>
              <a:chOff x="4938" y="5574"/>
              <a:chExt cx="462" cy="461"/>
            </a:xfrm>
          </p:grpSpPr>
          <p:sp>
            <p:nvSpPr>
              <p:cNvPr id="29" name="Oval 224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30" name="Line 225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226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27"/>
            <p:cNvGrpSpPr>
              <a:grpSpLocks/>
            </p:cNvGrpSpPr>
            <p:nvPr/>
          </p:nvGrpSpPr>
          <p:grpSpPr bwMode="auto">
            <a:xfrm>
              <a:off x="5169" y="3289"/>
              <a:ext cx="200" cy="199"/>
              <a:chOff x="4938" y="5574"/>
              <a:chExt cx="462" cy="461"/>
            </a:xfrm>
          </p:grpSpPr>
          <p:sp>
            <p:nvSpPr>
              <p:cNvPr id="26" name="Oval 228"/>
              <p:cNvSpPr>
                <a:spLocks noChangeArrowheads="1"/>
              </p:cNvSpPr>
              <p:nvPr/>
            </p:nvSpPr>
            <p:spPr bwMode="auto">
              <a:xfrm>
                <a:off x="4938" y="5574"/>
                <a:ext cx="462" cy="4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CA">
                  <a:ea typeface="ヒラギノ明朝 ProN W3" pitchFamily="-1" charset="-128"/>
                  <a:cs typeface="ヒラギノ明朝 ProN W3" pitchFamily="-1" charset="-128"/>
                </a:endParaRPr>
              </a:p>
            </p:txBody>
          </p:sp>
          <p:sp>
            <p:nvSpPr>
              <p:cNvPr id="27" name="Line 229"/>
              <p:cNvSpPr>
                <a:spLocks noChangeShapeType="1"/>
              </p:cNvSpPr>
              <p:nvPr/>
            </p:nvSpPr>
            <p:spPr bwMode="auto">
              <a:xfrm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30"/>
              <p:cNvSpPr>
                <a:spLocks noChangeShapeType="1"/>
              </p:cNvSpPr>
              <p:nvPr/>
            </p:nvSpPr>
            <p:spPr bwMode="auto">
              <a:xfrm flipV="1">
                <a:off x="5013" y="5649"/>
                <a:ext cx="312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73" y="197768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000000"/>
                </a:solidFill>
                <a:latin typeface="+mn-lt"/>
              </a:rPr>
              <a:t>Motional EMF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41119"/>
              </p:ext>
            </p:extLst>
          </p:nvPr>
        </p:nvGraphicFramePr>
        <p:xfrm>
          <a:off x="198208" y="1664912"/>
          <a:ext cx="1810916" cy="57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8" name="Equation" r:id="rId3" imgW="761760" imgH="241200" progId="Equation.3">
                  <p:embed/>
                </p:oleObj>
              </mc:Choice>
              <mc:Fallback>
                <p:oleObj name="Equation" r:id="rId3" imgW="761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208" y="1664912"/>
                        <a:ext cx="1810916" cy="573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" name="Rectangle 377"/>
          <p:cNvSpPr/>
          <p:nvPr/>
        </p:nvSpPr>
        <p:spPr>
          <a:xfrm>
            <a:off x="2061350" y="1206225"/>
            <a:ext cx="323962" cy="48264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2097874" y="3936904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/>
          <p:cNvSpPr/>
          <p:nvPr/>
        </p:nvSpPr>
        <p:spPr>
          <a:xfrm>
            <a:off x="2096142" y="4753338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/>
          <p:nvPr/>
        </p:nvSpPr>
        <p:spPr>
          <a:xfrm>
            <a:off x="2096034" y="552260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4" name="Straight Arrow Connector 763"/>
          <p:cNvCxnSpPr>
            <a:stCxn id="378" idx="3"/>
          </p:cNvCxnSpPr>
          <p:nvPr/>
        </p:nvCxnSpPr>
        <p:spPr>
          <a:xfrm>
            <a:off x="2385312" y="3619460"/>
            <a:ext cx="1449087" cy="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5" name="Object 7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6819"/>
              </p:ext>
            </p:extLst>
          </p:nvPr>
        </p:nvGraphicFramePr>
        <p:xfrm>
          <a:off x="3568899" y="2996143"/>
          <a:ext cx="438658" cy="61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9" name="Equation" r:id="rId5" imgW="127000" imgH="177800" progId="Equation.3">
                  <p:embed/>
                </p:oleObj>
              </mc:Choice>
              <mc:Fallback>
                <p:oleObj name="Equation" r:id="rId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8899" y="2996143"/>
                        <a:ext cx="438658" cy="61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" name="Object 7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52835"/>
              </p:ext>
            </p:extLst>
          </p:nvPr>
        </p:nvGraphicFramePr>
        <p:xfrm>
          <a:off x="2427120" y="1755769"/>
          <a:ext cx="42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0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7120" y="1755769"/>
                        <a:ext cx="4254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" name="Object 7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62364"/>
              </p:ext>
            </p:extLst>
          </p:nvPr>
        </p:nvGraphicFramePr>
        <p:xfrm>
          <a:off x="2427120" y="5040007"/>
          <a:ext cx="42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1" name="Equation" r:id="rId9" imgW="177800" imgH="203200" progId="Equation.3">
                  <p:embed/>
                </p:oleObj>
              </mc:Choice>
              <mc:Fallback>
                <p:oleObj name="Equation" r:id="rId9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7120" y="5040007"/>
                        <a:ext cx="4254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3" name="Oval 762"/>
          <p:cNvSpPr/>
          <p:nvPr/>
        </p:nvSpPr>
        <p:spPr>
          <a:xfrm>
            <a:off x="2102932" y="1590303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/>
          <p:cNvSpPr/>
          <p:nvPr/>
        </p:nvSpPr>
        <p:spPr>
          <a:xfrm>
            <a:off x="2101200" y="240673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/>
          <p:cNvSpPr/>
          <p:nvPr/>
        </p:nvSpPr>
        <p:spPr>
          <a:xfrm>
            <a:off x="2101092" y="317600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-34178" y="1206225"/>
            <a:ext cx="2095528" cy="3840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769"/>
          <p:cNvSpPr/>
          <p:nvPr/>
        </p:nvSpPr>
        <p:spPr>
          <a:xfrm>
            <a:off x="-33018" y="5648616"/>
            <a:ext cx="2095528" cy="3840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5" name="Straight Connector 384"/>
          <p:cNvCxnSpPr/>
          <p:nvPr/>
        </p:nvCxnSpPr>
        <p:spPr>
          <a:xfrm>
            <a:off x="2061350" y="1220993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2061322" y="5646116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3" name="Oval 772"/>
          <p:cNvSpPr/>
          <p:nvPr/>
        </p:nvSpPr>
        <p:spPr>
          <a:xfrm>
            <a:off x="1645860" y="126604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/>
          <p:cNvSpPr/>
          <p:nvPr/>
        </p:nvSpPr>
        <p:spPr>
          <a:xfrm>
            <a:off x="913510" y="126604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/>
          <p:cNvSpPr/>
          <p:nvPr/>
        </p:nvSpPr>
        <p:spPr>
          <a:xfrm>
            <a:off x="213487" y="126604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/>
          <p:cNvSpPr/>
          <p:nvPr/>
        </p:nvSpPr>
        <p:spPr>
          <a:xfrm>
            <a:off x="1645860" y="570061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/>
          <p:cNvSpPr/>
          <p:nvPr/>
        </p:nvSpPr>
        <p:spPr>
          <a:xfrm>
            <a:off x="910328" y="570061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/>
          <p:cNvSpPr/>
          <p:nvPr/>
        </p:nvSpPr>
        <p:spPr>
          <a:xfrm>
            <a:off x="213487" y="570061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Rectangle 801"/>
          <p:cNvSpPr/>
          <p:nvPr/>
        </p:nvSpPr>
        <p:spPr>
          <a:xfrm>
            <a:off x="7839663" y="3628987"/>
            <a:ext cx="323990" cy="2328116"/>
          </a:xfrm>
          <a:prstGeom prst="rect">
            <a:avLst/>
          </a:prstGeom>
          <a:solidFill>
            <a:srgbClr val="B3B3B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9" name="Straight Arrow Connector 778"/>
          <p:cNvCxnSpPr/>
          <p:nvPr/>
        </p:nvCxnSpPr>
        <p:spPr>
          <a:xfrm flipV="1">
            <a:off x="2225602" y="2883835"/>
            <a:ext cx="0" cy="1782766"/>
          </a:xfrm>
          <a:prstGeom prst="straightConnector1">
            <a:avLst/>
          </a:prstGeom>
          <a:ln w="5715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80" name="Object 7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741585"/>
              </p:ext>
            </p:extLst>
          </p:nvPr>
        </p:nvGraphicFramePr>
        <p:xfrm>
          <a:off x="6916480" y="3237795"/>
          <a:ext cx="507721" cy="62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2" name="Equation" r:id="rId11" imgW="114300" imgH="139700" progId="Equation.3">
                  <p:embed/>
                </p:oleObj>
              </mc:Choice>
              <mc:Fallback>
                <p:oleObj name="Equation" r:id="rId11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6480" y="3237795"/>
                        <a:ext cx="507721" cy="62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" name="Rectangle 783"/>
          <p:cNvSpPr/>
          <p:nvPr/>
        </p:nvSpPr>
        <p:spPr>
          <a:xfrm>
            <a:off x="7839691" y="1130634"/>
            <a:ext cx="323962" cy="22756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Oval 784"/>
          <p:cNvSpPr/>
          <p:nvPr/>
        </p:nvSpPr>
        <p:spPr>
          <a:xfrm>
            <a:off x="7876215" y="3861313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Oval 785"/>
          <p:cNvSpPr/>
          <p:nvPr/>
        </p:nvSpPr>
        <p:spPr>
          <a:xfrm>
            <a:off x="7874483" y="4677747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/>
          <p:cNvSpPr/>
          <p:nvPr/>
        </p:nvSpPr>
        <p:spPr>
          <a:xfrm>
            <a:off x="7874375" y="544701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Oval 787"/>
          <p:cNvSpPr/>
          <p:nvPr/>
        </p:nvSpPr>
        <p:spPr>
          <a:xfrm>
            <a:off x="7881273" y="1664912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Oval 788"/>
          <p:cNvSpPr/>
          <p:nvPr/>
        </p:nvSpPr>
        <p:spPr>
          <a:xfrm>
            <a:off x="7879541" y="2604035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Rectangle 790"/>
          <p:cNvSpPr/>
          <p:nvPr/>
        </p:nvSpPr>
        <p:spPr>
          <a:xfrm>
            <a:off x="5744163" y="1130634"/>
            <a:ext cx="2095528" cy="3840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Rectangle 791"/>
          <p:cNvSpPr/>
          <p:nvPr/>
        </p:nvSpPr>
        <p:spPr>
          <a:xfrm>
            <a:off x="5745323" y="5573025"/>
            <a:ext cx="2095528" cy="3840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3" name="Straight Connector 792"/>
          <p:cNvCxnSpPr/>
          <p:nvPr/>
        </p:nvCxnSpPr>
        <p:spPr>
          <a:xfrm>
            <a:off x="7839691" y="1145402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Oval 794"/>
          <p:cNvSpPr/>
          <p:nvPr/>
        </p:nvSpPr>
        <p:spPr>
          <a:xfrm>
            <a:off x="7424201" y="119045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val 795"/>
          <p:cNvSpPr/>
          <p:nvPr/>
        </p:nvSpPr>
        <p:spPr>
          <a:xfrm>
            <a:off x="6691851" y="119045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/>
          <p:cNvSpPr/>
          <p:nvPr/>
        </p:nvSpPr>
        <p:spPr>
          <a:xfrm>
            <a:off x="5991828" y="119045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/>
          <p:cNvSpPr/>
          <p:nvPr/>
        </p:nvSpPr>
        <p:spPr>
          <a:xfrm>
            <a:off x="7424201" y="562502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/>
          <p:cNvSpPr/>
          <p:nvPr/>
        </p:nvSpPr>
        <p:spPr>
          <a:xfrm>
            <a:off x="6688669" y="562502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/>
          <p:cNvSpPr/>
          <p:nvPr/>
        </p:nvSpPr>
        <p:spPr>
          <a:xfrm>
            <a:off x="5991828" y="5625026"/>
            <a:ext cx="256486" cy="2564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3" name="Straight Connector 802"/>
          <p:cNvCxnSpPr/>
          <p:nvPr/>
        </p:nvCxnSpPr>
        <p:spPr>
          <a:xfrm>
            <a:off x="7839663" y="5570525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/>
          <p:cNvCxnSpPr/>
          <p:nvPr/>
        </p:nvCxnSpPr>
        <p:spPr>
          <a:xfrm>
            <a:off x="7430808" y="3406305"/>
            <a:ext cx="1118850" cy="0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>
            <a:off x="7686571" y="3628987"/>
            <a:ext cx="612061" cy="0"/>
          </a:xfrm>
          <a:prstGeom prst="line">
            <a:avLst/>
          </a:prstGeom>
          <a:ln w="762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8" name="Object 8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56910"/>
              </p:ext>
            </p:extLst>
          </p:nvPr>
        </p:nvGraphicFramePr>
        <p:xfrm>
          <a:off x="8199076" y="2804763"/>
          <a:ext cx="42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3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9076" y="2804763"/>
                        <a:ext cx="4254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" name="Object 8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91617"/>
              </p:ext>
            </p:extLst>
          </p:nvPr>
        </p:nvGraphicFramePr>
        <p:xfrm>
          <a:off x="8199076" y="3738174"/>
          <a:ext cx="42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4" name="Equation" r:id="rId14" imgW="177800" imgH="203200" progId="Equation.3">
                  <p:embed/>
                </p:oleObj>
              </mc:Choice>
              <mc:Fallback>
                <p:oleObj name="Equation" r:id="rId14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99076" y="3738174"/>
                        <a:ext cx="4254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1" name="Straight Connector 810"/>
          <p:cNvCxnSpPr/>
          <p:nvPr/>
        </p:nvCxnSpPr>
        <p:spPr>
          <a:xfrm>
            <a:off x="5744163" y="1135299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/>
          <p:nvPr/>
        </p:nvCxnSpPr>
        <p:spPr>
          <a:xfrm>
            <a:off x="5745323" y="5572286"/>
            <a:ext cx="0" cy="384078"/>
          </a:xfrm>
          <a:prstGeom prst="line">
            <a:avLst/>
          </a:prstGeom>
          <a:ln w="38100" cmpd="sng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3" name="TextBox 812"/>
          <p:cNvSpPr txBox="1"/>
          <p:nvPr/>
        </p:nvSpPr>
        <p:spPr>
          <a:xfrm>
            <a:off x="6053" y="6021288"/>
            <a:ext cx="4637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There is an induced ∆V across the length of the conductor</a:t>
            </a:r>
          </a:p>
        </p:txBody>
      </p:sp>
      <p:sp>
        <p:nvSpPr>
          <p:cNvPr id="814" name="TextBox 813"/>
          <p:cNvSpPr txBox="1"/>
          <p:nvPr/>
        </p:nvSpPr>
        <p:spPr>
          <a:xfrm>
            <a:off x="4824028" y="6021439"/>
            <a:ext cx="4286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This is equivalent to having an EMF source: “motional EMF”</a:t>
            </a:r>
          </a:p>
        </p:txBody>
      </p:sp>
    </p:spTree>
    <p:extLst>
      <p:ext uri="{BB962C8B-B14F-4D97-AF65-F5344CB8AC3E}">
        <p14:creationId xmlns:p14="http://schemas.microsoft.com/office/powerpoint/2010/main" val="22409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" grpId="0" animBg="1"/>
      <p:bldP spid="784" grpId="0" animBg="1"/>
      <p:bldP spid="785" grpId="0" animBg="1"/>
      <p:bldP spid="786" grpId="0" animBg="1"/>
      <p:bldP spid="787" grpId="0" animBg="1"/>
      <p:bldP spid="788" grpId="0" animBg="1"/>
      <p:bldP spid="789" grpId="0" animBg="1"/>
      <p:bldP spid="791" grpId="0" animBg="1"/>
      <p:bldP spid="792" grpId="0" animBg="1"/>
      <p:bldP spid="795" grpId="0" animBg="1"/>
      <p:bldP spid="796" grpId="0" animBg="1"/>
      <p:bldP spid="797" grpId="0" animBg="1"/>
      <p:bldP spid="798" grpId="0" animBg="1"/>
      <p:bldP spid="799" grpId="0" animBg="1"/>
      <p:bldP spid="800" grpId="0" animBg="1"/>
      <p:bldP spid="813" grpId="0"/>
      <p:bldP spid="8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14" name="Picture 28" descr="34_27Figure-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4852" y="762980"/>
            <a:ext cx="4767587" cy="342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5" name="Rectangle 8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7" name="Rectangle 11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9" name="Rectangle 14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1" name="Rectangle 2"/>
          <p:cNvSpPr>
            <a:spLocks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3" name="Rectangle 4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5" name="TextBox 35"/>
          <p:cNvSpPr txBox="1">
            <a:spLocks noChangeArrowheads="1"/>
          </p:cNvSpPr>
          <p:nvPr/>
        </p:nvSpPr>
        <p:spPr bwMode="auto">
          <a:xfrm>
            <a:off x="287524" y="88900"/>
            <a:ext cx="86049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CA" sz="3600" b="0" dirty="0">
                <a:solidFill>
                  <a:srgbClr val="000000"/>
                </a:solidFill>
                <a:ea typeface="ヒラギノ明朝 ProN W3" pitchFamily="-1" charset="-128"/>
                <a:cs typeface="ヒラギノ明朝 ProN W3" pitchFamily="-1" charset="-128"/>
              </a:rPr>
              <a:t>How can we quantify the induced EMF?</a:t>
            </a:r>
          </a:p>
        </p:txBody>
      </p:sp>
      <p:sp>
        <p:nvSpPr>
          <p:cNvPr id="63506" name="Rectangle 2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5849306"/>
            <a:ext cx="300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0" dirty="0">
                <a:solidFill>
                  <a:srgbClr val="FF0000"/>
                </a:solidFill>
                <a:ea typeface="ヒラギノ明朝 ProN W3" pitchFamily="-1" charset="-128"/>
                <a:cs typeface="ヒラギノ明朝 ProN W3" pitchFamily="-1" charset="-128"/>
              </a:rPr>
              <a:t>MOTIONAL EMF: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68872"/>
              </p:ext>
            </p:extLst>
          </p:nvPr>
        </p:nvGraphicFramePr>
        <p:xfrm>
          <a:off x="5872163" y="5802313"/>
          <a:ext cx="2867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4" name="Equation" r:id="rId4" imgW="825500" imgH="177800" progId="Equation.3">
                  <p:embed/>
                </p:oleObj>
              </mc:Choice>
              <mc:Fallback>
                <p:oleObj name="Equation" r:id="rId4" imgW="825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2163" y="5802313"/>
                        <a:ext cx="2867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138525" y="673676"/>
            <a:ext cx="3724673" cy="38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46544" y="991769"/>
            <a:ext cx="289993" cy="38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299572" y="1573377"/>
            <a:ext cx="289993" cy="382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MagFor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6169" y="1509268"/>
            <a:ext cx="5138928" cy="2298192"/>
          </a:xfrm>
          <a:prstGeom prst="rect">
            <a:avLst/>
          </a:prstGeom>
        </p:spPr>
      </p:pic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49195"/>
              </p:ext>
            </p:extLst>
          </p:nvPr>
        </p:nvGraphicFramePr>
        <p:xfrm>
          <a:off x="808038" y="1955601"/>
          <a:ext cx="141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5" name="Equation" r:id="rId7" imgW="533400" imgH="190500" progId="Equation.3">
                  <p:embed/>
                </p:oleObj>
              </mc:Choice>
              <mc:Fallback>
                <p:oleObj name="Equation" r:id="rId7" imgW="5334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038" y="1955601"/>
                        <a:ext cx="141287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41946"/>
              </p:ext>
            </p:extLst>
          </p:nvPr>
        </p:nvGraphicFramePr>
        <p:xfrm>
          <a:off x="287338" y="4679745"/>
          <a:ext cx="124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6" name="Equation" r:id="rId9" imgW="469900" imgH="190500" progId="Equation.3">
                  <p:embed/>
                </p:oleObj>
              </mc:Choice>
              <mc:Fallback>
                <p:oleObj name="Equation" r:id="rId9" imgW="4699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338" y="4679745"/>
                        <a:ext cx="1244600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27557"/>
              </p:ext>
            </p:extLst>
          </p:nvPr>
        </p:nvGraphicFramePr>
        <p:xfrm>
          <a:off x="2045604" y="4357370"/>
          <a:ext cx="14128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7" name="Equation" r:id="rId11" imgW="533400" imgH="393700" progId="Equation.3">
                  <p:embed/>
                </p:oleObj>
              </mc:Choice>
              <mc:Fallback>
                <p:oleObj name="Equation" r:id="rId1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5604" y="4357370"/>
                        <a:ext cx="1412875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6698"/>
              </p:ext>
            </p:extLst>
          </p:nvPr>
        </p:nvGraphicFramePr>
        <p:xfrm>
          <a:off x="662975" y="5516794"/>
          <a:ext cx="201771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8" name="Equation" r:id="rId13" imgW="762000" imgH="393700" progId="Equation.3">
                  <p:embed/>
                </p:oleObj>
              </mc:Choice>
              <mc:Fallback>
                <p:oleObj name="Equation" r:id="rId13" imgW="762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975" y="5516794"/>
                        <a:ext cx="2017712" cy="1042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338" y="994245"/>
            <a:ext cx="316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free charges feel a magnetic force: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338" y="2461185"/>
            <a:ext cx="3240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This induces a voltage difference (E-field), and therefore an electric force on the charges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2975" y="5802313"/>
            <a:ext cx="307438" cy="570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668753" y="5802313"/>
            <a:ext cx="307438" cy="570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092577" y="5679031"/>
            <a:ext cx="1674446" cy="90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2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515938"/>
          </a:xfrm>
        </p:spPr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Application: a simple alternator</a:t>
            </a:r>
          </a:p>
        </p:txBody>
      </p:sp>
      <p:pic>
        <p:nvPicPr>
          <p:cNvPr id="9" name="Picture 3" descr="29_08_Figure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133600"/>
            <a:ext cx="4038600" cy="50003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1403152"/>
            <a:ext cx="51054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algn="l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magnetic field and the area are constant, but the angle between the two changes constantly</a:t>
            </a:r>
          </a:p>
          <a:p>
            <a:pPr marL="728663" lvl="1" indent="-271463" algn="l">
              <a:spcAft>
                <a:spcPts val="600"/>
              </a:spcAft>
              <a:buClr>
                <a:srgbClr val="FF0000"/>
              </a:buClr>
            </a:pPr>
            <a:r>
              <a:rPr lang="en-US" dirty="0">
                <a:solidFill>
                  <a:schemeClr val="bg1"/>
                </a:solidFill>
                <a:latin typeface="Symbol" charset="2"/>
                <a:cs typeface="Symbol" charset="2"/>
              </a:rPr>
              <a:t>		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lang="en-US" i="1" dirty="0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</a:p>
          <a:p>
            <a:pPr marL="266700" lvl="1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Hence, the time-dependent magnetic flux is	</a:t>
            </a:r>
          </a:p>
          <a:p>
            <a:pPr marL="266700" lvl="1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baseline="-25000" dirty="0" err="1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cos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dirty="0">
                <a:solidFill>
                  <a:schemeClr val="bg1"/>
                </a:solidFill>
                <a:latin typeface="Symbol" charset="2"/>
                <a:cs typeface="Symbol" charset="2"/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cos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66700" lvl="1" indent="-266700" algn="l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alternator thus generates a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sinusoidally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varying EMF</a:t>
            </a:r>
          </a:p>
          <a:p>
            <a:pPr marL="723900" lvl="2" indent="-266700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i="1" dirty="0">
                <a:solidFill>
                  <a:schemeClr val="bg1"/>
                </a:solidFill>
                <a:latin typeface="Symbol" charset="2"/>
                <a:cs typeface="Symbol" charset="2"/>
              </a:rPr>
              <a:t>		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e</a:t>
            </a:r>
            <a:r>
              <a:rPr lang="en-US" i="1" dirty="0">
                <a:solidFill>
                  <a:schemeClr val="bg1"/>
                </a:solidFill>
                <a:latin typeface="Symbol" charset="2"/>
                <a:cs typeface="Symbol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= - 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baseline="-25000" dirty="0" err="1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/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dt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23900" lvl="2" indent="-266700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		   = - (-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sin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</a:p>
          <a:p>
            <a:pPr marL="723900" lvl="2" indent="-266700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	  	   = 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sin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23900" lvl="2" indent="-266700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66700" lvl="1" indent="-266700" algn="l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tabLst>
                <a:tab pos="266700" algn="l"/>
              </a:tabLst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05400" y="2133600"/>
            <a:ext cx="457200" cy="457200"/>
          </a:xfrm>
          <a:prstGeom prst="rect">
            <a:avLst/>
          </a:prstGeom>
          <a:solidFill>
            <a:srgbClr val="FFFFFF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63106" name="Object 2"/>
          <p:cNvGraphicFramePr>
            <a:graphicFrameLocks noChangeAspect="1"/>
          </p:cNvGraphicFramePr>
          <p:nvPr/>
        </p:nvGraphicFramePr>
        <p:xfrm>
          <a:off x="990600" y="818109"/>
          <a:ext cx="1219200" cy="69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8" name="Equation" r:id="rId5" imgW="622300" imgH="355600" progId="Equation.3">
                  <p:embed/>
                </p:oleObj>
              </mc:Choice>
              <mc:Fallback>
                <p:oleObj name="Equation" r:id="rId5" imgW="622300" imgH="355600" progId="Equation.3">
                  <p:embed/>
                  <p:pic>
                    <p:nvPicPr>
                      <p:cNvPr id="2863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18109"/>
                        <a:ext cx="1219200" cy="695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29_03_Figur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22506" y="0"/>
            <a:ext cx="2621493" cy="2590800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943600" y="838200"/>
          <a:ext cx="1306287" cy="41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89" name="Equation" r:id="rId8" imgW="762000" imgH="241300" progId="Equation.3">
                  <p:embed/>
                </p:oleObj>
              </mc:Choice>
              <mc:Fallback>
                <p:oleObj name="Equation" r:id="rId8" imgW="762000" imgH="2413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1306287" cy="413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3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515938"/>
          </a:xfrm>
        </p:spPr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Application: a simple alternator</a:t>
            </a:r>
          </a:p>
        </p:txBody>
      </p:sp>
      <p:pic>
        <p:nvPicPr>
          <p:cNvPr id="5" name="Picture 3" descr="29_08_Figur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00300"/>
            <a:ext cx="8137525" cy="4686300"/>
          </a:xfrm>
          <a:prstGeom prst="rect">
            <a:avLst/>
          </a:prstGeom>
          <a:noFill/>
        </p:spPr>
      </p:pic>
      <p:pic>
        <p:nvPicPr>
          <p:cNvPr id="6" name="Picture 3" descr="29_08_Figure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3454" y="-231775"/>
            <a:ext cx="2464346" cy="305117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685800"/>
            <a:ext cx="4572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28663" lvl="1" indent="-368300" algn="l">
              <a:spcAft>
                <a:spcPts val="600"/>
              </a:spcAft>
              <a:buClr>
                <a:srgbClr val="FF0000"/>
              </a:buClr>
            </a:pPr>
            <a:r>
              <a:rPr lang="en-US" i="1" dirty="0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dirty="0">
                <a:solidFill>
                  <a:schemeClr val="bg1"/>
                </a:solidFill>
                <a:latin typeface="Symbol" charset="2"/>
                <a:cs typeface="Symbol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= </a:t>
            </a:r>
            <a:r>
              <a:rPr lang="en-US" i="1" dirty="0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</a:p>
          <a:p>
            <a:pPr marL="266700" lvl="1" algn="l">
              <a:spcAft>
                <a:spcPts val="600"/>
              </a:spcAft>
              <a:buClr>
                <a:srgbClr val="FF0000"/>
              </a:buClr>
              <a:buFont typeface="Symbol" charset="2"/>
              <a:buChar char=" "/>
              <a:tabLst>
                <a:tab pos="266700" algn="l"/>
              </a:tabLst>
            </a:pP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baseline="-25000" dirty="0" err="1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=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cos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dirty="0">
                <a:solidFill>
                  <a:schemeClr val="bg1"/>
                </a:solidFill>
                <a:latin typeface="Symbol" charset="2"/>
                <a:cs typeface="Symbol" charset="2"/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cos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66700" lvl="1" algn="l">
              <a:spcAft>
                <a:spcPts val="600"/>
              </a:spcAft>
              <a:buClr>
                <a:srgbClr val="FF0000"/>
              </a:buClr>
              <a:buFont typeface="Symbol" charset="2"/>
              <a:buChar char=" "/>
              <a:tabLst>
                <a:tab pos="266700" algn="l"/>
              </a:tabLst>
            </a:pP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e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 = - 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f</a:t>
            </a:r>
            <a:r>
              <a:rPr lang="en-US" baseline="-25000" dirty="0" err="1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/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dt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23900" lvl="2" indent="-266700" algn="l">
              <a:spcAft>
                <a:spcPts val="600"/>
              </a:spcAft>
              <a:buClr>
                <a:srgbClr val="FF0000"/>
              </a:buClr>
              <a:tabLst>
                <a:tab pos="266700" algn="l"/>
              </a:tabLst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 = 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BA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sin</a:t>
            </a:r>
            <a:r>
              <a:rPr lang="en-US" i="1" dirty="0" err="1">
                <a:solidFill>
                  <a:schemeClr val="bg1"/>
                </a:solidFill>
                <a:latin typeface="Symbol" charset="2"/>
                <a:cs typeface="Symbol" charset="2"/>
              </a:rPr>
              <a:t>w</a:t>
            </a:r>
            <a:r>
              <a:rPr lang="en-US" i="1" dirty="0" err="1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endParaRPr lang="en-US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2362200"/>
            <a:ext cx="533400" cy="457200"/>
          </a:xfrm>
          <a:prstGeom prst="rect">
            <a:avLst/>
          </a:prstGeom>
          <a:solidFill>
            <a:srgbClr val="FFFFFF"/>
          </a:solidFill>
          <a:ln w="349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8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47"/>
            <a:ext cx="8713788" cy="900113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rgbClr val="000000"/>
                </a:solidFill>
                <a:ea typeface="Times New Roman" pitchFamily="-1" charset="0"/>
                <a:cs typeface="Times New Roman" pitchFamily="-1" charset="0"/>
              </a:rPr>
              <a:t>An oval shaped loop is spun </a:t>
            </a:r>
            <a:r>
              <a:rPr lang="en-US" dirty="0">
                <a:solidFill>
                  <a:srgbClr val="000000"/>
                </a:solidFill>
              </a:rPr>
              <a:t>around an axis pointing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of the page </a:t>
            </a:r>
            <a:r>
              <a:rPr lang="en-US" dirty="0">
                <a:solidFill>
                  <a:srgbClr val="000000"/>
                </a:solidFill>
              </a:rPr>
              <a:t>passing through the center of the loop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rgbClr val="0000FF"/>
                </a:solidFill>
                <a:ea typeface="Times New Roman" pitchFamily="-1" charset="0"/>
                <a:cs typeface="Times New Roman" pitchFamily="-1" charset="0"/>
              </a:rPr>
              <a:t> Is there a current (or EMF) induced in the loop?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</a:pPr>
            <a:endParaRPr lang="en-US" dirty="0">
              <a:latin typeface="Times New Roman" pitchFamily="-1" charset="0"/>
            </a:endParaRPr>
          </a:p>
          <a:p>
            <a:pPr marL="0" indent="0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2376488" y="3681413"/>
            <a:ext cx="4148137" cy="2327275"/>
            <a:chOff x="2093" y="1498"/>
            <a:chExt cx="1760" cy="1135"/>
          </a:xfrm>
        </p:grpSpPr>
        <p:grpSp>
          <p:nvGrpSpPr>
            <p:cNvPr id="49164" name="Group 7"/>
            <p:cNvGrpSpPr>
              <a:grpSpLocks/>
            </p:cNvGrpSpPr>
            <p:nvPr/>
          </p:nvGrpSpPr>
          <p:grpSpPr bwMode="auto">
            <a:xfrm>
              <a:off x="2093" y="2123"/>
              <a:ext cx="510" cy="510"/>
              <a:chOff x="2093" y="2123"/>
              <a:chExt cx="510" cy="510"/>
            </a:xfrm>
          </p:grpSpPr>
          <p:grpSp>
            <p:nvGrpSpPr>
              <p:cNvPr id="49350" name="Group 8"/>
              <p:cNvGrpSpPr>
                <a:grpSpLocks/>
              </p:cNvGrpSpPr>
              <p:nvPr/>
            </p:nvGrpSpPr>
            <p:grpSpPr bwMode="auto">
              <a:xfrm>
                <a:off x="2093" y="2332"/>
                <a:ext cx="93" cy="93"/>
                <a:chOff x="2093" y="2332"/>
                <a:chExt cx="93" cy="93"/>
              </a:xfrm>
            </p:grpSpPr>
            <p:sp>
              <p:nvSpPr>
                <p:cNvPr id="49383" name="Oval 9"/>
                <p:cNvSpPr>
                  <a:spLocks noChangeArrowheads="1"/>
                </p:cNvSpPr>
                <p:nvPr/>
              </p:nvSpPr>
              <p:spPr bwMode="auto">
                <a:xfrm>
                  <a:off x="2093" y="2332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84" name="Freeform 10"/>
                <p:cNvSpPr>
                  <a:spLocks/>
                </p:cNvSpPr>
                <p:nvPr/>
              </p:nvSpPr>
              <p:spPr bwMode="auto">
                <a:xfrm>
                  <a:off x="2106" y="2345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85" name="Freeform 11"/>
                <p:cNvSpPr>
                  <a:spLocks/>
                </p:cNvSpPr>
                <p:nvPr/>
              </p:nvSpPr>
              <p:spPr bwMode="auto">
                <a:xfrm>
                  <a:off x="2106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1" name="Group 12"/>
              <p:cNvGrpSpPr>
                <a:grpSpLocks/>
              </p:cNvGrpSpPr>
              <p:nvPr/>
            </p:nvGrpSpPr>
            <p:grpSpPr bwMode="auto">
              <a:xfrm>
                <a:off x="2302" y="2332"/>
                <a:ext cx="93" cy="93"/>
                <a:chOff x="2302" y="2332"/>
                <a:chExt cx="93" cy="93"/>
              </a:xfrm>
            </p:grpSpPr>
            <p:sp>
              <p:nvSpPr>
                <p:cNvPr id="49380" name="Oval 13"/>
                <p:cNvSpPr>
                  <a:spLocks noChangeArrowheads="1"/>
                </p:cNvSpPr>
                <p:nvPr/>
              </p:nvSpPr>
              <p:spPr bwMode="auto">
                <a:xfrm>
                  <a:off x="2302" y="2332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81" name="Freeform 14"/>
                <p:cNvSpPr>
                  <a:spLocks/>
                </p:cNvSpPr>
                <p:nvPr/>
              </p:nvSpPr>
              <p:spPr bwMode="auto">
                <a:xfrm>
                  <a:off x="2315" y="2345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82" name="Freeform 15"/>
                <p:cNvSpPr>
                  <a:spLocks/>
                </p:cNvSpPr>
                <p:nvPr/>
              </p:nvSpPr>
              <p:spPr bwMode="auto">
                <a:xfrm>
                  <a:off x="2315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2" name="Group 16"/>
              <p:cNvGrpSpPr>
                <a:grpSpLocks/>
              </p:cNvGrpSpPr>
              <p:nvPr/>
            </p:nvGrpSpPr>
            <p:grpSpPr bwMode="auto">
              <a:xfrm>
                <a:off x="2093" y="2123"/>
                <a:ext cx="93" cy="93"/>
                <a:chOff x="2093" y="2123"/>
                <a:chExt cx="93" cy="93"/>
              </a:xfrm>
            </p:grpSpPr>
            <p:sp>
              <p:nvSpPr>
                <p:cNvPr id="49377" name="Oval 17"/>
                <p:cNvSpPr>
                  <a:spLocks noChangeArrowheads="1"/>
                </p:cNvSpPr>
                <p:nvPr/>
              </p:nvSpPr>
              <p:spPr bwMode="auto">
                <a:xfrm>
                  <a:off x="2093" y="2123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8" name="Freeform 18"/>
                <p:cNvSpPr>
                  <a:spLocks/>
                </p:cNvSpPr>
                <p:nvPr/>
              </p:nvSpPr>
              <p:spPr bwMode="auto">
                <a:xfrm>
                  <a:off x="2106" y="2136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9" name="Freeform 19"/>
                <p:cNvSpPr>
                  <a:spLocks/>
                </p:cNvSpPr>
                <p:nvPr/>
              </p:nvSpPr>
              <p:spPr bwMode="auto">
                <a:xfrm>
                  <a:off x="2106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3" name="Group 20"/>
              <p:cNvGrpSpPr>
                <a:grpSpLocks/>
              </p:cNvGrpSpPr>
              <p:nvPr/>
            </p:nvGrpSpPr>
            <p:grpSpPr bwMode="auto">
              <a:xfrm>
                <a:off x="2302" y="2123"/>
                <a:ext cx="93" cy="93"/>
                <a:chOff x="2302" y="2123"/>
                <a:chExt cx="93" cy="93"/>
              </a:xfrm>
            </p:grpSpPr>
            <p:sp>
              <p:nvSpPr>
                <p:cNvPr id="49374" name="Oval 21"/>
                <p:cNvSpPr>
                  <a:spLocks noChangeArrowheads="1"/>
                </p:cNvSpPr>
                <p:nvPr/>
              </p:nvSpPr>
              <p:spPr bwMode="auto">
                <a:xfrm>
                  <a:off x="2302" y="2123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5" name="Freeform 22"/>
                <p:cNvSpPr>
                  <a:spLocks/>
                </p:cNvSpPr>
                <p:nvPr/>
              </p:nvSpPr>
              <p:spPr bwMode="auto">
                <a:xfrm>
                  <a:off x="2315" y="2136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6" name="Freeform 23"/>
                <p:cNvSpPr>
                  <a:spLocks/>
                </p:cNvSpPr>
                <p:nvPr/>
              </p:nvSpPr>
              <p:spPr bwMode="auto">
                <a:xfrm>
                  <a:off x="2315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4" name="Group 24"/>
              <p:cNvGrpSpPr>
                <a:grpSpLocks/>
              </p:cNvGrpSpPr>
              <p:nvPr/>
            </p:nvGrpSpPr>
            <p:grpSpPr bwMode="auto">
              <a:xfrm>
                <a:off x="2510" y="2123"/>
                <a:ext cx="93" cy="93"/>
                <a:chOff x="2510" y="2123"/>
                <a:chExt cx="93" cy="93"/>
              </a:xfrm>
            </p:grpSpPr>
            <p:sp>
              <p:nvSpPr>
                <p:cNvPr id="49371" name="Oval 25"/>
                <p:cNvSpPr>
                  <a:spLocks noChangeArrowheads="1"/>
                </p:cNvSpPr>
                <p:nvPr/>
              </p:nvSpPr>
              <p:spPr bwMode="auto">
                <a:xfrm>
                  <a:off x="2510" y="2123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2" name="Freeform 26"/>
                <p:cNvSpPr>
                  <a:spLocks/>
                </p:cNvSpPr>
                <p:nvPr/>
              </p:nvSpPr>
              <p:spPr bwMode="auto">
                <a:xfrm>
                  <a:off x="2523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3" name="Freeform 27"/>
                <p:cNvSpPr>
                  <a:spLocks/>
                </p:cNvSpPr>
                <p:nvPr/>
              </p:nvSpPr>
              <p:spPr bwMode="auto">
                <a:xfrm>
                  <a:off x="2523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5" name="Group 28"/>
              <p:cNvGrpSpPr>
                <a:grpSpLocks/>
              </p:cNvGrpSpPr>
              <p:nvPr/>
            </p:nvGrpSpPr>
            <p:grpSpPr bwMode="auto">
              <a:xfrm>
                <a:off x="2510" y="2332"/>
                <a:ext cx="93" cy="93"/>
                <a:chOff x="2510" y="2332"/>
                <a:chExt cx="93" cy="93"/>
              </a:xfrm>
            </p:grpSpPr>
            <p:sp>
              <p:nvSpPr>
                <p:cNvPr id="49368" name="Oval 29"/>
                <p:cNvSpPr>
                  <a:spLocks noChangeArrowheads="1"/>
                </p:cNvSpPr>
                <p:nvPr/>
              </p:nvSpPr>
              <p:spPr bwMode="auto">
                <a:xfrm>
                  <a:off x="2510" y="2332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9" name="Freeform 30"/>
                <p:cNvSpPr>
                  <a:spLocks/>
                </p:cNvSpPr>
                <p:nvPr/>
              </p:nvSpPr>
              <p:spPr bwMode="auto">
                <a:xfrm>
                  <a:off x="2523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70" name="Freeform 31"/>
                <p:cNvSpPr>
                  <a:spLocks/>
                </p:cNvSpPr>
                <p:nvPr/>
              </p:nvSpPr>
              <p:spPr bwMode="auto">
                <a:xfrm>
                  <a:off x="2523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6" name="Group 32"/>
              <p:cNvGrpSpPr>
                <a:grpSpLocks/>
              </p:cNvGrpSpPr>
              <p:nvPr/>
            </p:nvGrpSpPr>
            <p:grpSpPr bwMode="auto">
              <a:xfrm>
                <a:off x="2510" y="2540"/>
                <a:ext cx="93" cy="93"/>
                <a:chOff x="2510" y="2540"/>
                <a:chExt cx="93" cy="93"/>
              </a:xfrm>
            </p:grpSpPr>
            <p:sp>
              <p:nvSpPr>
                <p:cNvPr id="49365" name="Oval 33"/>
                <p:cNvSpPr>
                  <a:spLocks noChangeArrowheads="1"/>
                </p:cNvSpPr>
                <p:nvPr/>
              </p:nvSpPr>
              <p:spPr bwMode="auto">
                <a:xfrm>
                  <a:off x="2510" y="2540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6" name="Freeform 34"/>
                <p:cNvSpPr>
                  <a:spLocks/>
                </p:cNvSpPr>
                <p:nvPr/>
              </p:nvSpPr>
              <p:spPr bwMode="auto">
                <a:xfrm>
                  <a:off x="2523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7" name="Freeform 35"/>
                <p:cNvSpPr>
                  <a:spLocks/>
                </p:cNvSpPr>
                <p:nvPr/>
              </p:nvSpPr>
              <p:spPr bwMode="auto">
                <a:xfrm>
                  <a:off x="2523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7" name="Group 36"/>
              <p:cNvGrpSpPr>
                <a:grpSpLocks/>
              </p:cNvGrpSpPr>
              <p:nvPr/>
            </p:nvGrpSpPr>
            <p:grpSpPr bwMode="auto">
              <a:xfrm>
                <a:off x="2302" y="2540"/>
                <a:ext cx="93" cy="93"/>
                <a:chOff x="2302" y="2540"/>
                <a:chExt cx="93" cy="93"/>
              </a:xfrm>
            </p:grpSpPr>
            <p:sp>
              <p:nvSpPr>
                <p:cNvPr id="49362" name="Oval 37"/>
                <p:cNvSpPr>
                  <a:spLocks noChangeArrowheads="1"/>
                </p:cNvSpPr>
                <p:nvPr/>
              </p:nvSpPr>
              <p:spPr bwMode="auto">
                <a:xfrm>
                  <a:off x="2302" y="2540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3" name="Freeform 38"/>
                <p:cNvSpPr>
                  <a:spLocks/>
                </p:cNvSpPr>
                <p:nvPr/>
              </p:nvSpPr>
              <p:spPr bwMode="auto">
                <a:xfrm>
                  <a:off x="2315" y="2553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4" name="Freeform 39"/>
                <p:cNvSpPr>
                  <a:spLocks/>
                </p:cNvSpPr>
                <p:nvPr/>
              </p:nvSpPr>
              <p:spPr bwMode="auto">
                <a:xfrm>
                  <a:off x="2315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58" name="Group 40"/>
              <p:cNvGrpSpPr>
                <a:grpSpLocks/>
              </p:cNvGrpSpPr>
              <p:nvPr/>
            </p:nvGrpSpPr>
            <p:grpSpPr bwMode="auto">
              <a:xfrm>
                <a:off x="2093" y="2540"/>
                <a:ext cx="93" cy="93"/>
                <a:chOff x="2093" y="2540"/>
                <a:chExt cx="93" cy="93"/>
              </a:xfrm>
            </p:grpSpPr>
            <p:sp>
              <p:nvSpPr>
                <p:cNvPr id="49359" name="Oval 41"/>
                <p:cNvSpPr>
                  <a:spLocks noChangeArrowheads="1"/>
                </p:cNvSpPr>
                <p:nvPr/>
              </p:nvSpPr>
              <p:spPr bwMode="auto">
                <a:xfrm>
                  <a:off x="2093" y="2540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0" name="Freeform 42"/>
                <p:cNvSpPr>
                  <a:spLocks/>
                </p:cNvSpPr>
                <p:nvPr/>
              </p:nvSpPr>
              <p:spPr bwMode="auto">
                <a:xfrm>
                  <a:off x="2106" y="2553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61" name="Freeform 43"/>
                <p:cNvSpPr>
                  <a:spLocks/>
                </p:cNvSpPr>
                <p:nvPr/>
              </p:nvSpPr>
              <p:spPr bwMode="auto">
                <a:xfrm>
                  <a:off x="2106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  <p:grpSp>
          <p:nvGrpSpPr>
            <p:cNvPr id="49165" name="Group 44"/>
            <p:cNvGrpSpPr>
              <a:grpSpLocks/>
            </p:cNvGrpSpPr>
            <p:nvPr/>
          </p:nvGrpSpPr>
          <p:grpSpPr bwMode="auto">
            <a:xfrm>
              <a:off x="2718" y="1498"/>
              <a:ext cx="510" cy="510"/>
              <a:chOff x="2718" y="1498"/>
              <a:chExt cx="510" cy="510"/>
            </a:xfrm>
          </p:grpSpPr>
          <p:grpSp>
            <p:nvGrpSpPr>
              <p:cNvPr id="49314" name="Group 45"/>
              <p:cNvGrpSpPr>
                <a:grpSpLocks/>
              </p:cNvGrpSpPr>
              <p:nvPr/>
            </p:nvGrpSpPr>
            <p:grpSpPr bwMode="auto">
              <a:xfrm>
                <a:off x="2718" y="1707"/>
                <a:ext cx="93" cy="93"/>
                <a:chOff x="2718" y="1707"/>
                <a:chExt cx="93" cy="93"/>
              </a:xfrm>
            </p:grpSpPr>
            <p:sp>
              <p:nvSpPr>
                <p:cNvPr id="49347" name="Oval 46"/>
                <p:cNvSpPr>
                  <a:spLocks noChangeArrowheads="1"/>
                </p:cNvSpPr>
                <p:nvPr/>
              </p:nvSpPr>
              <p:spPr bwMode="auto">
                <a:xfrm>
                  <a:off x="2718" y="1707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8" name="Freeform 47"/>
                <p:cNvSpPr>
                  <a:spLocks/>
                </p:cNvSpPr>
                <p:nvPr/>
              </p:nvSpPr>
              <p:spPr bwMode="auto">
                <a:xfrm>
                  <a:off x="2731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9" name="Freeform 48"/>
                <p:cNvSpPr>
                  <a:spLocks/>
                </p:cNvSpPr>
                <p:nvPr/>
              </p:nvSpPr>
              <p:spPr bwMode="auto">
                <a:xfrm>
                  <a:off x="2731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15" name="Group 49"/>
              <p:cNvGrpSpPr>
                <a:grpSpLocks/>
              </p:cNvGrpSpPr>
              <p:nvPr/>
            </p:nvGrpSpPr>
            <p:grpSpPr bwMode="auto">
              <a:xfrm>
                <a:off x="2927" y="1707"/>
                <a:ext cx="93" cy="93"/>
                <a:chOff x="2927" y="1707"/>
                <a:chExt cx="93" cy="93"/>
              </a:xfrm>
            </p:grpSpPr>
            <p:sp>
              <p:nvSpPr>
                <p:cNvPr id="49344" name="Oval 50"/>
                <p:cNvSpPr>
                  <a:spLocks noChangeArrowheads="1"/>
                </p:cNvSpPr>
                <p:nvPr/>
              </p:nvSpPr>
              <p:spPr bwMode="auto">
                <a:xfrm>
                  <a:off x="2927" y="1707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5" name="Freeform 51"/>
                <p:cNvSpPr>
                  <a:spLocks/>
                </p:cNvSpPr>
                <p:nvPr/>
              </p:nvSpPr>
              <p:spPr bwMode="auto">
                <a:xfrm>
                  <a:off x="2940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6" name="Freeform 52"/>
                <p:cNvSpPr>
                  <a:spLocks/>
                </p:cNvSpPr>
                <p:nvPr/>
              </p:nvSpPr>
              <p:spPr bwMode="auto">
                <a:xfrm>
                  <a:off x="2940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16" name="Group 53"/>
              <p:cNvGrpSpPr>
                <a:grpSpLocks/>
              </p:cNvGrpSpPr>
              <p:nvPr/>
            </p:nvGrpSpPr>
            <p:grpSpPr bwMode="auto">
              <a:xfrm>
                <a:off x="2718" y="1498"/>
                <a:ext cx="93" cy="93"/>
                <a:chOff x="2718" y="1498"/>
                <a:chExt cx="93" cy="93"/>
              </a:xfrm>
            </p:grpSpPr>
            <p:sp>
              <p:nvSpPr>
                <p:cNvPr id="49341" name="Oval 54"/>
                <p:cNvSpPr>
                  <a:spLocks noChangeArrowheads="1"/>
                </p:cNvSpPr>
                <p:nvPr/>
              </p:nvSpPr>
              <p:spPr bwMode="auto">
                <a:xfrm>
                  <a:off x="2718" y="1498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2" name="Freeform 55"/>
                <p:cNvSpPr>
                  <a:spLocks/>
                </p:cNvSpPr>
                <p:nvPr/>
              </p:nvSpPr>
              <p:spPr bwMode="auto">
                <a:xfrm>
                  <a:off x="2731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3" name="Freeform 56"/>
                <p:cNvSpPr>
                  <a:spLocks/>
                </p:cNvSpPr>
                <p:nvPr/>
              </p:nvSpPr>
              <p:spPr bwMode="auto">
                <a:xfrm>
                  <a:off x="2731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17" name="Group 57"/>
              <p:cNvGrpSpPr>
                <a:grpSpLocks/>
              </p:cNvGrpSpPr>
              <p:nvPr/>
            </p:nvGrpSpPr>
            <p:grpSpPr bwMode="auto">
              <a:xfrm>
                <a:off x="2927" y="1498"/>
                <a:ext cx="93" cy="93"/>
                <a:chOff x="2927" y="1498"/>
                <a:chExt cx="93" cy="93"/>
              </a:xfrm>
            </p:grpSpPr>
            <p:sp>
              <p:nvSpPr>
                <p:cNvPr id="49338" name="Oval 58"/>
                <p:cNvSpPr>
                  <a:spLocks noChangeArrowheads="1"/>
                </p:cNvSpPr>
                <p:nvPr/>
              </p:nvSpPr>
              <p:spPr bwMode="auto">
                <a:xfrm>
                  <a:off x="2927" y="1498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9" name="Freeform 59"/>
                <p:cNvSpPr>
                  <a:spLocks/>
                </p:cNvSpPr>
                <p:nvPr/>
              </p:nvSpPr>
              <p:spPr bwMode="auto">
                <a:xfrm>
                  <a:off x="2940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40" name="Freeform 60"/>
                <p:cNvSpPr>
                  <a:spLocks/>
                </p:cNvSpPr>
                <p:nvPr/>
              </p:nvSpPr>
              <p:spPr bwMode="auto">
                <a:xfrm>
                  <a:off x="2940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18" name="Group 61"/>
              <p:cNvGrpSpPr>
                <a:grpSpLocks/>
              </p:cNvGrpSpPr>
              <p:nvPr/>
            </p:nvGrpSpPr>
            <p:grpSpPr bwMode="auto">
              <a:xfrm>
                <a:off x="3136" y="1498"/>
                <a:ext cx="92" cy="93"/>
                <a:chOff x="3136" y="1498"/>
                <a:chExt cx="92" cy="93"/>
              </a:xfrm>
            </p:grpSpPr>
            <p:sp>
              <p:nvSpPr>
                <p:cNvPr id="49335" name="Oval 62"/>
                <p:cNvSpPr>
                  <a:spLocks noChangeArrowheads="1"/>
                </p:cNvSpPr>
                <p:nvPr/>
              </p:nvSpPr>
              <p:spPr bwMode="auto">
                <a:xfrm>
                  <a:off x="3136" y="1498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6" name="Freeform 63"/>
                <p:cNvSpPr>
                  <a:spLocks/>
                </p:cNvSpPr>
                <p:nvPr/>
              </p:nvSpPr>
              <p:spPr bwMode="auto">
                <a:xfrm>
                  <a:off x="3148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7" name="Freeform 64"/>
                <p:cNvSpPr>
                  <a:spLocks/>
                </p:cNvSpPr>
                <p:nvPr/>
              </p:nvSpPr>
              <p:spPr bwMode="auto">
                <a:xfrm>
                  <a:off x="3148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19" name="Group 65"/>
              <p:cNvGrpSpPr>
                <a:grpSpLocks/>
              </p:cNvGrpSpPr>
              <p:nvPr/>
            </p:nvGrpSpPr>
            <p:grpSpPr bwMode="auto">
              <a:xfrm>
                <a:off x="3136" y="1707"/>
                <a:ext cx="92" cy="93"/>
                <a:chOff x="3136" y="1707"/>
                <a:chExt cx="92" cy="93"/>
              </a:xfrm>
            </p:grpSpPr>
            <p:sp>
              <p:nvSpPr>
                <p:cNvPr id="49332" name="Oval 66"/>
                <p:cNvSpPr>
                  <a:spLocks noChangeArrowheads="1"/>
                </p:cNvSpPr>
                <p:nvPr/>
              </p:nvSpPr>
              <p:spPr bwMode="auto">
                <a:xfrm>
                  <a:off x="3136" y="1707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3" name="Freeform 67"/>
                <p:cNvSpPr>
                  <a:spLocks/>
                </p:cNvSpPr>
                <p:nvPr/>
              </p:nvSpPr>
              <p:spPr bwMode="auto">
                <a:xfrm>
                  <a:off x="3148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4" name="Freeform 68"/>
                <p:cNvSpPr>
                  <a:spLocks/>
                </p:cNvSpPr>
                <p:nvPr/>
              </p:nvSpPr>
              <p:spPr bwMode="auto">
                <a:xfrm>
                  <a:off x="3148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20" name="Group 69"/>
              <p:cNvGrpSpPr>
                <a:grpSpLocks/>
              </p:cNvGrpSpPr>
              <p:nvPr/>
            </p:nvGrpSpPr>
            <p:grpSpPr bwMode="auto">
              <a:xfrm>
                <a:off x="3136" y="1915"/>
                <a:ext cx="92" cy="93"/>
                <a:chOff x="3136" y="1915"/>
                <a:chExt cx="92" cy="93"/>
              </a:xfrm>
            </p:grpSpPr>
            <p:sp>
              <p:nvSpPr>
                <p:cNvPr id="49329" name="Oval 70"/>
                <p:cNvSpPr>
                  <a:spLocks noChangeArrowheads="1"/>
                </p:cNvSpPr>
                <p:nvPr/>
              </p:nvSpPr>
              <p:spPr bwMode="auto">
                <a:xfrm>
                  <a:off x="3136" y="1915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0" name="Freeform 71"/>
                <p:cNvSpPr>
                  <a:spLocks/>
                </p:cNvSpPr>
                <p:nvPr/>
              </p:nvSpPr>
              <p:spPr bwMode="auto">
                <a:xfrm>
                  <a:off x="3148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31" name="Freeform 72"/>
                <p:cNvSpPr>
                  <a:spLocks/>
                </p:cNvSpPr>
                <p:nvPr/>
              </p:nvSpPr>
              <p:spPr bwMode="auto">
                <a:xfrm>
                  <a:off x="3148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21" name="Group 73"/>
              <p:cNvGrpSpPr>
                <a:grpSpLocks/>
              </p:cNvGrpSpPr>
              <p:nvPr/>
            </p:nvGrpSpPr>
            <p:grpSpPr bwMode="auto">
              <a:xfrm>
                <a:off x="2927" y="1915"/>
                <a:ext cx="93" cy="93"/>
                <a:chOff x="2927" y="1915"/>
                <a:chExt cx="93" cy="93"/>
              </a:xfrm>
            </p:grpSpPr>
            <p:sp>
              <p:nvSpPr>
                <p:cNvPr id="49326" name="Oval 74"/>
                <p:cNvSpPr>
                  <a:spLocks noChangeArrowheads="1"/>
                </p:cNvSpPr>
                <p:nvPr/>
              </p:nvSpPr>
              <p:spPr bwMode="auto">
                <a:xfrm>
                  <a:off x="2927" y="1915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27" name="Freeform 75"/>
                <p:cNvSpPr>
                  <a:spLocks/>
                </p:cNvSpPr>
                <p:nvPr/>
              </p:nvSpPr>
              <p:spPr bwMode="auto">
                <a:xfrm>
                  <a:off x="2940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28" name="Freeform 76"/>
                <p:cNvSpPr>
                  <a:spLocks/>
                </p:cNvSpPr>
                <p:nvPr/>
              </p:nvSpPr>
              <p:spPr bwMode="auto">
                <a:xfrm>
                  <a:off x="2940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322" name="Group 77"/>
              <p:cNvGrpSpPr>
                <a:grpSpLocks/>
              </p:cNvGrpSpPr>
              <p:nvPr/>
            </p:nvGrpSpPr>
            <p:grpSpPr bwMode="auto">
              <a:xfrm>
                <a:off x="2718" y="1915"/>
                <a:ext cx="93" cy="93"/>
                <a:chOff x="2718" y="1915"/>
                <a:chExt cx="93" cy="93"/>
              </a:xfrm>
            </p:grpSpPr>
            <p:sp>
              <p:nvSpPr>
                <p:cNvPr id="49323" name="Oval 78"/>
                <p:cNvSpPr>
                  <a:spLocks noChangeArrowheads="1"/>
                </p:cNvSpPr>
                <p:nvPr/>
              </p:nvSpPr>
              <p:spPr bwMode="auto">
                <a:xfrm>
                  <a:off x="2718" y="1915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24" name="Freeform 79"/>
                <p:cNvSpPr>
                  <a:spLocks/>
                </p:cNvSpPr>
                <p:nvPr/>
              </p:nvSpPr>
              <p:spPr bwMode="auto">
                <a:xfrm>
                  <a:off x="2731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25" name="Freeform 80"/>
                <p:cNvSpPr>
                  <a:spLocks/>
                </p:cNvSpPr>
                <p:nvPr/>
              </p:nvSpPr>
              <p:spPr bwMode="auto">
                <a:xfrm>
                  <a:off x="2731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  <p:grpSp>
          <p:nvGrpSpPr>
            <p:cNvPr id="49166" name="Group 81"/>
            <p:cNvGrpSpPr>
              <a:grpSpLocks/>
            </p:cNvGrpSpPr>
            <p:nvPr/>
          </p:nvGrpSpPr>
          <p:grpSpPr bwMode="auto">
            <a:xfrm>
              <a:off x="2093" y="1498"/>
              <a:ext cx="510" cy="510"/>
              <a:chOff x="2093" y="1498"/>
              <a:chExt cx="510" cy="510"/>
            </a:xfrm>
          </p:grpSpPr>
          <p:grpSp>
            <p:nvGrpSpPr>
              <p:cNvPr id="49278" name="Group 82"/>
              <p:cNvGrpSpPr>
                <a:grpSpLocks/>
              </p:cNvGrpSpPr>
              <p:nvPr/>
            </p:nvGrpSpPr>
            <p:grpSpPr bwMode="auto">
              <a:xfrm>
                <a:off x="2093" y="1707"/>
                <a:ext cx="93" cy="93"/>
                <a:chOff x="2093" y="1707"/>
                <a:chExt cx="93" cy="93"/>
              </a:xfrm>
            </p:grpSpPr>
            <p:sp>
              <p:nvSpPr>
                <p:cNvPr id="49311" name="Oval 83"/>
                <p:cNvSpPr>
                  <a:spLocks noChangeArrowheads="1"/>
                </p:cNvSpPr>
                <p:nvPr/>
              </p:nvSpPr>
              <p:spPr bwMode="auto">
                <a:xfrm>
                  <a:off x="2093" y="1707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12" name="Freeform 84"/>
                <p:cNvSpPr>
                  <a:spLocks/>
                </p:cNvSpPr>
                <p:nvPr/>
              </p:nvSpPr>
              <p:spPr bwMode="auto">
                <a:xfrm>
                  <a:off x="2106" y="1720"/>
                  <a:ext cx="64" cy="63"/>
                </a:xfrm>
                <a:custGeom>
                  <a:avLst/>
                  <a:gdLst>
                    <a:gd name="T0" fmla="*/ 3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3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13" name="Freeform 85"/>
                <p:cNvSpPr>
                  <a:spLocks/>
                </p:cNvSpPr>
                <p:nvPr/>
              </p:nvSpPr>
              <p:spPr bwMode="auto">
                <a:xfrm>
                  <a:off x="2106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3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79" name="Group 86"/>
              <p:cNvGrpSpPr>
                <a:grpSpLocks/>
              </p:cNvGrpSpPr>
              <p:nvPr/>
            </p:nvGrpSpPr>
            <p:grpSpPr bwMode="auto">
              <a:xfrm>
                <a:off x="2302" y="1707"/>
                <a:ext cx="93" cy="93"/>
                <a:chOff x="2302" y="1707"/>
                <a:chExt cx="93" cy="93"/>
              </a:xfrm>
            </p:grpSpPr>
            <p:sp>
              <p:nvSpPr>
                <p:cNvPr id="49308" name="Oval 87"/>
                <p:cNvSpPr>
                  <a:spLocks noChangeArrowheads="1"/>
                </p:cNvSpPr>
                <p:nvPr/>
              </p:nvSpPr>
              <p:spPr bwMode="auto">
                <a:xfrm>
                  <a:off x="2302" y="1707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9" name="Freeform 88"/>
                <p:cNvSpPr>
                  <a:spLocks/>
                </p:cNvSpPr>
                <p:nvPr/>
              </p:nvSpPr>
              <p:spPr bwMode="auto">
                <a:xfrm>
                  <a:off x="2315" y="1720"/>
                  <a:ext cx="64" cy="63"/>
                </a:xfrm>
                <a:custGeom>
                  <a:avLst/>
                  <a:gdLst>
                    <a:gd name="T0" fmla="*/ 3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3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10" name="Freeform 89"/>
                <p:cNvSpPr>
                  <a:spLocks/>
                </p:cNvSpPr>
                <p:nvPr/>
              </p:nvSpPr>
              <p:spPr bwMode="auto">
                <a:xfrm>
                  <a:off x="2315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3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0" name="Group 90"/>
              <p:cNvGrpSpPr>
                <a:grpSpLocks/>
              </p:cNvGrpSpPr>
              <p:nvPr/>
            </p:nvGrpSpPr>
            <p:grpSpPr bwMode="auto">
              <a:xfrm>
                <a:off x="2093" y="1498"/>
                <a:ext cx="93" cy="93"/>
                <a:chOff x="2093" y="1498"/>
                <a:chExt cx="93" cy="93"/>
              </a:xfrm>
            </p:grpSpPr>
            <p:sp>
              <p:nvSpPr>
                <p:cNvPr id="49305" name="Oval 91"/>
                <p:cNvSpPr>
                  <a:spLocks noChangeArrowheads="1"/>
                </p:cNvSpPr>
                <p:nvPr/>
              </p:nvSpPr>
              <p:spPr bwMode="auto">
                <a:xfrm>
                  <a:off x="2093" y="1498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6" name="Freeform 92"/>
                <p:cNvSpPr>
                  <a:spLocks/>
                </p:cNvSpPr>
                <p:nvPr/>
              </p:nvSpPr>
              <p:spPr bwMode="auto">
                <a:xfrm>
                  <a:off x="2106" y="1511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7" name="Freeform 93"/>
                <p:cNvSpPr>
                  <a:spLocks/>
                </p:cNvSpPr>
                <p:nvPr/>
              </p:nvSpPr>
              <p:spPr bwMode="auto">
                <a:xfrm>
                  <a:off x="2106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1" name="Group 94"/>
              <p:cNvGrpSpPr>
                <a:grpSpLocks/>
              </p:cNvGrpSpPr>
              <p:nvPr/>
            </p:nvGrpSpPr>
            <p:grpSpPr bwMode="auto">
              <a:xfrm>
                <a:off x="2302" y="1498"/>
                <a:ext cx="93" cy="93"/>
                <a:chOff x="2302" y="1498"/>
                <a:chExt cx="93" cy="93"/>
              </a:xfrm>
            </p:grpSpPr>
            <p:sp>
              <p:nvSpPr>
                <p:cNvPr id="49302" name="Oval 95"/>
                <p:cNvSpPr>
                  <a:spLocks noChangeArrowheads="1"/>
                </p:cNvSpPr>
                <p:nvPr/>
              </p:nvSpPr>
              <p:spPr bwMode="auto">
                <a:xfrm>
                  <a:off x="2302" y="1498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3" name="Freeform 96"/>
                <p:cNvSpPr>
                  <a:spLocks/>
                </p:cNvSpPr>
                <p:nvPr/>
              </p:nvSpPr>
              <p:spPr bwMode="auto">
                <a:xfrm>
                  <a:off x="2315" y="1511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4" name="Freeform 97"/>
                <p:cNvSpPr>
                  <a:spLocks/>
                </p:cNvSpPr>
                <p:nvPr/>
              </p:nvSpPr>
              <p:spPr bwMode="auto">
                <a:xfrm>
                  <a:off x="2315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2" name="Group 98"/>
              <p:cNvGrpSpPr>
                <a:grpSpLocks/>
              </p:cNvGrpSpPr>
              <p:nvPr/>
            </p:nvGrpSpPr>
            <p:grpSpPr bwMode="auto">
              <a:xfrm>
                <a:off x="2510" y="1498"/>
                <a:ext cx="93" cy="93"/>
                <a:chOff x="2510" y="1498"/>
                <a:chExt cx="93" cy="93"/>
              </a:xfrm>
            </p:grpSpPr>
            <p:sp>
              <p:nvSpPr>
                <p:cNvPr id="49299" name="Oval 99"/>
                <p:cNvSpPr>
                  <a:spLocks noChangeArrowheads="1"/>
                </p:cNvSpPr>
                <p:nvPr/>
              </p:nvSpPr>
              <p:spPr bwMode="auto">
                <a:xfrm>
                  <a:off x="2510" y="1498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0" name="Freeform 100"/>
                <p:cNvSpPr>
                  <a:spLocks/>
                </p:cNvSpPr>
                <p:nvPr/>
              </p:nvSpPr>
              <p:spPr bwMode="auto">
                <a:xfrm>
                  <a:off x="2523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301" name="Freeform 101"/>
                <p:cNvSpPr>
                  <a:spLocks/>
                </p:cNvSpPr>
                <p:nvPr/>
              </p:nvSpPr>
              <p:spPr bwMode="auto">
                <a:xfrm>
                  <a:off x="2523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3" name="Group 102"/>
              <p:cNvGrpSpPr>
                <a:grpSpLocks/>
              </p:cNvGrpSpPr>
              <p:nvPr/>
            </p:nvGrpSpPr>
            <p:grpSpPr bwMode="auto">
              <a:xfrm>
                <a:off x="2510" y="1707"/>
                <a:ext cx="93" cy="93"/>
                <a:chOff x="2510" y="1707"/>
                <a:chExt cx="93" cy="93"/>
              </a:xfrm>
            </p:grpSpPr>
            <p:sp>
              <p:nvSpPr>
                <p:cNvPr id="49296" name="Oval 103"/>
                <p:cNvSpPr>
                  <a:spLocks noChangeArrowheads="1"/>
                </p:cNvSpPr>
                <p:nvPr/>
              </p:nvSpPr>
              <p:spPr bwMode="auto">
                <a:xfrm>
                  <a:off x="2510" y="1707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7" name="Freeform 104"/>
                <p:cNvSpPr>
                  <a:spLocks/>
                </p:cNvSpPr>
                <p:nvPr/>
              </p:nvSpPr>
              <p:spPr bwMode="auto">
                <a:xfrm>
                  <a:off x="2523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8" name="Freeform 105"/>
                <p:cNvSpPr>
                  <a:spLocks/>
                </p:cNvSpPr>
                <p:nvPr/>
              </p:nvSpPr>
              <p:spPr bwMode="auto">
                <a:xfrm>
                  <a:off x="2523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4" name="Group 106"/>
              <p:cNvGrpSpPr>
                <a:grpSpLocks/>
              </p:cNvGrpSpPr>
              <p:nvPr/>
            </p:nvGrpSpPr>
            <p:grpSpPr bwMode="auto">
              <a:xfrm>
                <a:off x="2510" y="1915"/>
                <a:ext cx="93" cy="93"/>
                <a:chOff x="2510" y="1915"/>
                <a:chExt cx="93" cy="93"/>
              </a:xfrm>
            </p:grpSpPr>
            <p:sp>
              <p:nvSpPr>
                <p:cNvPr id="49293" name="Oval 107"/>
                <p:cNvSpPr>
                  <a:spLocks noChangeArrowheads="1"/>
                </p:cNvSpPr>
                <p:nvPr/>
              </p:nvSpPr>
              <p:spPr bwMode="auto">
                <a:xfrm>
                  <a:off x="2510" y="1915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4" name="Freeform 108"/>
                <p:cNvSpPr>
                  <a:spLocks/>
                </p:cNvSpPr>
                <p:nvPr/>
              </p:nvSpPr>
              <p:spPr bwMode="auto">
                <a:xfrm>
                  <a:off x="2523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5" name="Freeform 109"/>
                <p:cNvSpPr>
                  <a:spLocks/>
                </p:cNvSpPr>
                <p:nvPr/>
              </p:nvSpPr>
              <p:spPr bwMode="auto">
                <a:xfrm>
                  <a:off x="2523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5" name="Group 110"/>
              <p:cNvGrpSpPr>
                <a:grpSpLocks/>
              </p:cNvGrpSpPr>
              <p:nvPr/>
            </p:nvGrpSpPr>
            <p:grpSpPr bwMode="auto">
              <a:xfrm>
                <a:off x="2302" y="1915"/>
                <a:ext cx="93" cy="93"/>
                <a:chOff x="2302" y="1915"/>
                <a:chExt cx="93" cy="93"/>
              </a:xfrm>
            </p:grpSpPr>
            <p:sp>
              <p:nvSpPr>
                <p:cNvPr id="49290" name="Oval 111"/>
                <p:cNvSpPr>
                  <a:spLocks noChangeArrowheads="1"/>
                </p:cNvSpPr>
                <p:nvPr/>
              </p:nvSpPr>
              <p:spPr bwMode="auto">
                <a:xfrm>
                  <a:off x="2302" y="1915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1" name="Freeform 112"/>
                <p:cNvSpPr>
                  <a:spLocks/>
                </p:cNvSpPr>
                <p:nvPr/>
              </p:nvSpPr>
              <p:spPr bwMode="auto">
                <a:xfrm>
                  <a:off x="2315" y="1928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92" name="Freeform 113"/>
                <p:cNvSpPr>
                  <a:spLocks/>
                </p:cNvSpPr>
                <p:nvPr/>
              </p:nvSpPr>
              <p:spPr bwMode="auto">
                <a:xfrm>
                  <a:off x="2315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86" name="Group 114"/>
              <p:cNvGrpSpPr>
                <a:grpSpLocks/>
              </p:cNvGrpSpPr>
              <p:nvPr/>
            </p:nvGrpSpPr>
            <p:grpSpPr bwMode="auto">
              <a:xfrm>
                <a:off x="2093" y="1915"/>
                <a:ext cx="93" cy="93"/>
                <a:chOff x="2093" y="1915"/>
                <a:chExt cx="93" cy="93"/>
              </a:xfrm>
            </p:grpSpPr>
            <p:sp>
              <p:nvSpPr>
                <p:cNvPr id="49287" name="Oval 115"/>
                <p:cNvSpPr>
                  <a:spLocks noChangeArrowheads="1"/>
                </p:cNvSpPr>
                <p:nvPr/>
              </p:nvSpPr>
              <p:spPr bwMode="auto">
                <a:xfrm>
                  <a:off x="2093" y="1915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88" name="Freeform 116"/>
                <p:cNvSpPr>
                  <a:spLocks/>
                </p:cNvSpPr>
                <p:nvPr/>
              </p:nvSpPr>
              <p:spPr bwMode="auto">
                <a:xfrm>
                  <a:off x="2106" y="1928"/>
                  <a:ext cx="64" cy="64"/>
                </a:xfrm>
                <a:custGeom>
                  <a:avLst/>
                  <a:gdLst>
                    <a:gd name="T0" fmla="*/ 3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3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89" name="Freeform 117"/>
                <p:cNvSpPr>
                  <a:spLocks/>
                </p:cNvSpPr>
                <p:nvPr/>
              </p:nvSpPr>
              <p:spPr bwMode="auto">
                <a:xfrm>
                  <a:off x="2106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3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  <p:grpSp>
          <p:nvGrpSpPr>
            <p:cNvPr id="49167" name="Group 118"/>
            <p:cNvGrpSpPr>
              <a:grpSpLocks/>
            </p:cNvGrpSpPr>
            <p:nvPr/>
          </p:nvGrpSpPr>
          <p:grpSpPr bwMode="auto">
            <a:xfrm>
              <a:off x="2718" y="2123"/>
              <a:ext cx="510" cy="510"/>
              <a:chOff x="2718" y="2123"/>
              <a:chExt cx="510" cy="510"/>
            </a:xfrm>
          </p:grpSpPr>
          <p:grpSp>
            <p:nvGrpSpPr>
              <p:cNvPr id="49242" name="Group 119"/>
              <p:cNvGrpSpPr>
                <a:grpSpLocks/>
              </p:cNvGrpSpPr>
              <p:nvPr/>
            </p:nvGrpSpPr>
            <p:grpSpPr bwMode="auto">
              <a:xfrm>
                <a:off x="2718" y="2332"/>
                <a:ext cx="93" cy="93"/>
                <a:chOff x="2718" y="2332"/>
                <a:chExt cx="93" cy="93"/>
              </a:xfrm>
            </p:grpSpPr>
            <p:sp>
              <p:nvSpPr>
                <p:cNvPr id="49275" name="Oval 120"/>
                <p:cNvSpPr>
                  <a:spLocks noChangeArrowheads="1"/>
                </p:cNvSpPr>
                <p:nvPr/>
              </p:nvSpPr>
              <p:spPr bwMode="auto">
                <a:xfrm>
                  <a:off x="2718" y="2332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6" name="Freeform 121"/>
                <p:cNvSpPr>
                  <a:spLocks/>
                </p:cNvSpPr>
                <p:nvPr/>
              </p:nvSpPr>
              <p:spPr bwMode="auto">
                <a:xfrm>
                  <a:off x="2731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7" name="Freeform 122"/>
                <p:cNvSpPr>
                  <a:spLocks/>
                </p:cNvSpPr>
                <p:nvPr/>
              </p:nvSpPr>
              <p:spPr bwMode="auto">
                <a:xfrm>
                  <a:off x="2731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3" name="Group 123"/>
              <p:cNvGrpSpPr>
                <a:grpSpLocks/>
              </p:cNvGrpSpPr>
              <p:nvPr/>
            </p:nvGrpSpPr>
            <p:grpSpPr bwMode="auto">
              <a:xfrm>
                <a:off x="2927" y="2332"/>
                <a:ext cx="93" cy="93"/>
                <a:chOff x="2927" y="2332"/>
                <a:chExt cx="93" cy="93"/>
              </a:xfrm>
            </p:grpSpPr>
            <p:sp>
              <p:nvSpPr>
                <p:cNvPr id="49272" name="Oval 124"/>
                <p:cNvSpPr>
                  <a:spLocks noChangeArrowheads="1"/>
                </p:cNvSpPr>
                <p:nvPr/>
              </p:nvSpPr>
              <p:spPr bwMode="auto">
                <a:xfrm>
                  <a:off x="2927" y="2332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3" name="Freeform 125"/>
                <p:cNvSpPr>
                  <a:spLocks/>
                </p:cNvSpPr>
                <p:nvPr/>
              </p:nvSpPr>
              <p:spPr bwMode="auto">
                <a:xfrm>
                  <a:off x="2940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4" name="Freeform 126"/>
                <p:cNvSpPr>
                  <a:spLocks/>
                </p:cNvSpPr>
                <p:nvPr/>
              </p:nvSpPr>
              <p:spPr bwMode="auto">
                <a:xfrm>
                  <a:off x="2940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4" name="Group 127"/>
              <p:cNvGrpSpPr>
                <a:grpSpLocks/>
              </p:cNvGrpSpPr>
              <p:nvPr/>
            </p:nvGrpSpPr>
            <p:grpSpPr bwMode="auto">
              <a:xfrm>
                <a:off x="2718" y="2123"/>
                <a:ext cx="93" cy="93"/>
                <a:chOff x="2718" y="2123"/>
                <a:chExt cx="93" cy="93"/>
              </a:xfrm>
            </p:grpSpPr>
            <p:sp>
              <p:nvSpPr>
                <p:cNvPr id="49269" name="Oval 128"/>
                <p:cNvSpPr>
                  <a:spLocks noChangeArrowheads="1"/>
                </p:cNvSpPr>
                <p:nvPr/>
              </p:nvSpPr>
              <p:spPr bwMode="auto">
                <a:xfrm>
                  <a:off x="2718" y="2123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0" name="Freeform 129"/>
                <p:cNvSpPr>
                  <a:spLocks/>
                </p:cNvSpPr>
                <p:nvPr/>
              </p:nvSpPr>
              <p:spPr bwMode="auto">
                <a:xfrm>
                  <a:off x="2731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71" name="Freeform 130"/>
                <p:cNvSpPr>
                  <a:spLocks/>
                </p:cNvSpPr>
                <p:nvPr/>
              </p:nvSpPr>
              <p:spPr bwMode="auto">
                <a:xfrm>
                  <a:off x="2731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5" name="Group 131"/>
              <p:cNvGrpSpPr>
                <a:grpSpLocks/>
              </p:cNvGrpSpPr>
              <p:nvPr/>
            </p:nvGrpSpPr>
            <p:grpSpPr bwMode="auto">
              <a:xfrm>
                <a:off x="2927" y="2123"/>
                <a:ext cx="93" cy="93"/>
                <a:chOff x="2927" y="2123"/>
                <a:chExt cx="93" cy="93"/>
              </a:xfrm>
            </p:grpSpPr>
            <p:sp>
              <p:nvSpPr>
                <p:cNvPr id="49266" name="Oval 132"/>
                <p:cNvSpPr>
                  <a:spLocks noChangeArrowheads="1"/>
                </p:cNvSpPr>
                <p:nvPr/>
              </p:nvSpPr>
              <p:spPr bwMode="auto">
                <a:xfrm>
                  <a:off x="2927" y="2123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7" name="Freeform 133"/>
                <p:cNvSpPr>
                  <a:spLocks/>
                </p:cNvSpPr>
                <p:nvPr/>
              </p:nvSpPr>
              <p:spPr bwMode="auto">
                <a:xfrm>
                  <a:off x="2940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8" name="Freeform 134"/>
                <p:cNvSpPr>
                  <a:spLocks/>
                </p:cNvSpPr>
                <p:nvPr/>
              </p:nvSpPr>
              <p:spPr bwMode="auto">
                <a:xfrm>
                  <a:off x="2940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6" name="Group 135"/>
              <p:cNvGrpSpPr>
                <a:grpSpLocks/>
              </p:cNvGrpSpPr>
              <p:nvPr/>
            </p:nvGrpSpPr>
            <p:grpSpPr bwMode="auto">
              <a:xfrm>
                <a:off x="3136" y="2123"/>
                <a:ext cx="92" cy="93"/>
                <a:chOff x="3136" y="2123"/>
                <a:chExt cx="92" cy="93"/>
              </a:xfrm>
            </p:grpSpPr>
            <p:sp>
              <p:nvSpPr>
                <p:cNvPr id="49263" name="Oval 136"/>
                <p:cNvSpPr>
                  <a:spLocks noChangeArrowheads="1"/>
                </p:cNvSpPr>
                <p:nvPr/>
              </p:nvSpPr>
              <p:spPr bwMode="auto">
                <a:xfrm>
                  <a:off x="3136" y="2123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4" name="Freeform 137"/>
                <p:cNvSpPr>
                  <a:spLocks/>
                </p:cNvSpPr>
                <p:nvPr/>
              </p:nvSpPr>
              <p:spPr bwMode="auto">
                <a:xfrm>
                  <a:off x="3148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5" name="Freeform 138"/>
                <p:cNvSpPr>
                  <a:spLocks/>
                </p:cNvSpPr>
                <p:nvPr/>
              </p:nvSpPr>
              <p:spPr bwMode="auto">
                <a:xfrm>
                  <a:off x="3148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7" name="Group 139"/>
              <p:cNvGrpSpPr>
                <a:grpSpLocks/>
              </p:cNvGrpSpPr>
              <p:nvPr/>
            </p:nvGrpSpPr>
            <p:grpSpPr bwMode="auto">
              <a:xfrm>
                <a:off x="3136" y="2332"/>
                <a:ext cx="92" cy="93"/>
                <a:chOff x="3136" y="2332"/>
                <a:chExt cx="92" cy="93"/>
              </a:xfrm>
            </p:grpSpPr>
            <p:sp>
              <p:nvSpPr>
                <p:cNvPr id="49260" name="Oval 140"/>
                <p:cNvSpPr>
                  <a:spLocks noChangeArrowheads="1"/>
                </p:cNvSpPr>
                <p:nvPr/>
              </p:nvSpPr>
              <p:spPr bwMode="auto">
                <a:xfrm>
                  <a:off x="3136" y="2332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1" name="Freeform 141"/>
                <p:cNvSpPr>
                  <a:spLocks/>
                </p:cNvSpPr>
                <p:nvPr/>
              </p:nvSpPr>
              <p:spPr bwMode="auto">
                <a:xfrm>
                  <a:off x="3148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62" name="Freeform 142"/>
                <p:cNvSpPr>
                  <a:spLocks/>
                </p:cNvSpPr>
                <p:nvPr/>
              </p:nvSpPr>
              <p:spPr bwMode="auto">
                <a:xfrm>
                  <a:off x="3148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8" name="Group 143"/>
              <p:cNvGrpSpPr>
                <a:grpSpLocks/>
              </p:cNvGrpSpPr>
              <p:nvPr/>
            </p:nvGrpSpPr>
            <p:grpSpPr bwMode="auto">
              <a:xfrm>
                <a:off x="3136" y="2540"/>
                <a:ext cx="92" cy="93"/>
                <a:chOff x="3136" y="2540"/>
                <a:chExt cx="92" cy="93"/>
              </a:xfrm>
            </p:grpSpPr>
            <p:sp>
              <p:nvSpPr>
                <p:cNvPr id="49257" name="Oval 144"/>
                <p:cNvSpPr>
                  <a:spLocks noChangeArrowheads="1"/>
                </p:cNvSpPr>
                <p:nvPr/>
              </p:nvSpPr>
              <p:spPr bwMode="auto">
                <a:xfrm>
                  <a:off x="3136" y="2540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8" name="Freeform 145"/>
                <p:cNvSpPr>
                  <a:spLocks/>
                </p:cNvSpPr>
                <p:nvPr/>
              </p:nvSpPr>
              <p:spPr bwMode="auto">
                <a:xfrm>
                  <a:off x="3148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9" name="Freeform 146"/>
                <p:cNvSpPr>
                  <a:spLocks/>
                </p:cNvSpPr>
                <p:nvPr/>
              </p:nvSpPr>
              <p:spPr bwMode="auto">
                <a:xfrm>
                  <a:off x="3148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49" name="Group 147"/>
              <p:cNvGrpSpPr>
                <a:grpSpLocks/>
              </p:cNvGrpSpPr>
              <p:nvPr/>
            </p:nvGrpSpPr>
            <p:grpSpPr bwMode="auto">
              <a:xfrm>
                <a:off x="2927" y="2540"/>
                <a:ext cx="93" cy="93"/>
                <a:chOff x="2927" y="2540"/>
                <a:chExt cx="93" cy="93"/>
              </a:xfrm>
            </p:grpSpPr>
            <p:sp>
              <p:nvSpPr>
                <p:cNvPr id="49254" name="Oval 148"/>
                <p:cNvSpPr>
                  <a:spLocks noChangeArrowheads="1"/>
                </p:cNvSpPr>
                <p:nvPr/>
              </p:nvSpPr>
              <p:spPr bwMode="auto">
                <a:xfrm>
                  <a:off x="2927" y="2540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5" name="Freeform 149"/>
                <p:cNvSpPr>
                  <a:spLocks/>
                </p:cNvSpPr>
                <p:nvPr/>
              </p:nvSpPr>
              <p:spPr bwMode="auto">
                <a:xfrm>
                  <a:off x="2940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6" name="Freeform 150"/>
                <p:cNvSpPr>
                  <a:spLocks/>
                </p:cNvSpPr>
                <p:nvPr/>
              </p:nvSpPr>
              <p:spPr bwMode="auto">
                <a:xfrm>
                  <a:off x="2940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50" name="Group 151"/>
              <p:cNvGrpSpPr>
                <a:grpSpLocks/>
              </p:cNvGrpSpPr>
              <p:nvPr/>
            </p:nvGrpSpPr>
            <p:grpSpPr bwMode="auto">
              <a:xfrm>
                <a:off x="2718" y="2540"/>
                <a:ext cx="93" cy="93"/>
                <a:chOff x="2718" y="2540"/>
                <a:chExt cx="93" cy="93"/>
              </a:xfrm>
            </p:grpSpPr>
            <p:sp>
              <p:nvSpPr>
                <p:cNvPr id="49251" name="Oval 152"/>
                <p:cNvSpPr>
                  <a:spLocks noChangeArrowheads="1"/>
                </p:cNvSpPr>
                <p:nvPr/>
              </p:nvSpPr>
              <p:spPr bwMode="auto">
                <a:xfrm>
                  <a:off x="2718" y="2540"/>
                  <a:ext cx="93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2" name="Freeform 153"/>
                <p:cNvSpPr>
                  <a:spLocks/>
                </p:cNvSpPr>
                <p:nvPr/>
              </p:nvSpPr>
              <p:spPr bwMode="auto">
                <a:xfrm>
                  <a:off x="2731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53" name="Freeform 154"/>
                <p:cNvSpPr>
                  <a:spLocks/>
                </p:cNvSpPr>
                <p:nvPr/>
              </p:nvSpPr>
              <p:spPr bwMode="auto">
                <a:xfrm>
                  <a:off x="2731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  <p:grpSp>
          <p:nvGrpSpPr>
            <p:cNvPr id="49168" name="Group 155"/>
            <p:cNvGrpSpPr>
              <a:grpSpLocks/>
            </p:cNvGrpSpPr>
            <p:nvPr/>
          </p:nvGrpSpPr>
          <p:grpSpPr bwMode="auto">
            <a:xfrm>
              <a:off x="3344" y="1498"/>
              <a:ext cx="509" cy="510"/>
              <a:chOff x="3344" y="1498"/>
              <a:chExt cx="509" cy="510"/>
            </a:xfrm>
          </p:grpSpPr>
          <p:grpSp>
            <p:nvGrpSpPr>
              <p:cNvPr id="49206" name="Group 156"/>
              <p:cNvGrpSpPr>
                <a:grpSpLocks/>
              </p:cNvGrpSpPr>
              <p:nvPr/>
            </p:nvGrpSpPr>
            <p:grpSpPr bwMode="auto">
              <a:xfrm>
                <a:off x="3344" y="1707"/>
                <a:ext cx="92" cy="93"/>
                <a:chOff x="3344" y="1707"/>
                <a:chExt cx="92" cy="93"/>
              </a:xfrm>
            </p:grpSpPr>
            <p:sp>
              <p:nvSpPr>
                <p:cNvPr id="49239" name="Oval 157"/>
                <p:cNvSpPr>
                  <a:spLocks noChangeArrowheads="1"/>
                </p:cNvSpPr>
                <p:nvPr/>
              </p:nvSpPr>
              <p:spPr bwMode="auto">
                <a:xfrm>
                  <a:off x="3344" y="1707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40" name="Freeform 158"/>
                <p:cNvSpPr>
                  <a:spLocks/>
                </p:cNvSpPr>
                <p:nvPr/>
              </p:nvSpPr>
              <p:spPr bwMode="auto">
                <a:xfrm>
                  <a:off x="3356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41" name="Freeform 159"/>
                <p:cNvSpPr>
                  <a:spLocks/>
                </p:cNvSpPr>
                <p:nvPr/>
              </p:nvSpPr>
              <p:spPr bwMode="auto">
                <a:xfrm>
                  <a:off x="3356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07" name="Group 160"/>
              <p:cNvGrpSpPr>
                <a:grpSpLocks/>
              </p:cNvGrpSpPr>
              <p:nvPr/>
            </p:nvGrpSpPr>
            <p:grpSpPr bwMode="auto">
              <a:xfrm>
                <a:off x="3553" y="1707"/>
                <a:ext cx="92" cy="93"/>
                <a:chOff x="3553" y="1707"/>
                <a:chExt cx="92" cy="93"/>
              </a:xfrm>
            </p:grpSpPr>
            <p:sp>
              <p:nvSpPr>
                <p:cNvPr id="49236" name="Oval 161"/>
                <p:cNvSpPr>
                  <a:spLocks noChangeArrowheads="1"/>
                </p:cNvSpPr>
                <p:nvPr/>
              </p:nvSpPr>
              <p:spPr bwMode="auto">
                <a:xfrm>
                  <a:off x="3553" y="1707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7" name="Freeform 162"/>
                <p:cNvSpPr>
                  <a:spLocks/>
                </p:cNvSpPr>
                <p:nvPr/>
              </p:nvSpPr>
              <p:spPr bwMode="auto">
                <a:xfrm>
                  <a:off x="3565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8" name="Freeform 163"/>
                <p:cNvSpPr>
                  <a:spLocks/>
                </p:cNvSpPr>
                <p:nvPr/>
              </p:nvSpPr>
              <p:spPr bwMode="auto">
                <a:xfrm>
                  <a:off x="3565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08" name="Group 164"/>
              <p:cNvGrpSpPr>
                <a:grpSpLocks/>
              </p:cNvGrpSpPr>
              <p:nvPr/>
            </p:nvGrpSpPr>
            <p:grpSpPr bwMode="auto">
              <a:xfrm>
                <a:off x="3344" y="1498"/>
                <a:ext cx="92" cy="93"/>
                <a:chOff x="3344" y="1498"/>
                <a:chExt cx="92" cy="93"/>
              </a:xfrm>
            </p:grpSpPr>
            <p:sp>
              <p:nvSpPr>
                <p:cNvPr id="49233" name="Oval 165"/>
                <p:cNvSpPr>
                  <a:spLocks noChangeArrowheads="1"/>
                </p:cNvSpPr>
                <p:nvPr/>
              </p:nvSpPr>
              <p:spPr bwMode="auto">
                <a:xfrm>
                  <a:off x="3344" y="1498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4" name="Freeform 166"/>
                <p:cNvSpPr>
                  <a:spLocks/>
                </p:cNvSpPr>
                <p:nvPr/>
              </p:nvSpPr>
              <p:spPr bwMode="auto">
                <a:xfrm>
                  <a:off x="3356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5" name="Freeform 167"/>
                <p:cNvSpPr>
                  <a:spLocks/>
                </p:cNvSpPr>
                <p:nvPr/>
              </p:nvSpPr>
              <p:spPr bwMode="auto">
                <a:xfrm>
                  <a:off x="3356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09" name="Group 168"/>
              <p:cNvGrpSpPr>
                <a:grpSpLocks/>
              </p:cNvGrpSpPr>
              <p:nvPr/>
            </p:nvGrpSpPr>
            <p:grpSpPr bwMode="auto">
              <a:xfrm>
                <a:off x="3553" y="1498"/>
                <a:ext cx="92" cy="93"/>
                <a:chOff x="3553" y="1498"/>
                <a:chExt cx="92" cy="93"/>
              </a:xfrm>
            </p:grpSpPr>
            <p:sp>
              <p:nvSpPr>
                <p:cNvPr id="49230" name="Oval 169"/>
                <p:cNvSpPr>
                  <a:spLocks noChangeArrowheads="1"/>
                </p:cNvSpPr>
                <p:nvPr/>
              </p:nvSpPr>
              <p:spPr bwMode="auto">
                <a:xfrm>
                  <a:off x="3553" y="1498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1" name="Freeform 170"/>
                <p:cNvSpPr>
                  <a:spLocks/>
                </p:cNvSpPr>
                <p:nvPr/>
              </p:nvSpPr>
              <p:spPr bwMode="auto">
                <a:xfrm>
                  <a:off x="3565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32" name="Freeform 171"/>
                <p:cNvSpPr>
                  <a:spLocks/>
                </p:cNvSpPr>
                <p:nvPr/>
              </p:nvSpPr>
              <p:spPr bwMode="auto">
                <a:xfrm>
                  <a:off x="3565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10" name="Group 172"/>
              <p:cNvGrpSpPr>
                <a:grpSpLocks/>
              </p:cNvGrpSpPr>
              <p:nvPr/>
            </p:nvGrpSpPr>
            <p:grpSpPr bwMode="auto">
              <a:xfrm>
                <a:off x="3761" y="1498"/>
                <a:ext cx="92" cy="93"/>
                <a:chOff x="3761" y="1498"/>
                <a:chExt cx="92" cy="93"/>
              </a:xfrm>
            </p:grpSpPr>
            <p:sp>
              <p:nvSpPr>
                <p:cNvPr id="49227" name="Oval 173"/>
                <p:cNvSpPr>
                  <a:spLocks noChangeArrowheads="1"/>
                </p:cNvSpPr>
                <p:nvPr/>
              </p:nvSpPr>
              <p:spPr bwMode="auto">
                <a:xfrm>
                  <a:off x="3761" y="1498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8" name="Freeform 174"/>
                <p:cNvSpPr>
                  <a:spLocks/>
                </p:cNvSpPr>
                <p:nvPr/>
              </p:nvSpPr>
              <p:spPr bwMode="auto">
                <a:xfrm>
                  <a:off x="3773" y="1511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9" name="Freeform 175"/>
                <p:cNvSpPr>
                  <a:spLocks/>
                </p:cNvSpPr>
                <p:nvPr/>
              </p:nvSpPr>
              <p:spPr bwMode="auto">
                <a:xfrm>
                  <a:off x="3773" y="1511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11" name="Group 176"/>
              <p:cNvGrpSpPr>
                <a:grpSpLocks/>
              </p:cNvGrpSpPr>
              <p:nvPr/>
            </p:nvGrpSpPr>
            <p:grpSpPr bwMode="auto">
              <a:xfrm>
                <a:off x="3761" y="1707"/>
                <a:ext cx="92" cy="93"/>
                <a:chOff x="3761" y="1707"/>
                <a:chExt cx="92" cy="93"/>
              </a:xfrm>
            </p:grpSpPr>
            <p:sp>
              <p:nvSpPr>
                <p:cNvPr id="49224" name="Oval 177"/>
                <p:cNvSpPr>
                  <a:spLocks noChangeArrowheads="1"/>
                </p:cNvSpPr>
                <p:nvPr/>
              </p:nvSpPr>
              <p:spPr bwMode="auto">
                <a:xfrm>
                  <a:off x="3761" y="1707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5" name="Freeform 178"/>
                <p:cNvSpPr>
                  <a:spLocks/>
                </p:cNvSpPr>
                <p:nvPr/>
              </p:nvSpPr>
              <p:spPr bwMode="auto">
                <a:xfrm>
                  <a:off x="3773" y="1720"/>
                  <a:ext cx="64" cy="63"/>
                </a:xfrm>
                <a:custGeom>
                  <a:avLst/>
                  <a:gdLst>
                    <a:gd name="T0" fmla="*/ 4 w 64"/>
                    <a:gd name="T1" fmla="*/ 1 h 63"/>
                    <a:gd name="T2" fmla="*/ 3 w 64"/>
                    <a:gd name="T3" fmla="*/ 0 h 63"/>
                    <a:gd name="T4" fmla="*/ 2 w 64"/>
                    <a:gd name="T5" fmla="*/ 0 h 63"/>
                    <a:gd name="T6" fmla="*/ 1 w 64"/>
                    <a:gd name="T7" fmla="*/ 1 h 63"/>
                    <a:gd name="T8" fmla="*/ 0 w 64"/>
                    <a:gd name="T9" fmla="*/ 2 h 63"/>
                    <a:gd name="T10" fmla="*/ 0 w 64"/>
                    <a:gd name="T11" fmla="*/ 2 h 63"/>
                    <a:gd name="T12" fmla="*/ 1 w 64"/>
                    <a:gd name="T13" fmla="*/ 3 h 63"/>
                    <a:gd name="T14" fmla="*/ 61 w 64"/>
                    <a:gd name="T15" fmla="*/ 63 h 63"/>
                    <a:gd name="T16" fmla="*/ 62 w 64"/>
                    <a:gd name="T17" fmla="*/ 63 h 63"/>
                    <a:gd name="T18" fmla="*/ 63 w 64"/>
                    <a:gd name="T19" fmla="*/ 63 h 63"/>
                    <a:gd name="T20" fmla="*/ 64 w 64"/>
                    <a:gd name="T21" fmla="*/ 63 h 63"/>
                    <a:gd name="T22" fmla="*/ 64 w 64"/>
                    <a:gd name="T23" fmla="*/ 63 h 63"/>
                    <a:gd name="T24" fmla="*/ 64 w 64"/>
                    <a:gd name="T25" fmla="*/ 62 h 63"/>
                    <a:gd name="T26" fmla="*/ 64 w 64"/>
                    <a:gd name="T27" fmla="*/ 61 h 63"/>
                    <a:gd name="T28" fmla="*/ 4 w 64"/>
                    <a:gd name="T29" fmla="*/ 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61" y="63"/>
                      </a:lnTo>
                      <a:lnTo>
                        <a:pt x="62" y="63"/>
                      </a:lnTo>
                      <a:lnTo>
                        <a:pt x="63" y="63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6" name="Freeform 179"/>
                <p:cNvSpPr>
                  <a:spLocks/>
                </p:cNvSpPr>
                <p:nvPr/>
              </p:nvSpPr>
              <p:spPr bwMode="auto">
                <a:xfrm>
                  <a:off x="3773" y="1720"/>
                  <a:ext cx="64" cy="63"/>
                </a:xfrm>
                <a:custGeom>
                  <a:avLst/>
                  <a:gdLst>
                    <a:gd name="T0" fmla="*/ 1 w 64"/>
                    <a:gd name="T1" fmla="*/ 61 h 63"/>
                    <a:gd name="T2" fmla="*/ 0 w 64"/>
                    <a:gd name="T3" fmla="*/ 62 h 63"/>
                    <a:gd name="T4" fmla="*/ 0 w 64"/>
                    <a:gd name="T5" fmla="*/ 63 h 63"/>
                    <a:gd name="T6" fmla="*/ 1 w 64"/>
                    <a:gd name="T7" fmla="*/ 63 h 63"/>
                    <a:gd name="T8" fmla="*/ 2 w 64"/>
                    <a:gd name="T9" fmla="*/ 63 h 63"/>
                    <a:gd name="T10" fmla="*/ 3 w 64"/>
                    <a:gd name="T11" fmla="*/ 63 h 63"/>
                    <a:gd name="T12" fmla="*/ 4 w 64"/>
                    <a:gd name="T13" fmla="*/ 63 h 63"/>
                    <a:gd name="T14" fmla="*/ 64 w 64"/>
                    <a:gd name="T15" fmla="*/ 3 h 63"/>
                    <a:gd name="T16" fmla="*/ 64 w 64"/>
                    <a:gd name="T17" fmla="*/ 2 h 63"/>
                    <a:gd name="T18" fmla="*/ 64 w 64"/>
                    <a:gd name="T19" fmla="*/ 2 h 63"/>
                    <a:gd name="T20" fmla="*/ 64 w 64"/>
                    <a:gd name="T21" fmla="*/ 1 h 63"/>
                    <a:gd name="T22" fmla="*/ 63 w 64"/>
                    <a:gd name="T23" fmla="*/ 0 h 63"/>
                    <a:gd name="T24" fmla="*/ 62 w 64"/>
                    <a:gd name="T25" fmla="*/ 0 h 63"/>
                    <a:gd name="T26" fmla="*/ 61 w 64"/>
                    <a:gd name="T27" fmla="*/ 1 h 63"/>
                    <a:gd name="T28" fmla="*/ 1 w 64"/>
                    <a:gd name="T29" fmla="*/ 61 h 6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3"/>
                    <a:gd name="T47" fmla="*/ 64 w 64"/>
                    <a:gd name="T48" fmla="*/ 63 h 6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3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12" name="Group 180"/>
              <p:cNvGrpSpPr>
                <a:grpSpLocks/>
              </p:cNvGrpSpPr>
              <p:nvPr/>
            </p:nvGrpSpPr>
            <p:grpSpPr bwMode="auto">
              <a:xfrm>
                <a:off x="3761" y="1915"/>
                <a:ext cx="92" cy="93"/>
                <a:chOff x="3761" y="1915"/>
                <a:chExt cx="92" cy="93"/>
              </a:xfrm>
            </p:grpSpPr>
            <p:sp>
              <p:nvSpPr>
                <p:cNvPr id="49221" name="Oval 181"/>
                <p:cNvSpPr>
                  <a:spLocks noChangeArrowheads="1"/>
                </p:cNvSpPr>
                <p:nvPr/>
              </p:nvSpPr>
              <p:spPr bwMode="auto">
                <a:xfrm>
                  <a:off x="3761" y="1915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2" name="Freeform 182"/>
                <p:cNvSpPr>
                  <a:spLocks/>
                </p:cNvSpPr>
                <p:nvPr/>
              </p:nvSpPr>
              <p:spPr bwMode="auto">
                <a:xfrm>
                  <a:off x="3773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3" name="Freeform 183"/>
                <p:cNvSpPr>
                  <a:spLocks/>
                </p:cNvSpPr>
                <p:nvPr/>
              </p:nvSpPr>
              <p:spPr bwMode="auto">
                <a:xfrm>
                  <a:off x="3773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13" name="Group 184"/>
              <p:cNvGrpSpPr>
                <a:grpSpLocks/>
              </p:cNvGrpSpPr>
              <p:nvPr/>
            </p:nvGrpSpPr>
            <p:grpSpPr bwMode="auto">
              <a:xfrm>
                <a:off x="3553" y="1915"/>
                <a:ext cx="92" cy="93"/>
                <a:chOff x="3553" y="1915"/>
                <a:chExt cx="92" cy="93"/>
              </a:xfrm>
            </p:grpSpPr>
            <p:sp>
              <p:nvSpPr>
                <p:cNvPr id="49218" name="Oval 185"/>
                <p:cNvSpPr>
                  <a:spLocks noChangeArrowheads="1"/>
                </p:cNvSpPr>
                <p:nvPr/>
              </p:nvSpPr>
              <p:spPr bwMode="auto">
                <a:xfrm>
                  <a:off x="3553" y="1915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19" name="Freeform 186"/>
                <p:cNvSpPr>
                  <a:spLocks/>
                </p:cNvSpPr>
                <p:nvPr/>
              </p:nvSpPr>
              <p:spPr bwMode="auto">
                <a:xfrm>
                  <a:off x="3565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20" name="Freeform 187"/>
                <p:cNvSpPr>
                  <a:spLocks/>
                </p:cNvSpPr>
                <p:nvPr/>
              </p:nvSpPr>
              <p:spPr bwMode="auto">
                <a:xfrm>
                  <a:off x="3565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214" name="Group 188"/>
              <p:cNvGrpSpPr>
                <a:grpSpLocks/>
              </p:cNvGrpSpPr>
              <p:nvPr/>
            </p:nvGrpSpPr>
            <p:grpSpPr bwMode="auto">
              <a:xfrm>
                <a:off x="3344" y="1915"/>
                <a:ext cx="92" cy="93"/>
                <a:chOff x="3344" y="1915"/>
                <a:chExt cx="92" cy="93"/>
              </a:xfrm>
            </p:grpSpPr>
            <p:sp>
              <p:nvSpPr>
                <p:cNvPr id="49215" name="Oval 189"/>
                <p:cNvSpPr>
                  <a:spLocks noChangeArrowheads="1"/>
                </p:cNvSpPr>
                <p:nvPr/>
              </p:nvSpPr>
              <p:spPr bwMode="auto">
                <a:xfrm>
                  <a:off x="3344" y="1915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16" name="Freeform 190"/>
                <p:cNvSpPr>
                  <a:spLocks/>
                </p:cNvSpPr>
                <p:nvPr/>
              </p:nvSpPr>
              <p:spPr bwMode="auto">
                <a:xfrm>
                  <a:off x="3356" y="1928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3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3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17" name="Freeform 191"/>
                <p:cNvSpPr>
                  <a:spLocks/>
                </p:cNvSpPr>
                <p:nvPr/>
              </p:nvSpPr>
              <p:spPr bwMode="auto">
                <a:xfrm>
                  <a:off x="3356" y="1928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3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  <p:grpSp>
          <p:nvGrpSpPr>
            <p:cNvPr id="49169" name="Group 192"/>
            <p:cNvGrpSpPr>
              <a:grpSpLocks/>
            </p:cNvGrpSpPr>
            <p:nvPr/>
          </p:nvGrpSpPr>
          <p:grpSpPr bwMode="auto">
            <a:xfrm>
              <a:off x="3344" y="2123"/>
              <a:ext cx="509" cy="510"/>
              <a:chOff x="3344" y="2123"/>
              <a:chExt cx="509" cy="510"/>
            </a:xfrm>
          </p:grpSpPr>
          <p:grpSp>
            <p:nvGrpSpPr>
              <p:cNvPr id="49170" name="Group 193"/>
              <p:cNvGrpSpPr>
                <a:grpSpLocks/>
              </p:cNvGrpSpPr>
              <p:nvPr/>
            </p:nvGrpSpPr>
            <p:grpSpPr bwMode="auto">
              <a:xfrm>
                <a:off x="3344" y="2332"/>
                <a:ext cx="92" cy="93"/>
                <a:chOff x="3344" y="2332"/>
                <a:chExt cx="92" cy="93"/>
              </a:xfrm>
            </p:grpSpPr>
            <p:sp>
              <p:nvSpPr>
                <p:cNvPr id="49203" name="Oval 194"/>
                <p:cNvSpPr>
                  <a:spLocks noChangeArrowheads="1"/>
                </p:cNvSpPr>
                <p:nvPr/>
              </p:nvSpPr>
              <p:spPr bwMode="auto">
                <a:xfrm>
                  <a:off x="3344" y="2332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04" name="Freeform 195"/>
                <p:cNvSpPr>
                  <a:spLocks/>
                </p:cNvSpPr>
                <p:nvPr/>
              </p:nvSpPr>
              <p:spPr bwMode="auto">
                <a:xfrm>
                  <a:off x="3356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05" name="Freeform 196"/>
                <p:cNvSpPr>
                  <a:spLocks/>
                </p:cNvSpPr>
                <p:nvPr/>
              </p:nvSpPr>
              <p:spPr bwMode="auto">
                <a:xfrm>
                  <a:off x="3356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1" name="Group 197"/>
              <p:cNvGrpSpPr>
                <a:grpSpLocks/>
              </p:cNvGrpSpPr>
              <p:nvPr/>
            </p:nvGrpSpPr>
            <p:grpSpPr bwMode="auto">
              <a:xfrm>
                <a:off x="3553" y="2332"/>
                <a:ext cx="92" cy="93"/>
                <a:chOff x="3553" y="2332"/>
                <a:chExt cx="92" cy="93"/>
              </a:xfrm>
            </p:grpSpPr>
            <p:sp>
              <p:nvSpPr>
                <p:cNvPr id="49200" name="Oval 198"/>
                <p:cNvSpPr>
                  <a:spLocks noChangeArrowheads="1"/>
                </p:cNvSpPr>
                <p:nvPr/>
              </p:nvSpPr>
              <p:spPr bwMode="auto">
                <a:xfrm>
                  <a:off x="3553" y="2332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01" name="Freeform 199"/>
                <p:cNvSpPr>
                  <a:spLocks/>
                </p:cNvSpPr>
                <p:nvPr/>
              </p:nvSpPr>
              <p:spPr bwMode="auto">
                <a:xfrm>
                  <a:off x="3565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202" name="Freeform 200"/>
                <p:cNvSpPr>
                  <a:spLocks/>
                </p:cNvSpPr>
                <p:nvPr/>
              </p:nvSpPr>
              <p:spPr bwMode="auto">
                <a:xfrm>
                  <a:off x="3565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2" name="Group 201"/>
              <p:cNvGrpSpPr>
                <a:grpSpLocks/>
              </p:cNvGrpSpPr>
              <p:nvPr/>
            </p:nvGrpSpPr>
            <p:grpSpPr bwMode="auto">
              <a:xfrm>
                <a:off x="3344" y="2123"/>
                <a:ext cx="92" cy="93"/>
                <a:chOff x="3344" y="2123"/>
                <a:chExt cx="92" cy="93"/>
              </a:xfrm>
            </p:grpSpPr>
            <p:sp>
              <p:nvSpPr>
                <p:cNvPr id="49197" name="Oval 202"/>
                <p:cNvSpPr>
                  <a:spLocks noChangeArrowheads="1"/>
                </p:cNvSpPr>
                <p:nvPr/>
              </p:nvSpPr>
              <p:spPr bwMode="auto">
                <a:xfrm>
                  <a:off x="3344" y="2123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8" name="Freeform 203"/>
                <p:cNvSpPr>
                  <a:spLocks/>
                </p:cNvSpPr>
                <p:nvPr/>
              </p:nvSpPr>
              <p:spPr bwMode="auto">
                <a:xfrm>
                  <a:off x="3356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9" name="Freeform 204"/>
                <p:cNvSpPr>
                  <a:spLocks/>
                </p:cNvSpPr>
                <p:nvPr/>
              </p:nvSpPr>
              <p:spPr bwMode="auto">
                <a:xfrm>
                  <a:off x="3356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3" name="Group 205"/>
              <p:cNvGrpSpPr>
                <a:grpSpLocks/>
              </p:cNvGrpSpPr>
              <p:nvPr/>
            </p:nvGrpSpPr>
            <p:grpSpPr bwMode="auto">
              <a:xfrm>
                <a:off x="3553" y="2123"/>
                <a:ext cx="92" cy="93"/>
                <a:chOff x="3553" y="2123"/>
                <a:chExt cx="92" cy="93"/>
              </a:xfrm>
            </p:grpSpPr>
            <p:sp>
              <p:nvSpPr>
                <p:cNvPr id="49194" name="Oval 206"/>
                <p:cNvSpPr>
                  <a:spLocks noChangeArrowheads="1"/>
                </p:cNvSpPr>
                <p:nvPr/>
              </p:nvSpPr>
              <p:spPr bwMode="auto">
                <a:xfrm>
                  <a:off x="3553" y="2123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5" name="Freeform 207"/>
                <p:cNvSpPr>
                  <a:spLocks/>
                </p:cNvSpPr>
                <p:nvPr/>
              </p:nvSpPr>
              <p:spPr bwMode="auto">
                <a:xfrm>
                  <a:off x="3565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6" name="Freeform 208"/>
                <p:cNvSpPr>
                  <a:spLocks/>
                </p:cNvSpPr>
                <p:nvPr/>
              </p:nvSpPr>
              <p:spPr bwMode="auto">
                <a:xfrm>
                  <a:off x="3565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4" name="Group 209"/>
              <p:cNvGrpSpPr>
                <a:grpSpLocks/>
              </p:cNvGrpSpPr>
              <p:nvPr/>
            </p:nvGrpSpPr>
            <p:grpSpPr bwMode="auto">
              <a:xfrm>
                <a:off x="3761" y="2123"/>
                <a:ext cx="92" cy="93"/>
                <a:chOff x="3761" y="2123"/>
                <a:chExt cx="92" cy="93"/>
              </a:xfrm>
            </p:grpSpPr>
            <p:sp>
              <p:nvSpPr>
                <p:cNvPr id="49191" name="Oval 210"/>
                <p:cNvSpPr>
                  <a:spLocks noChangeArrowheads="1"/>
                </p:cNvSpPr>
                <p:nvPr/>
              </p:nvSpPr>
              <p:spPr bwMode="auto">
                <a:xfrm>
                  <a:off x="3761" y="2123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2" name="Freeform 211"/>
                <p:cNvSpPr>
                  <a:spLocks/>
                </p:cNvSpPr>
                <p:nvPr/>
              </p:nvSpPr>
              <p:spPr bwMode="auto">
                <a:xfrm>
                  <a:off x="3773" y="2136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3" name="Freeform 212"/>
                <p:cNvSpPr>
                  <a:spLocks/>
                </p:cNvSpPr>
                <p:nvPr/>
              </p:nvSpPr>
              <p:spPr bwMode="auto">
                <a:xfrm>
                  <a:off x="3773" y="2136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5" name="Group 213"/>
              <p:cNvGrpSpPr>
                <a:grpSpLocks/>
              </p:cNvGrpSpPr>
              <p:nvPr/>
            </p:nvGrpSpPr>
            <p:grpSpPr bwMode="auto">
              <a:xfrm>
                <a:off x="3761" y="2332"/>
                <a:ext cx="92" cy="93"/>
                <a:chOff x="3761" y="2332"/>
                <a:chExt cx="92" cy="93"/>
              </a:xfrm>
            </p:grpSpPr>
            <p:sp>
              <p:nvSpPr>
                <p:cNvPr id="49188" name="Oval 214"/>
                <p:cNvSpPr>
                  <a:spLocks noChangeArrowheads="1"/>
                </p:cNvSpPr>
                <p:nvPr/>
              </p:nvSpPr>
              <p:spPr bwMode="auto">
                <a:xfrm>
                  <a:off x="3761" y="2332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9" name="Freeform 215"/>
                <p:cNvSpPr>
                  <a:spLocks/>
                </p:cNvSpPr>
                <p:nvPr/>
              </p:nvSpPr>
              <p:spPr bwMode="auto">
                <a:xfrm>
                  <a:off x="3773" y="2345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90" name="Freeform 216"/>
                <p:cNvSpPr>
                  <a:spLocks/>
                </p:cNvSpPr>
                <p:nvPr/>
              </p:nvSpPr>
              <p:spPr bwMode="auto">
                <a:xfrm>
                  <a:off x="3773" y="2345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6" name="Group 217"/>
              <p:cNvGrpSpPr>
                <a:grpSpLocks/>
              </p:cNvGrpSpPr>
              <p:nvPr/>
            </p:nvGrpSpPr>
            <p:grpSpPr bwMode="auto">
              <a:xfrm>
                <a:off x="3761" y="2540"/>
                <a:ext cx="92" cy="93"/>
                <a:chOff x="3761" y="2540"/>
                <a:chExt cx="92" cy="93"/>
              </a:xfrm>
            </p:grpSpPr>
            <p:sp>
              <p:nvSpPr>
                <p:cNvPr id="49185" name="Oval 218"/>
                <p:cNvSpPr>
                  <a:spLocks noChangeArrowheads="1"/>
                </p:cNvSpPr>
                <p:nvPr/>
              </p:nvSpPr>
              <p:spPr bwMode="auto">
                <a:xfrm>
                  <a:off x="3761" y="2540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6" name="Freeform 219"/>
                <p:cNvSpPr>
                  <a:spLocks/>
                </p:cNvSpPr>
                <p:nvPr/>
              </p:nvSpPr>
              <p:spPr bwMode="auto">
                <a:xfrm>
                  <a:off x="3773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7" name="Freeform 220"/>
                <p:cNvSpPr>
                  <a:spLocks/>
                </p:cNvSpPr>
                <p:nvPr/>
              </p:nvSpPr>
              <p:spPr bwMode="auto">
                <a:xfrm>
                  <a:off x="3773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7" name="Group 221"/>
              <p:cNvGrpSpPr>
                <a:grpSpLocks/>
              </p:cNvGrpSpPr>
              <p:nvPr/>
            </p:nvGrpSpPr>
            <p:grpSpPr bwMode="auto">
              <a:xfrm>
                <a:off x="3553" y="2540"/>
                <a:ext cx="92" cy="93"/>
                <a:chOff x="3553" y="2540"/>
                <a:chExt cx="92" cy="93"/>
              </a:xfrm>
            </p:grpSpPr>
            <p:sp>
              <p:nvSpPr>
                <p:cNvPr id="49182" name="Oval 222"/>
                <p:cNvSpPr>
                  <a:spLocks noChangeArrowheads="1"/>
                </p:cNvSpPr>
                <p:nvPr/>
              </p:nvSpPr>
              <p:spPr bwMode="auto">
                <a:xfrm>
                  <a:off x="3553" y="2540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3" name="Freeform 223"/>
                <p:cNvSpPr>
                  <a:spLocks/>
                </p:cNvSpPr>
                <p:nvPr/>
              </p:nvSpPr>
              <p:spPr bwMode="auto">
                <a:xfrm>
                  <a:off x="3565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4" name="Freeform 224"/>
                <p:cNvSpPr>
                  <a:spLocks/>
                </p:cNvSpPr>
                <p:nvPr/>
              </p:nvSpPr>
              <p:spPr bwMode="auto">
                <a:xfrm>
                  <a:off x="3565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  <p:grpSp>
            <p:nvGrpSpPr>
              <p:cNvPr id="49178" name="Group 225"/>
              <p:cNvGrpSpPr>
                <a:grpSpLocks/>
              </p:cNvGrpSpPr>
              <p:nvPr/>
            </p:nvGrpSpPr>
            <p:grpSpPr bwMode="auto">
              <a:xfrm>
                <a:off x="3344" y="2540"/>
                <a:ext cx="92" cy="93"/>
                <a:chOff x="3344" y="2540"/>
                <a:chExt cx="92" cy="93"/>
              </a:xfrm>
            </p:grpSpPr>
            <p:sp>
              <p:nvSpPr>
                <p:cNvPr id="49179" name="Oval 226"/>
                <p:cNvSpPr>
                  <a:spLocks noChangeArrowheads="1"/>
                </p:cNvSpPr>
                <p:nvPr/>
              </p:nvSpPr>
              <p:spPr bwMode="auto">
                <a:xfrm>
                  <a:off x="3344" y="2540"/>
                  <a:ext cx="92" cy="93"/>
                </a:xfrm>
                <a:prstGeom prst="ellipse">
                  <a:avLst/>
                </a:pr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0" name="Freeform 227"/>
                <p:cNvSpPr>
                  <a:spLocks/>
                </p:cNvSpPr>
                <p:nvPr/>
              </p:nvSpPr>
              <p:spPr bwMode="auto">
                <a:xfrm>
                  <a:off x="3356" y="2553"/>
                  <a:ext cx="64" cy="64"/>
                </a:xfrm>
                <a:custGeom>
                  <a:avLst/>
                  <a:gdLst>
                    <a:gd name="T0" fmla="*/ 4 w 64"/>
                    <a:gd name="T1" fmla="*/ 1 h 64"/>
                    <a:gd name="T2" fmla="*/ 3 w 64"/>
                    <a:gd name="T3" fmla="*/ 0 h 64"/>
                    <a:gd name="T4" fmla="*/ 2 w 64"/>
                    <a:gd name="T5" fmla="*/ 0 h 64"/>
                    <a:gd name="T6" fmla="*/ 1 w 64"/>
                    <a:gd name="T7" fmla="*/ 1 h 64"/>
                    <a:gd name="T8" fmla="*/ 0 w 64"/>
                    <a:gd name="T9" fmla="*/ 2 h 64"/>
                    <a:gd name="T10" fmla="*/ 0 w 64"/>
                    <a:gd name="T11" fmla="*/ 3 h 64"/>
                    <a:gd name="T12" fmla="*/ 1 w 64"/>
                    <a:gd name="T13" fmla="*/ 4 h 64"/>
                    <a:gd name="T14" fmla="*/ 61 w 64"/>
                    <a:gd name="T15" fmla="*/ 64 h 64"/>
                    <a:gd name="T16" fmla="*/ 62 w 64"/>
                    <a:gd name="T17" fmla="*/ 64 h 64"/>
                    <a:gd name="T18" fmla="*/ 63 w 64"/>
                    <a:gd name="T19" fmla="*/ 64 h 64"/>
                    <a:gd name="T20" fmla="*/ 64 w 64"/>
                    <a:gd name="T21" fmla="*/ 64 h 64"/>
                    <a:gd name="T22" fmla="*/ 64 w 64"/>
                    <a:gd name="T23" fmla="*/ 63 h 64"/>
                    <a:gd name="T24" fmla="*/ 64 w 64"/>
                    <a:gd name="T25" fmla="*/ 62 h 64"/>
                    <a:gd name="T26" fmla="*/ 64 w 64"/>
                    <a:gd name="T27" fmla="*/ 61 h 64"/>
                    <a:gd name="T28" fmla="*/ 4 w 64"/>
                    <a:gd name="T29" fmla="*/ 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4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1" y="64"/>
                      </a:lnTo>
                      <a:lnTo>
                        <a:pt x="62" y="64"/>
                      </a:lnTo>
                      <a:lnTo>
                        <a:pt x="63" y="64"/>
                      </a:lnTo>
                      <a:lnTo>
                        <a:pt x="64" y="64"/>
                      </a:lnTo>
                      <a:lnTo>
                        <a:pt x="64" y="63"/>
                      </a:lnTo>
                      <a:lnTo>
                        <a:pt x="64" y="62"/>
                      </a:lnTo>
                      <a:lnTo>
                        <a:pt x="64" y="6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  <p:sp>
              <p:nvSpPr>
                <p:cNvPr id="49181" name="Freeform 228"/>
                <p:cNvSpPr>
                  <a:spLocks/>
                </p:cNvSpPr>
                <p:nvPr/>
              </p:nvSpPr>
              <p:spPr bwMode="auto">
                <a:xfrm>
                  <a:off x="3356" y="2553"/>
                  <a:ext cx="64" cy="64"/>
                </a:xfrm>
                <a:custGeom>
                  <a:avLst/>
                  <a:gdLst>
                    <a:gd name="T0" fmla="*/ 1 w 64"/>
                    <a:gd name="T1" fmla="*/ 61 h 64"/>
                    <a:gd name="T2" fmla="*/ 0 w 64"/>
                    <a:gd name="T3" fmla="*/ 62 h 64"/>
                    <a:gd name="T4" fmla="*/ 0 w 64"/>
                    <a:gd name="T5" fmla="*/ 63 h 64"/>
                    <a:gd name="T6" fmla="*/ 1 w 64"/>
                    <a:gd name="T7" fmla="*/ 64 h 64"/>
                    <a:gd name="T8" fmla="*/ 2 w 64"/>
                    <a:gd name="T9" fmla="*/ 64 h 64"/>
                    <a:gd name="T10" fmla="*/ 3 w 64"/>
                    <a:gd name="T11" fmla="*/ 64 h 64"/>
                    <a:gd name="T12" fmla="*/ 4 w 64"/>
                    <a:gd name="T13" fmla="*/ 64 h 64"/>
                    <a:gd name="T14" fmla="*/ 64 w 64"/>
                    <a:gd name="T15" fmla="*/ 4 h 64"/>
                    <a:gd name="T16" fmla="*/ 64 w 64"/>
                    <a:gd name="T17" fmla="*/ 3 h 64"/>
                    <a:gd name="T18" fmla="*/ 64 w 64"/>
                    <a:gd name="T19" fmla="*/ 2 h 64"/>
                    <a:gd name="T20" fmla="*/ 64 w 64"/>
                    <a:gd name="T21" fmla="*/ 1 h 64"/>
                    <a:gd name="T22" fmla="*/ 63 w 64"/>
                    <a:gd name="T23" fmla="*/ 0 h 64"/>
                    <a:gd name="T24" fmla="*/ 62 w 64"/>
                    <a:gd name="T25" fmla="*/ 0 h 64"/>
                    <a:gd name="T26" fmla="*/ 61 w 64"/>
                    <a:gd name="T27" fmla="*/ 1 h 64"/>
                    <a:gd name="T28" fmla="*/ 1 w 64"/>
                    <a:gd name="T29" fmla="*/ 61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4"/>
                    <a:gd name="T46" fmla="*/ 0 h 64"/>
                    <a:gd name="T47" fmla="*/ 64 w 64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4" h="64">
                      <a:moveTo>
                        <a:pt x="1" y="61"/>
                      </a:moveTo>
                      <a:lnTo>
                        <a:pt x="0" y="62"/>
                      </a:lnTo>
                      <a:lnTo>
                        <a:pt x="0" y="63"/>
                      </a:lnTo>
                      <a:lnTo>
                        <a:pt x="1" y="64"/>
                      </a:lnTo>
                      <a:lnTo>
                        <a:pt x="2" y="64"/>
                      </a:lnTo>
                      <a:lnTo>
                        <a:pt x="3" y="64"/>
                      </a:lnTo>
                      <a:lnTo>
                        <a:pt x="4" y="64"/>
                      </a:lnTo>
                      <a:lnTo>
                        <a:pt x="64" y="4"/>
                      </a:lnTo>
                      <a:lnTo>
                        <a:pt x="64" y="3"/>
                      </a:lnTo>
                      <a:lnTo>
                        <a:pt x="64" y="2"/>
                      </a:lnTo>
                      <a:lnTo>
                        <a:pt x="64" y="1"/>
                      </a:lnTo>
                      <a:lnTo>
                        <a:pt x="63" y="0"/>
                      </a:lnTo>
                      <a:lnTo>
                        <a:pt x="62" y="0"/>
                      </a:lnTo>
                      <a:lnTo>
                        <a:pt x="61" y="1"/>
                      </a:lnTo>
                      <a:lnTo>
                        <a:pt x="1" y="61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33333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CA">
                    <a:ea typeface="ヒラギノ明朝 ProN W3" pitchFamily="-1" charset="-128"/>
                    <a:cs typeface="ヒラギノ明朝 ProN W3" pitchFamily="-1" charset="-128"/>
                  </a:endParaRPr>
                </a:p>
              </p:txBody>
            </p:sp>
          </p:grpSp>
        </p:grpSp>
      </p:grpSp>
      <p:sp>
        <p:nvSpPr>
          <p:cNvPr id="49159" name="Oval 229"/>
          <p:cNvSpPr>
            <a:spLocks noChangeArrowheads="1"/>
          </p:cNvSpPr>
          <p:nvPr/>
        </p:nvSpPr>
        <p:spPr bwMode="auto">
          <a:xfrm>
            <a:off x="3976820" y="4194029"/>
            <a:ext cx="775419" cy="1320498"/>
          </a:xfrm>
          <a:prstGeom prst="ellipse">
            <a:avLst/>
          </a:prstGeom>
          <a:noFill/>
          <a:ln w="6032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CA" dirty="0">
              <a:solidFill>
                <a:srgbClr val="FF0000"/>
              </a:solidFill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49160" name="Arc 230"/>
          <p:cNvSpPr>
            <a:spLocks/>
          </p:cNvSpPr>
          <p:nvPr/>
        </p:nvSpPr>
        <p:spPr bwMode="auto">
          <a:xfrm rot="2763383" flipH="1">
            <a:off x="4127454" y="3920322"/>
            <a:ext cx="438799" cy="5515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49156" name="Text Box 235"/>
          <p:cNvSpPr txBox="1">
            <a:spLocks noChangeArrowheads="1"/>
          </p:cNvSpPr>
          <p:nvPr/>
        </p:nvSpPr>
        <p:spPr bwMode="auto">
          <a:xfrm>
            <a:off x="2057400" y="2365787"/>
            <a:ext cx="5688013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0" dirty="0">
                <a:solidFill>
                  <a:schemeClr val="bg1"/>
                </a:solidFill>
                <a:ea typeface="ヒラギノ明朝 ProN W3" pitchFamily="-1" charset="-128"/>
                <a:cs typeface="ヒラギノ明朝 ProN W3" pitchFamily="-1" charset="-128"/>
              </a:rPr>
              <a:t>A: Yes, there is    </a:t>
            </a:r>
            <a:r>
              <a:rPr lang="en-US" sz="2800" dirty="0">
                <a:solidFill>
                  <a:schemeClr val="bg1"/>
                </a:solidFill>
                <a:ea typeface="ヒラギノ明朝 ProN W3" pitchFamily="-1" charset="-128"/>
                <a:cs typeface="ヒラギノ明朝 ProN W3" pitchFamily="-1" charset="-128"/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sz="2800" b="0" dirty="0">
                <a:solidFill>
                  <a:schemeClr val="bg1"/>
                </a:solidFill>
                <a:ea typeface="ヒラギノ明朝 ProN W3" pitchFamily="-1" charset="-128"/>
                <a:cs typeface="ヒラギノ明朝 ProN W3" pitchFamily="-1" charset="-128"/>
              </a:rPr>
              <a:t>B: No, there is not</a:t>
            </a:r>
          </a:p>
        </p:txBody>
      </p:sp>
      <p:sp>
        <p:nvSpPr>
          <p:cNvPr id="230" name="Oval 229"/>
          <p:cNvSpPr/>
          <p:nvPr/>
        </p:nvSpPr>
        <p:spPr bwMode="auto">
          <a:xfrm>
            <a:off x="1763688" y="2852936"/>
            <a:ext cx="3672408" cy="57606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  <p:sp>
        <p:nvSpPr>
          <p:cNvPr id="232" name="Text Box 2"/>
          <p:cNvSpPr txBox="1">
            <a:spLocks noChangeArrowheads="1"/>
          </p:cNvSpPr>
          <p:nvPr/>
        </p:nvSpPr>
        <p:spPr bwMode="auto">
          <a:xfrm>
            <a:off x="0" y="260648"/>
            <a:ext cx="9144000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0" dirty="0">
                <a:solidFill>
                  <a:srgbClr val="000000"/>
                </a:solidFill>
                <a:latin typeface="Helvetica" pitchFamily="-1" charset="0"/>
                <a:ea typeface="ヒラギノ明朝 ProN W3" pitchFamily="-1" charset="-128"/>
                <a:cs typeface="ヒラギノ明朝 ProN W3" pitchFamily="-1" charset="-128"/>
              </a:rPr>
              <a:t>Top Hat Question</a:t>
            </a:r>
          </a:p>
        </p:txBody>
      </p:sp>
    </p:spTree>
    <p:extLst>
      <p:ext uri="{BB962C8B-B14F-4D97-AF65-F5344CB8AC3E}">
        <p14:creationId xmlns:p14="http://schemas.microsoft.com/office/powerpoint/2010/main" val="4289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4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7684" y="1061101"/>
            <a:ext cx="5580620" cy="44921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4295" y="329268"/>
            <a:ext cx="8522181" cy="2955716"/>
          </a:xfrm>
          <a:prstGeom prst="rect">
            <a:avLst/>
          </a:prstGeom>
          <a:noFill/>
        </p:spPr>
        <p:txBody>
          <a:bodyPr/>
          <a:lstStyle/>
          <a:p>
            <a:pPr marL="39688" indent="-39688" eaLnBrk="0" hangingPunct="0">
              <a:spcBef>
                <a:spcPts val="600"/>
              </a:spcBef>
              <a:defRPr/>
            </a:pPr>
            <a:r>
              <a:rPr lang="en-CA" sz="2600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sym typeface="Arial" charset="0"/>
              </a:rPr>
              <a:t>What about the </a:t>
            </a:r>
            <a:r>
              <a:rPr lang="en-CA" sz="2600" b="1" kern="0" dirty="0">
                <a:solidFill>
                  <a:srgbClr val="0000FF"/>
                </a:solidFill>
                <a:latin typeface="+mn-lt"/>
                <a:ea typeface="ＭＳ Ｐゴシック" pitchFamily="34" charset="-128"/>
                <a:sym typeface="Arial" charset="0"/>
              </a:rPr>
              <a:t>minus sign </a:t>
            </a:r>
            <a:r>
              <a:rPr lang="en-CA" sz="2600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sym typeface="Arial" charset="0"/>
              </a:rPr>
              <a:t>in Faraday’s law? </a:t>
            </a:r>
          </a:p>
          <a:p>
            <a:pPr marL="39688" indent="-39688" eaLnBrk="0" hangingPunct="0">
              <a:spcBef>
                <a:spcPts val="600"/>
              </a:spcBef>
              <a:defRPr/>
            </a:pPr>
            <a:endParaRPr lang="en-CA" sz="2600" kern="0" dirty="0">
              <a:solidFill>
                <a:schemeClr val="bg1"/>
              </a:solidFill>
              <a:latin typeface="+mn-lt"/>
              <a:ea typeface="ＭＳ Ｐゴシック" pitchFamily="34" charset="-128"/>
              <a:sym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40868"/>
            <a:ext cx="2167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ja-JP" kern="0" dirty="0">
                <a:solidFill>
                  <a:srgbClr val="FF0000"/>
                </a:solidFill>
                <a:ea typeface="ＭＳ Ｐゴシック" pitchFamily="34" charset="-128"/>
                <a:sym typeface="Arial" charset="0"/>
              </a:rPr>
              <a:t>LENZ’S LAW: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107028"/>
              </p:ext>
            </p:extLst>
          </p:nvPr>
        </p:nvGraphicFramePr>
        <p:xfrm>
          <a:off x="395536" y="980728"/>
          <a:ext cx="1818783" cy="10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4" name="Equation" r:id="rId4" imgW="685800" imgH="393700" progId="Equation.3">
                  <p:embed/>
                </p:oleObj>
              </mc:Choice>
              <mc:Fallback>
                <p:oleObj name="Equation" r:id="rId4" imgW="68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980728"/>
                        <a:ext cx="1818783" cy="10441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07504" y="5553236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8" indent="-39688">
              <a:spcBef>
                <a:spcPts val="600"/>
              </a:spcBef>
              <a:defRPr/>
            </a:pPr>
            <a:r>
              <a:rPr lang="en-CA" altLang="ja-JP" kern="0" dirty="0">
                <a:solidFill>
                  <a:srgbClr val="002060"/>
                </a:solidFill>
                <a:ea typeface="ＭＳ Ｐゴシック" pitchFamily="34" charset="-128"/>
                <a:sym typeface="Arial" charset="0"/>
              </a:rPr>
              <a:t>The </a:t>
            </a:r>
            <a:r>
              <a:rPr lang="en-CA" altLang="ja-JP" kern="0" dirty="0">
                <a:solidFill>
                  <a:srgbClr val="FF0000"/>
                </a:solidFill>
                <a:ea typeface="ＭＳ Ｐゴシック" pitchFamily="34" charset="-128"/>
                <a:sym typeface="Arial" charset="0"/>
              </a:rPr>
              <a:t>changing magnetic flux </a:t>
            </a:r>
            <a:r>
              <a:rPr lang="en-CA" altLang="ja-JP" kern="0" dirty="0">
                <a:solidFill>
                  <a:srgbClr val="002060"/>
                </a:solidFill>
                <a:ea typeface="ＭＳ Ｐゴシック" pitchFamily="34" charset="-128"/>
                <a:sym typeface="Arial" charset="0"/>
              </a:rPr>
              <a:t>generates an induced current which creates an </a:t>
            </a:r>
            <a:r>
              <a:rPr lang="en-CA" altLang="ja-JP" kern="0" dirty="0">
                <a:solidFill>
                  <a:srgbClr val="FF0000"/>
                </a:solidFill>
                <a:ea typeface="ＭＳ Ｐゴシック" pitchFamily="34" charset="-128"/>
                <a:sym typeface="Arial" charset="0"/>
              </a:rPr>
              <a:t>induced magnetic field </a:t>
            </a:r>
            <a:r>
              <a:rPr lang="en-CA" altLang="ja-JP" kern="0" dirty="0">
                <a:solidFill>
                  <a:srgbClr val="002060"/>
                </a:solidFill>
                <a:ea typeface="ＭＳ Ｐゴシック" pitchFamily="34" charset="-128"/>
                <a:sym typeface="Arial" charset="0"/>
              </a:rPr>
              <a:t>which, in turn, </a:t>
            </a:r>
            <a:r>
              <a:rPr lang="en-CA" altLang="ja-JP" kern="0" dirty="0">
                <a:solidFill>
                  <a:srgbClr val="FF0000"/>
                </a:solidFill>
                <a:ea typeface="ＭＳ Ｐゴシック" pitchFamily="34" charset="-128"/>
                <a:sym typeface="Arial" charset="0"/>
              </a:rPr>
              <a:t>resists the change in magnetic flux</a:t>
            </a:r>
            <a:r>
              <a:rPr lang="en-CA" altLang="ja-JP" kern="0" dirty="0">
                <a:solidFill>
                  <a:srgbClr val="002060"/>
                </a:solidFill>
                <a:ea typeface="ＭＳ Ｐゴシック" pitchFamily="34" charset="-128"/>
                <a:sym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7649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14" name="Picture 28" descr="34_27Figure-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94" y="908720"/>
            <a:ext cx="7308811" cy="524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5" name="Rectangle 8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7" name="Rectangle 11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499" name="Rectangle 14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1" name="Rectangle 2"/>
          <p:cNvSpPr>
            <a:spLocks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3" name="Rectangle 4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  <p:sp>
        <p:nvSpPr>
          <p:cNvPr id="63506" name="Rectangle 2"/>
          <p:cNvSpPr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>
              <a:ea typeface="ヒラギノ明朝 ProN W3" pitchFamily="-1" charset="-128"/>
              <a:cs typeface="ヒラギノ明朝 ProN W3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264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rrentLoop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616232"/>
            <a:ext cx="5418457" cy="5241768"/>
          </a:xfrm>
          <a:prstGeom prst="rect">
            <a:avLst/>
          </a:prstGeom>
        </p:spPr>
      </p:pic>
      <p:pic>
        <p:nvPicPr>
          <p:cNvPr id="3" name="Picture 2" descr="CurrentLoop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622513"/>
            <a:ext cx="5400600" cy="5224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663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Imagine a loop in a wire carrying a current I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. The current is then </a:t>
            </a:r>
            <a:r>
              <a:rPr lang="en-US" dirty="0">
                <a:solidFill>
                  <a:srgbClr val="FF0000"/>
                </a:solidFill>
              </a:rPr>
              <a:t>increased to 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&gt; I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increasing the magnetic flux.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512" y="836712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Changing B-fields induce </a:t>
            </a:r>
            <a:r>
              <a:rPr lang="en-US" dirty="0">
                <a:solidFill>
                  <a:srgbClr val="00C9DC"/>
                </a:solidFill>
              </a:rPr>
              <a:t>non-conservative E-fields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60885"/>
              </p:ext>
            </p:extLst>
          </p:nvPr>
        </p:nvGraphicFramePr>
        <p:xfrm>
          <a:off x="179512" y="2240868"/>
          <a:ext cx="21891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825500" imgH="406400" progId="Equation.3">
                  <p:embed/>
                </p:oleObj>
              </mc:Choice>
              <mc:Fallback>
                <p:oleObj name="Equation" r:id="rId5" imgW="825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240868"/>
                        <a:ext cx="2189163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279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26"/>
          <p:cNvSpPr>
            <a:spLocks noGrp="1"/>
          </p:cNvSpPr>
          <p:nvPr>
            <p:ph type="title" idx="4294967295"/>
          </p:nvPr>
        </p:nvSpPr>
        <p:spPr>
          <a:xfrm>
            <a:off x="143508" y="1196752"/>
            <a:ext cx="8839200" cy="23479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latin typeface="+mn-lt"/>
                <a:ea typeface="Arial" pitchFamily="-1" charset="0"/>
                <a:cs typeface="Arial" pitchFamily="-1" charset="0"/>
              </a:rPr>
              <a:t>The current in an </a:t>
            </a:r>
            <a:r>
              <a:rPr lang="en-US" sz="2400" b="0" i="0" dirty="0">
                <a:solidFill>
                  <a:srgbClr val="0000FF"/>
                </a:solidFill>
                <a:latin typeface="+mn-lt"/>
                <a:ea typeface="Arial" pitchFamily="-1" charset="0"/>
                <a:cs typeface="Arial" pitchFamily="-1" charset="0"/>
              </a:rPr>
              <a:t>infinitely long solenoid </a:t>
            </a:r>
            <a:r>
              <a:rPr lang="en-US" sz="2400" b="0" i="0" dirty="0">
                <a:solidFill>
                  <a:schemeClr val="bg1"/>
                </a:solidFill>
                <a:latin typeface="+mn-lt"/>
                <a:ea typeface="Arial" pitchFamily="-1" charset="0"/>
                <a:cs typeface="Arial" pitchFamily="-1" charset="0"/>
              </a:rPr>
              <a:t>with uniform magnetic field B inside is increasing so that the magnitude B increases in time as </a:t>
            </a:r>
            <a:r>
              <a:rPr lang="en-US" sz="2400" b="0" i="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B=B</a:t>
            </a:r>
            <a:r>
              <a:rPr lang="en-US" sz="2400" b="0" i="0" baseline="-2500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0</a:t>
            </a:r>
            <a:r>
              <a:rPr lang="en-US" sz="2400" b="0" i="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+kt. </a:t>
            </a:r>
            <a:r>
              <a:rPr lang="en-US" sz="2400" b="0" i="0" dirty="0">
                <a:solidFill>
                  <a:schemeClr val="bg1"/>
                </a:solidFill>
                <a:latin typeface="+mn-lt"/>
                <a:ea typeface="Arial" pitchFamily="-1" charset="0"/>
                <a:cs typeface="Arial" pitchFamily="-1" charset="0"/>
              </a:rPr>
              <a:t>A circular loop of radius </a:t>
            </a:r>
            <a:r>
              <a:rPr lang="en-US" sz="2400" b="0" i="0" dirty="0" err="1">
                <a:solidFill>
                  <a:schemeClr val="bg1"/>
                </a:solidFill>
                <a:latin typeface="+mn-lt"/>
                <a:ea typeface="Arial" pitchFamily="-1" charset="0"/>
                <a:cs typeface="Arial" pitchFamily="-1" charset="0"/>
              </a:rPr>
              <a:t>r</a:t>
            </a:r>
            <a:r>
              <a:rPr lang="en-US" sz="2400" b="0" i="0" dirty="0">
                <a:solidFill>
                  <a:schemeClr val="bg1"/>
                </a:solidFill>
                <a:latin typeface="+mn-lt"/>
                <a:ea typeface="Arial" pitchFamily="-1" charset="0"/>
                <a:cs typeface="Arial" pitchFamily="-1" charset="0"/>
              </a:rPr>
              <a:t> is placed coaxially outside the solenoid as shown.  </a:t>
            </a:r>
            <a:r>
              <a:rPr lang="en-US" sz="2400" b="0" i="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In what direction is the induced </a:t>
            </a:r>
            <a:r>
              <a:rPr lang="en-US" sz="2400" i="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E</a:t>
            </a:r>
            <a:r>
              <a:rPr lang="en-US" sz="2400" b="0" i="0" dirty="0">
                <a:solidFill>
                  <a:srgbClr val="FF0000"/>
                </a:solidFill>
                <a:latin typeface="+mn-lt"/>
                <a:ea typeface="Arial" pitchFamily="-1" charset="0"/>
                <a:cs typeface="Arial" pitchFamily="-1" charset="0"/>
              </a:rPr>
              <a:t>-field around the loop ?</a:t>
            </a: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143508" y="3284984"/>
            <a:ext cx="4175956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 defTabSz="457200">
              <a:buFontTx/>
              <a:buAutoNum type="alphaUcPeriod"/>
            </a:pP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CW</a:t>
            </a:r>
          </a:p>
          <a:p>
            <a:pPr marL="457200" indent="-457200" defTabSz="457200">
              <a:buFontTx/>
              <a:buAutoNum type="alphaUcPeriod"/>
            </a:pP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CCW</a:t>
            </a:r>
            <a:endParaRPr lang="en-US" b="0" baseline="-25000" dirty="0">
              <a:solidFill>
                <a:schemeClr val="bg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marL="457200" indent="-457200" defTabSz="457200">
              <a:buFontTx/>
              <a:buAutoNum type="alphaUcPeriod"/>
            </a:pP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The induced E is zero</a:t>
            </a:r>
            <a:endParaRPr lang="en-US" b="0" baseline="-25000" dirty="0">
              <a:solidFill>
                <a:schemeClr val="bg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 marL="457200" indent="-457200" defTabSz="457200">
              <a:buFontTx/>
              <a:buAutoNum type="alphaUcPeriod"/>
            </a:pP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Not enough information</a:t>
            </a: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6581775" y="3532386"/>
            <a:ext cx="276225" cy="274637"/>
            <a:chOff x="2000717" y="3151175"/>
            <a:chExt cx="275548" cy="275578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2084649" y="3235600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38" name="Group 18"/>
          <p:cNvGrpSpPr>
            <a:grpSpLocks/>
          </p:cNvGrpSpPr>
          <p:nvPr/>
        </p:nvGrpSpPr>
        <p:grpSpPr bwMode="auto">
          <a:xfrm>
            <a:off x="6858000" y="4294386"/>
            <a:ext cx="276225" cy="274637"/>
            <a:chOff x="2000717" y="3151175"/>
            <a:chExt cx="275548" cy="275578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084649" y="3235600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41" name="Group 18"/>
          <p:cNvGrpSpPr>
            <a:grpSpLocks/>
          </p:cNvGrpSpPr>
          <p:nvPr/>
        </p:nvGrpSpPr>
        <p:grpSpPr bwMode="auto">
          <a:xfrm>
            <a:off x="7239000" y="3807023"/>
            <a:ext cx="276225" cy="274638"/>
            <a:chOff x="2000717" y="3151175"/>
            <a:chExt cx="275548" cy="275578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sp>
        <p:nvSpPr>
          <p:cNvPr id="45" name="Oval 44"/>
          <p:cNvSpPr/>
          <p:nvPr/>
        </p:nvSpPr>
        <p:spPr>
          <a:xfrm>
            <a:off x="5291844" y="3432956"/>
            <a:ext cx="2732087" cy="27559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cs typeface="Arial" pitchFamily="34" charset="0"/>
              <a:sym typeface="Times New Roman" charset="0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6206244" y="4347356"/>
            <a:ext cx="368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800" b="1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B</a:t>
            </a:r>
          </a:p>
        </p:txBody>
      </p:sp>
      <p:grpSp>
        <p:nvGrpSpPr>
          <p:cNvPr id="48" name="Group 18"/>
          <p:cNvGrpSpPr>
            <a:grpSpLocks/>
          </p:cNvGrpSpPr>
          <p:nvPr/>
        </p:nvGrpSpPr>
        <p:grpSpPr bwMode="auto">
          <a:xfrm>
            <a:off x="7428123" y="4576501"/>
            <a:ext cx="276225" cy="274638"/>
            <a:chOff x="2000717" y="3151175"/>
            <a:chExt cx="275548" cy="275578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747331" y="2978931"/>
            <a:ext cx="3821113" cy="36544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latin typeface="Calibri" pitchFamily="34" charset="0"/>
              <a:sym typeface="Times New Roman" charset="0"/>
            </a:endParaRPr>
          </a:p>
        </p:txBody>
      </p:sp>
      <p:cxnSp>
        <p:nvCxnSpPr>
          <p:cNvPr id="53" name="Straight Arrow Connector 52"/>
          <p:cNvCxnSpPr>
            <a:cxnSpLocks noChangeShapeType="1"/>
            <a:endCxn id="52" idx="7"/>
          </p:cNvCxnSpPr>
          <p:nvPr/>
        </p:nvCxnSpPr>
        <p:spPr bwMode="auto">
          <a:xfrm flipV="1">
            <a:off x="6676144" y="3513919"/>
            <a:ext cx="1333500" cy="126206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4" name="TextBox 54"/>
          <p:cNvSpPr txBox="1">
            <a:spLocks noChangeArrowheads="1"/>
          </p:cNvSpPr>
          <p:nvPr/>
        </p:nvSpPr>
        <p:spPr bwMode="auto">
          <a:xfrm>
            <a:off x="7130169" y="3737756"/>
            <a:ext cx="371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dirty="0" err="1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r</a:t>
            </a:r>
            <a:endParaRPr lang="en-US" dirty="0">
              <a:solidFill>
                <a:schemeClr val="bg1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grpSp>
        <p:nvGrpSpPr>
          <p:cNvPr id="55" name="Group 18"/>
          <p:cNvGrpSpPr>
            <a:grpSpLocks/>
          </p:cNvGrpSpPr>
          <p:nvPr/>
        </p:nvGrpSpPr>
        <p:grpSpPr bwMode="auto">
          <a:xfrm>
            <a:off x="6480212" y="3663007"/>
            <a:ext cx="276225" cy="274637"/>
            <a:chOff x="2000717" y="3151175"/>
            <a:chExt cx="275548" cy="275578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84649" y="3235600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58" name="Group 18"/>
          <p:cNvGrpSpPr>
            <a:grpSpLocks/>
          </p:cNvGrpSpPr>
          <p:nvPr/>
        </p:nvGrpSpPr>
        <p:grpSpPr bwMode="auto">
          <a:xfrm>
            <a:off x="5544108" y="4635115"/>
            <a:ext cx="276225" cy="274637"/>
            <a:chOff x="2000717" y="3151175"/>
            <a:chExt cx="275548" cy="275578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084649" y="3235600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61" name="Group 18"/>
          <p:cNvGrpSpPr>
            <a:grpSpLocks/>
          </p:cNvGrpSpPr>
          <p:nvPr/>
        </p:nvGrpSpPr>
        <p:grpSpPr bwMode="auto">
          <a:xfrm>
            <a:off x="6948264" y="4131059"/>
            <a:ext cx="276225" cy="274638"/>
            <a:chOff x="2000717" y="3151175"/>
            <a:chExt cx="275548" cy="275578"/>
          </a:xfrm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6996075" y="5103167"/>
            <a:ext cx="276225" cy="274638"/>
            <a:chOff x="2000717" y="3151175"/>
            <a:chExt cx="275548" cy="275578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67" name="Group 18"/>
          <p:cNvGrpSpPr>
            <a:grpSpLocks/>
          </p:cNvGrpSpPr>
          <p:nvPr/>
        </p:nvGrpSpPr>
        <p:grpSpPr bwMode="auto">
          <a:xfrm>
            <a:off x="6564027" y="5672919"/>
            <a:ext cx="276225" cy="274637"/>
            <a:chOff x="2000717" y="3151175"/>
            <a:chExt cx="275548" cy="275578"/>
          </a:xfrm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2084649" y="3235600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80" name="Group 18"/>
          <p:cNvGrpSpPr>
            <a:grpSpLocks/>
          </p:cNvGrpSpPr>
          <p:nvPr/>
        </p:nvGrpSpPr>
        <p:grpSpPr bwMode="auto">
          <a:xfrm>
            <a:off x="6023967" y="4131059"/>
            <a:ext cx="276225" cy="274638"/>
            <a:chOff x="2000717" y="3151175"/>
            <a:chExt cx="275548" cy="275578"/>
          </a:xfrm>
        </p:grpSpPr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83" name="Group 18"/>
          <p:cNvGrpSpPr>
            <a:grpSpLocks/>
          </p:cNvGrpSpPr>
          <p:nvPr/>
        </p:nvGrpSpPr>
        <p:grpSpPr bwMode="auto">
          <a:xfrm>
            <a:off x="6552220" y="4612505"/>
            <a:ext cx="276225" cy="274638"/>
            <a:chOff x="2000717" y="3151175"/>
            <a:chExt cx="275548" cy="275578"/>
          </a:xfrm>
        </p:grpSpPr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grpSp>
        <p:nvGrpSpPr>
          <p:cNvPr id="86" name="Group 18"/>
          <p:cNvGrpSpPr>
            <a:grpSpLocks/>
          </p:cNvGrpSpPr>
          <p:nvPr/>
        </p:nvGrpSpPr>
        <p:grpSpPr bwMode="auto">
          <a:xfrm>
            <a:off x="6059971" y="5139171"/>
            <a:ext cx="276225" cy="274638"/>
            <a:chOff x="2000717" y="3151175"/>
            <a:chExt cx="275548" cy="275578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000717" y="3151175"/>
              <a:ext cx="275548" cy="2755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2084649" y="3235601"/>
              <a:ext cx="95017" cy="95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defRPr/>
              </a:pPr>
              <a:endParaRPr lang="en-US">
                <a:solidFill>
                  <a:srgbClr val="FFFFFF"/>
                </a:solidFill>
                <a:latin typeface="Calibri" pitchFamily="34" charset="0"/>
                <a:sym typeface="Times New Roman" charset="0"/>
              </a:endParaRP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0" y="260648"/>
            <a:ext cx="9144000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0" dirty="0">
                <a:solidFill>
                  <a:srgbClr val="000000"/>
                </a:solidFill>
                <a:latin typeface="Helvetica" pitchFamily="-1" charset="0"/>
                <a:ea typeface="ヒラギノ明朝 ProN W3" pitchFamily="-1" charset="-128"/>
                <a:cs typeface="ヒラギノ明朝 ProN W3" pitchFamily="-1" charset="-128"/>
              </a:rPr>
              <a:t>Top Hat Question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5121188"/>
            <a:ext cx="4572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Lenz’ law: </a:t>
            </a: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induced EMF around the loop is in the </a:t>
            </a:r>
            <a:r>
              <a:rPr lang="en-US" b="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CW </a:t>
            </a: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direction. The induced E-field must therefore be in the </a:t>
            </a:r>
            <a:r>
              <a:rPr lang="en-US" b="0" dirty="0">
                <a:solidFill>
                  <a:srgbClr val="FF0000"/>
                </a:solidFill>
                <a:ea typeface="ＭＳ Ｐゴシック" pitchFamily="-1" charset="-128"/>
                <a:cs typeface="ＭＳ Ｐゴシック" pitchFamily="-1" charset="-128"/>
              </a:rPr>
              <a:t>CW</a:t>
            </a:r>
            <a:r>
              <a:rPr lang="en-US" b="0" dirty="0">
                <a:solidFill>
                  <a:schemeClr val="bg1"/>
                </a:solidFill>
                <a:ea typeface="ＭＳ Ｐゴシック" pitchFamily="-1" charset="-128"/>
                <a:cs typeface="ＭＳ Ｐゴシック" pitchFamily="-1" charset="-128"/>
              </a:rPr>
              <a:t> direction </a:t>
            </a:r>
            <a:endParaRPr lang="en-US" b="0" dirty="0"/>
          </a:p>
        </p:txBody>
      </p:sp>
      <p:sp>
        <p:nvSpPr>
          <p:cNvPr id="2" name="Oval 1"/>
          <p:cNvSpPr/>
          <p:nvPr/>
        </p:nvSpPr>
        <p:spPr bwMode="auto">
          <a:xfrm>
            <a:off x="107504" y="3284984"/>
            <a:ext cx="1620180" cy="37802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78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 animBg="1"/>
    </p:bldLst>
  </p:timing>
</p:sld>
</file>

<file path=ppt/theme/theme1.xml><?xml version="1.0" encoding="utf-8"?>
<a:theme xmlns:a="http://schemas.openxmlformats.org/drawingml/2006/main" name="blacks">
  <a:themeElements>
    <a:clrScheme name="">
      <a:dk1>
        <a:srgbClr val="808080"/>
      </a:dk1>
      <a:lt1>
        <a:srgbClr val="C0FEF9"/>
      </a:lt1>
      <a:dk2>
        <a:srgbClr val="000000"/>
      </a:dk2>
      <a:lt2>
        <a:srgbClr val="FFFF00"/>
      </a:lt2>
      <a:accent1>
        <a:srgbClr val="00FF00"/>
      </a:accent1>
      <a:accent2>
        <a:srgbClr val="CF0E30"/>
      </a:accent2>
      <a:accent3>
        <a:srgbClr val="AAAAAA"/>
      </a:accent3>
      <a:accent4>
        <a:srgbClr val="A4D9D5"/>
      </a:accent4>
      <a:accent5>
        <a:srgbClr val="AAFFAA"/>
      </a:accent5>
      <a:accent6>
        <a:srgbClr val="BB0C2A"/>
      </a:accent6>
      <a:hlink>
        <a:srgbClr val="414141"/>
      </a:hlink>
      <a:folHlink>
        <a:srgbClr val="008080"/>
      </a:folHlink>
    </a:clrScheme>
    <a:fontScheme name="blacks">
      <a:majorFont>
        <a:latin typeface="Monotype Corsiv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c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19752</TotalTime>
  <Pages>30</Pages>
  <Words>874</Words>
  <Application>Microsoft Office PowerPoint</Application>
  <PresentationFormat>On-screen Show (4:3)</PresentationFormat>
  <Paragraphs>119</Paragraphs>
  <Slides>21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ＭＳ Ｐゴシック</vt:lpstr>
      <vt:lpstr>Arial</vt:lpstr>
      <vt:lpstr>Book Antiqua</vt:lpstr>
      <vt:lpstr>Calibri</vt:lpstr>
      <vt:lpstr>Helvetica</vt:lpstr>
      <vt:lpstr>Monotype Corsiva</vt:lpstr>
      <vt:lpstr>Symbol</vt:lpstr>
      <vt:lpstr>Times New Roman</vt:lpstr>
      <vt:lpstr>Wingdings</vt:lpstr>
      <vt:lpstr>ヒラギノ明朝 ProN W3</vt:lpstr>
      <vt:lpstr>blacks</vt:lpstr>
      <vt:lpstr>Equation</vt:lpstr>
      <vt:lpstr>Electricity and Magnetism</vt:lpstr>
      <vt:lpstr>Application: a simple alternator</vt:lpstr>
      <vt:lpstr>Application: a simple alternator</vt:lpstr>
      <vt:lpstr>Application: a simple alternator</vt:lpstr>
      <vt:lpstr>PowerPoint Presentation</vt:lpstr>
      <vt:lpstr>PowerPoint Presentation</vt:lpstr>
      <vt:lpstr>PowerPoint Presentation</vt:lpstr>
      <vt:lpstr>PowerPoint Presentation</vt:lpstr>
      <vt:lpstr>The current in an infinitely long solenoid with uniform magnetic field B inside is increasing so that the magnitude B increases in time as B=B0+kt. A circular loop of radius r is placed coaxially outside the solenoid as shown.  In what direction is the induced E-field around the loop ?</vt:lpstr>
      <vt:lpstr>PowerPoint Presentation</vt:lpstr>
      <vt:lpstr>PowerPoint Presentation</vt:lpstr>
      <vt:lpstr>PowerPoint Presentation</vt:lpstr>
      <vt:lpstr>PowerPoint Presentation</vt:lpstr>
      <vt:lpstr>Magnetic Field of Current Loop</vt:lpstr>
      <vt:lpstr>Magnetic Dipoles</vt:lpstr>
      <vt:lpstr>Magnetic Dipoles</vt:lpstr>
      <vt:lpstr>Magnetic Dipole Moment</vt:lpstr>
      <vt:lpstr>Top Hat Question</vt:lpstr>
      <vt:lpstr>PowerPoint Presentation</vt:lpstr>
      <vt:lpstr>Motional EMF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28-29-30</dc:title>
  <dc:subject>Faraday's law -- magnetic field</dc:subject>
  <dc:creator>DW--MH</dc:creator>
  <cp:keywords/>
  <dc:description>Faraday/Lenz -- ch 29_x000d_Apr 4, 2013, 11:15 pm_x000d_version 3d</dc:description>
  <cp:lastModifiedBy>Nafiseh Sangnourpour</cp:lastModifiedBy>
  <cp:revision>268</cp:revision>
  <cp:lastPrinted>2016-03-31T22:04:27Z</cp:lastPrinted>
  <dcterms:created xsi:type="dcterms:W3CDTF">2013-04-04T18:27:57Z</dcterms:created>
  <dcterms:modified xsi:type="dcterms:W3CDTF">2017-04-06T04:26:23Z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HomePage">
    <vt:lpwstr/>
  </property>
  <property fmtid="{D5CDD505-2E9C-101B-9397-08002B2CF9AE}" pid="8" name="Other">
    <vt:lpwstr/>
  </property>
  <property fmtid="{D5CDD505-2E9C-101B-9397-08002B2CF9AE}" pid="9" name="DownloadOriginal">
    <vt:bool>true</vt:bool>
  </property>
  <property fmtid="{D5CDD505-2E9C-101B-9397-08002B2CF9AE}" pid="10" name="DownloadIEButton">
    <vt:bool>true</vt:bool>
  </property>
  <property fmtid="{D5CDD505-2E9C-101B-9397-08002B2CF9AE}" pid="11" name="UseBrowserColor">
    <vt:bool>true</vt:bool>
  </property>
  <property fmtid="{D5CDD505-2E9C-101B-9397-08002B2CF9AE}" pid="12" name="BackColor">
    <vt:i4>15132390</vt:i4>
  </property>
  <property fmtid="{D5CDD505-2E9C-101B-9397-08002B2CF9AE}" pid="13" name="TextColor">
    <vt:i4>0</vt:i4>
  </property>
  <property fmtid="{D5CDD505-2E9C-101B-9397-08002B2CF9AE}" pid="14" name="LinkColor">
    <vt:i4>16711782</vt:i4>
  </property>
  <property fmtid="{D5CDD505-2E9C-101B-9397-08002B2CF9AE}" pid="15" name="VisitedColor">
    <vt:i4>10040268</vt:i4>
  </property>
  <property fmtid="{D5CDD505-2E9C-101B-9397-08002B2CF9AE}" pid="16" name="TransparentButton">
    <vt:i4>0</vt:i4>
  </property>
  <property fmtid="{D5CDD505-2E9C-101B-9397-08002B2CF9AE}" pid="17" name="ButtonType">
    <vt:i4>3</vt:i4>
  </property>
  <property fmtid="{D5CDD505-2E9C-101B-9397-08002B2CF9AE}" pid="18" name="ShowNotes">
    <vt:bool>true</vt:bool>
  </property>
  <property fmtid="{D5CDD505-2E9C-101B-9397-08002B2CF9AE}" pid="19" name="NavBtnPos">
    <vt:i4>2</vt:i4>
  </property>
</Properties>
</file>