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6" r:id="rId4"/>
    <p:sldId id="260" r:id="rId5"/>
    <p:sldId id="265" r:id="rId6"/>
    <p:sldId id="261" r:id="rId7"/>
    <p:sldId id="268" r:id="rId8"/>
    <p:sldId id="262" r:id="rId9"/>
    <p:sldId id="267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80684" autoAdjust="0"/>
  </p:normalViewPr>
  <p:slideViewPr>
    <p:cSldViewPr snapToGrid="0">
      <p:cViewPr>
        <p:scale>
          <a:sx n="80" d="100"/>
          <a:sy n="80" d="100"/>
        </p:scale>
        <p:origin x="-904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A6BBA-A673-2342-829B-E2955DEA97A4}" type="datetimeFigureOut">
              <a:rPr lang="en-US" smtClean="0"/>
              <a:t>15-03-03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68595-9AAC-2C4E-9249-578AA5BF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7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-Software Engineering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/>
              </a:rPr>
              <a:t> Is the study and application of the design, implementation and maintenance of software. </a:t>
            </a:r>
          </a:p>
          <a:p>
            <a:r>
              <a:rPr lang="en-US" baseline="0" dirty="0" smtClean="0">
                <a:sym typeface="Wingdings"/>
              </a:rPr>
              <a:t>-Incremental development   </a:t>
            </a:r>
          </a:p>
          <a:p>
            <a:r>
              <a:rPr lang="en-US" baseline="0" dirty="0" smtClean="0">
                <a:sym typeface="Wingdings"/>
              </a:rPr>
              <a:t>Iterative development </a:t>
            </a:r>
          </a:p>
          <a:p>
            <a:r>
              <a:rPr lang="en-US" baseline="0" dirty="0" smtClean="0">
                <a:sym typeface="Wingdings"/>
              </a:rPr>
              <a:t>Vertical development </a:t>
            </a:r>
          </a:p>
          <a:p>
            <a:r>
              <a:rPr lang="en-US" baseline="0" dirty="0" smtClean="0">
                <a:sym typeface="Wingdings"/>
              </a:rPr>
              <a:t>Horizontal development  </a:t>
            </a:r>
          </a:p>
          <a:p>
            <a:r>
              <a:rPr lang="en-US" baseline="0" smtClean="0">
                <a:sym typeface="Wingdings"/>
              </a:rPr>
              <a:t>Agile model 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8595-9AAC-2C4E-9249-578AA5BFDD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F9CC-7709-41A1-A715-3FA2B65BAE0D}" type="datetimeFigureOut">
              <a:rPr lang="en-US" smtClean="0"/>
              <a:t>15-03-03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9367-864D-43EA-91A4-37F8453C0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0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F9CC-7709-41A1-A715-3FA2B65BAE0D}" type="datetimeFigureOut">
              <a:rPr lang="en-US" smtClean="0"/>
              <a:t>15-03-03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9367-864D-43EA-91A4-37F8453C0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4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F9CC-7709-41A1-A715-3FA2B65BAE0D}" type="datetimeFigureOut">
              <a:rPr lang="en-US" smtClean="0"/>
              <a:t>15-03-03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9367-864D-43EA-91A4-37F8453C0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3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F9CC-7709-41A1-A715-3FA2B65BAE0D}" type="datetimeFigureOut">
              <a:rPr lang="en-US" smtClean="0"/>
              <a:t>15-03-03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9367-864D-43EA-91A4-37F8453C0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0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F9CC-7709-41A1-A715-3FA2B65BAE0D}" type="datetimeFigureOut">
              <a:rPr lang="en-US" smtClean="0"/>
              <a:t>15-03-03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9367-864D-43EA-91A4-37F8453C0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1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F9CC-7709-41A1-A715-3FA2B65BAE0D}" type="datetimeFigureOut">
              <a:rPr lang="en-US" smtClean="0"/>
              <a:t>15-03-03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9367-864D-43EA-91A4-37F8453C0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4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F9CC-7709-41A1-A715-3FA2B65BAE0D}" type="datetimeFigureOut">
              <a:rPr lang="en-US" smtClean="0"/>
              <a:t>15-03-03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9367-864D-43EA-91A4-37F8453C0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2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F9CC-7709-41A1-A715-3FA2B65BAE0D}" type="datetimeFigureOut">
              <a:rPr lang="en-US" smtClean="0"/>
              <a:t>15-03-03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9367-864D-43EA-91A4-37F8453C0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4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F9CC-7709-41A1-A715-3FA2B65BAE0D}" type="datetimeFigureOut">
              <a:rPr lang="en-US" smtClean="0"/>
              <a:t>15-03-03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9367-864D-43EA-91A4-37F8453C0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3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F9CC-7709-41A1-A715-3FA2B65BAE0D}" type="datetimeFigureOut">
              <a:rPr lang="en-US" smtClean="0"/>
              <a:t>15-03-03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9367-864D-43EA-91A4-37F8453C0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F9CC-7709-41A1-A715-3FA2B65BAE0D}" type="datetimeFigureOut">
              <a:rPr lang="en-US" smtClean="0"/>
              <a:t>15-03-03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9367-864D-43EA-91A4-37F8453C0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1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0F9CC-7709-41A1-A715-3FA2B65BAE0D}" type="datetimeFigureOut">
              <a:rPr lang="en-US" smtClean="0"/>
              <a:t>15-03-03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F9367-864D-43EA-91A4-37F8453C0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0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5956" y="3567952"/>
            <a:ext cx="1006185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 smtClean="0">
                <a:solidFill>
                  <a:schemeClr val="bg1">
                    <a:lumMod val="50000"/>
                  </a:schemeClr>
                </a:solidFill>
              </a:rPr>
              <a:t>MIDTERM REVIEW</a:t>
            </a:r>
            <a:endParaRPr lang="en-US" sz="10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5057" y="3137065"/>
            <a:ext cx="289534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b="1" dirty="0" smtClean="0"/>
              <a:t>SENG 301 </a:t>
            </a:r>
          </a:p>
        </p:txBody>
      </p:sp>
    </p:spTree>
    <p:extLst>
      <p:ext uri="{BB962C8B-B14F-4D97-AF65-F5344CB8AC3E}">
        <p14:creationId xmlns:p14="http://schemas.microsoft.com/office/powerpoint/2010/main" val="983348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3186" y="252805"/>
            <a:ext cx="375852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 smtClean="0">
                <a:solidFill>
                  <a:schemeClr val="bg1">
                    <a:lumMod val="50000"/>
                  </a:schemeClr>
                </a:solidFill>
              </a:rPr>
              <a:t>WHAT </a:t>
            </a:r>
            <a:endParaRPr lang="en-US" sz="10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4626" y="1530078"/>
            <a:ext cx="3281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IS IMPORTANT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5845" y="182880"/>
            <a:ext cx="107593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b="1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sz="15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7689" y="2242891"/>
            <a:ext cx="613860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 smtClean="0"/>
              <a:t>DIAGRAMS</a:t>
            </a:r>
            <a:endParaRPr lang="en-US" sz="10000" dirty="0"/>
          </a:p>
        </p:txBody>
      </p:sp>
      <p:sp>
        <p:nvSpPr>
          <p:cNvPr id="2" name="TextBox 1"/>
          <p:cNvSpPr txBox="1"/>
          <p:nvPr/>
        </p:nvSpPr>
        <p:spPr>
          <a:xfrm>
            <a:off x="3026514" y="3915625"/>
            <a:ext cx="280589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OPPORTUNISTIC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RAPID 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WATERFALL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PHASED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SPIRAL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CONCURRENT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AGILE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USE CASE DIAGRAMS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UML DIAGRAMS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STORY 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832410" y="3915625"/>
            <a:ext cx="278249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EARNED VALUE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BURN UP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BURN DOWN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PRIORITIZING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IRON TRIANGLE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PERT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GANTT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LOW-FI PROTOTYPE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STORYBOARD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88268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3186" y="252805"/>
            <a:ext cx="375852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 smtClean="0">
                <a:solidFill>
                  <a:schemeClr val="bg1">
                    <a:lumMod val="50000"/>
                  </a:schemeClr>
                </a:solidFill>
              </a:rPr>
              <a:t>WHAT </a:t>
            </a:r>
            <a:endParaRPr lang="en-US" sz="10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4626" y="1530078"/>
            <a:ext cx="3281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IS IMPORTANT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5845" y="182880"/>
            <a:ext cx="107593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b="1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sz="15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64101" y="2229594"/>
            <a:ext cx="569797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 smtClean="0"/>
              <a:t>EXERCISES</a:t>
            </a:r>
            <a:endParaRPr lang="en-US" sz="10000" dirty="0"/>
          </a:p>
        </p:txBody>
      </p:sp>
      <p:sp>
        <p:nvSpPr>
          <p:cNvPr id="2" name="TextBox 1"/>
          <p:cNvSpPr txBox="1"/>
          <p:nvPr/>
        </p:nvSpPr>
        <p:spPr>
          <a:xfrm>
            <a:off x="3510608" y="3928953"/>
            <a:ext cx="263508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USER STORIES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smtClean="0">
                <a:solidFill>
                  <a:srgbClr val="FF0000"/>
                </a:solidFill>
              </a:rPr>
              <a:t>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USE CASE DIAGRAMS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STORY 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LOW-FI 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smtClean="0">
                <a:solidFill>
                  <a:srgbClr val="FF0000"/>
                </a:solidFill>
              </a:rPr>
              <a:t>COST ESTIMATION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EARNED VALUE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BURN UP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145688" y="3928952"/>
            <a:ext cx="18977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smtClean="0">
                <a:solidFill>
                  <a:srgbClr val="FF0000"/>
                </a:solidFill>
              </a:rPr>
              <a:t>PERT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WIZARD OF OZ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5985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3186" y="252805"/>
            <a:ext cx="375852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 smtClean="0">
                <a:solidFill>
                  <a:schemeClr val="bg1">
                    <a:lumMod val="50000"/>
                  </a:schemeClr>
                </a:solidFill>
              </a:rPr>
              <a:t>WHAT </a:t>
            </a:r>
            <a:endParaRPr lang="en-US" sz="10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4626" y="1530078"/>
            <a:ext cx="3281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IS IMPORTANT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5845" y="182880"/>
            <a:ext cx="107593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b="1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sz="15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00026" y="1934653"/>
            <a:ext cx="731802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 smtClean="0"/>
              <a:t>DEFINITIONS</a:t>
            </a:r>
            <a:r>
              <a:rPr lang="en-US" sz="10000" dirty="0" smtClean="0"/>
              <a:t> </a:t>
            </a:r>
            <a:endParaRPr lang="en-US" sz="10000" dirty="0"/>
          </a:p>
        </p:txBody>
      </p:sp>
      <p:sp>
        <p:nvSpPr>
          <p:cNvPr id="2" name="TextBox 1"/>
          <p:cNvSpPr txBox="1"/>
          <p:nvPr/>
        </p:nvSpPr>
        <p:spPr>
          <a:xfrm>
            <a:off x="507080" y="3452908"/>
            <a:ext cx="33620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SOFTWARE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INCREMENTAL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ITERATIVE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VERTICAL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HORIZONTAL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smtClean="0">
                <a:solidFill>
                  <a:srgbClr val="FF0000"/>
                </a:solidFill>
              </a:rPr>
              <a:t>AGILE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WATERFALL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RAPID 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FUNCTIONAL REQs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USE CASES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69154" y="3452908"/>
            <a:ext cx="263508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USE CASE DIAGRAMS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USER STORIES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smtClean="0">
                <a:solidFill>
                  <a:srgbClr val="FF0000"/>
                </a:solidFill>
              </a:rPr>
              <a:t>BACKLOGS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STORY 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COST ESTIMATION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smtClean="0">
                <a:solidFill>
                  <a:srgbClr val="FF0000"/>
                </a:solidFill>
              </a:rPr>
              <a:t>JEWELER’S MARKUP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PLANNING POKER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SILENT GROUPING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PROGRESS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EARNED VALUE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73750" y="3452908"/>
            <a:ext cx="29168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PROJECT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IRON TRIANGLE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ITERATION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PERT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PROTOTYPE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LOW-FI PROTOTYPE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WIZARD OF OZ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smtClean="0">
                <a:solidFill>
                  <a:srgbClr val="FF0000"/>
                </a:solidFill>
              </a:rPr>
              <a:t>USER-CENTERED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smtClean="0">
                <a:solidFill>
                  <a:srgbClr val="FF0000"/>
                </a:solidFill>
              </a:rPr>
              <a:t>ENCODING TECHNIQUESE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90639" y="3452908"/>
            <a:ext cx="2653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USABILITY GUIDELINES</a:t>
            </a:r>
            <a:endParaRPr lang="en-US" b="1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28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3186" y="252805"/>
            <a:ext cx="329808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 smtClean="0">
                <a:solidFill>
                  <a:schemeClr val="bg1">
                    <a:lumMod val="50000"/>
                  </a:schemeClr>
                </a:solidFill>
              </a:rPr>
              <a:t>HOW</a:t>
            </a:r>
            <a:r>
              <a:rPr lang="en-US" sz="10000" b="1" dirty="0" smtClean="0"/>
              <a:t> </a:t>
            </a:r>
            <a:endParaRPr lang="en-US" sz="10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04626" y="1530078"/>
            <a:ext cx="2590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IS IT ASKED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0044" y="182880"/>
            <a:ext cx="107593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b="1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sz="15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00026" y="1934653"/>
            <a:ext cx="731802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 smtClean="0"/>
              <a:t>DEFINITIONS</a:t>
            </a:r>
            <a:r>
              <a:rPr lang="en-US" sz="10000" dirty="0" smtClean="0"/>
              <a:t> </a:t>
            </a:r>
            <a:endParaRPr lang="en-US" sz="10000" dirty="0"/>
          </a:p>
        </p:txBody>
      </p:sp>
      <p:sp>
        <p:nvSpPr>
          <p:cNvPr id="2" name="TextBox 1"/>
          <p:cNvSpPr txBox="1"/>
          <p:nvPr/>
        </p:nvSpPr>
        <p:spPr>
          <a:xfrm>
            <a:off x="2790092" y="3676144"/>
            <a:ext cx="654115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What role does [something] play in the [some] process model?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What is the [some aspect] of [something]? Why is it important?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Give an example of [something]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How does [something] work?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What is the role of [something] in [something else]?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How is something organized?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What is the purpose of [something]?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What is [something]?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Describe how [something] can be used to do [something else]</a:t>
            </a:r>
          </a:p>
        </p:txBody>
      </p:sp>
    </p:spTree>
    <p:extLst>
      <p:ext uri="{BB962C8B-B14F-4D97-AF65-F5344CB8AC3E}">
        <p14:creationId xmlns:p14="http://schemas.microsoft.com/office/powerpoint/2010/main" val="144438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3186" y="252805"/>
            <a:ext cx="375852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 smtClean="0">
                <a:solidFill>
                  <a:schemeClr val="bg1">
                    <a:lumMod val="50000"/>
                  </a:schemeClr>
                </a:solidFill>
              </a:rPr>
              <a:t>WHAT </a:t>
            </a:r>
            <a:endParaRPr lang="en-US" sz="10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4626" y="1530078"/>
            <a:ext cx="3281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IS IMPORTANT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5845" y="182880"/>
            <a:ext cx="107593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b="1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sz="15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7226" y="1956027"/>
            <a:ext cx="892981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 smtClean="0"/>
              <a:t>ENUMERATIONS</a:t>
            </a:r>
            <a:endParaRPr lang="en-US" sz="10000" dirty="0"/>
          </a:p>
        </p:txBody>
      </p:sp>
      <p:sp>
        <p:nvSpPr>
          <p:cNvPr id="2" name="TextBox 1"/>
          <p:cNvSpPr txBox="1"/>
          <p:nvPr/>
        </p:nvSpPr>
        <p:spPr>
          <a:xfrm>
            <a:off x="555831" y="3371771"/>
            <a:ext cx="278595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SOFTWARE ENGINEERING CYCLE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Requirements &amp; Specs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…</a:t>
            </a:r>
          </a:p>
          <a:p>
            <a:r>
              <a:rPr lang="en-US" sz="1400" b="1" dirty="0" smtClean="0"/>
              <a:t>DEVELOPMENT PROCESS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Waterfall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…</a:t>
            </a:r>
          </a:p>
          <a:p>
            <a:r>
              <a:rPr lang="en-US" sz="1400" b="1" u="sng" dirty="0" smtClean="0">
                <a:solidFill>
                  <a:srgbClr val="FF0000"/>
                </a:solidFill>
              </a:rPr>
              <a:t>AGILE FUNDAMENTALS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Emphasis on Correctness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…</a:t>
            </a:r>
          </a:p>
          <a:p>
            <a:r>
              <a:rPr lang="en-US" sz="1400" b="1" u="sng" dirty="0" smtClean="0">
                <a:solidFill>
                  <a:srgbClr val="FF0000"/>
                </a:solidFill>
              </a:rPr>
              <a:t>COMMON AGILE PRACTICES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Pairing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…</a:t>
            </a:r>
          </a:p>
          <a:p>
            <a:r>
              <a:rPr lang="en-US" sz="1400" b="1" u="sng" dirty="0" smtClean="0">
                <a:solidFill>
                  <a:srgbClr val="FF0000"/>
                </a:solidFill>
              </a:rPr>
              <a:t>FLAVORS OF AGILE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26352" y="3371771"/>
            <a:ext cx="27197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PARTS OF USE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…</a:t>
            </a:r>
          </a:p>
          <a:p>
            <a:r>
              <a:rPr lang="en-US" sz="1400" b="1" dirty="0" smtClean="0"/>
              <a:t>PARTS OF USE CASE DIAGRAM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…</a:t>
            </a:r>
          </a:p>
          <a:p>
            <a:r>
              <a:rPr lang="en-US" sz="1400" b="1" dirty="0" smtClean="0"/>
              <a:t>COST ESTIMATION TIPS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Divide to smaller parts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…</a:t>
            </a:r>
          </a:p>
          <a:p>
            <a:r>
              <a:rPr lang="en-US" sz="1400" b="1" dirty="0" smtClean="0"/>
              <a:t>EFFORT ESTIMATION TECHNIQUES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Planning Poker</a:t>
            </a:r>
          </a:p>
          <a:p>
            <a:r>
              <a:rPr lang="en-US" sz="1400" b="1" u="sng" dirty="0" smtClean="0">
                <a:solidFill>
                  <a:srgbClr val="FF0000"/>
                </a:solidFill>
              </a:rPr>
              <a:t>TRACKING CHARTS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Earned value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…</a:t>
            </a:r>
          </a:p>
          <a:p>
            <a:r>
              <a:rPr lang="en-US" sz="1400" b="1" dirty="0" smtClean="0"/>
              <a:t>PARTS OF PLANNING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Scope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8029" y="3371771"/>
            <a:ext cx="250805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PLANNING CHARTS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PERT Chart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…</a:t>
            </a:r>
          </a:p>
          <a:p>
            <a:r>
              <a:rPr lang="en-US" sz="1400" b="1" dirty="0" smtClean="0"/>
              <a:t>PURPOSE OF PROTOTYPES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User Involvement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…</a:t>
            </a:r>
          </a:p>
          <a:p>
            <a:r>
              <a:rPr lang="en-US" sz="1400" b="1" u="sng" dirty="0" smtClean="0">
                <a:solidFill>
                  <a:srgbClr val="FF0000"/>
                </a:solidFill>
              </a:rPr>
              <a:t>ENCODING TECHNIQUES</a:t>
            </a:r>
          </a:p>
          <a:p>
            <a:r>
              <a:rPr lang="en-US" sz="1400" b="1" u="sng" dirty="0" smtClean="0">
                <a:solidFill>
                  <a:srgbClr val="FF0000"/>
                </a:solidFill>
              </a:rPr>
              <a:t>TYPES OF PROTOTYPES</a:t>
            </a:r>
            <a:endParaRPr lang="en-US" sz="1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Throwaway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…</a:t>
            </a:r>
          </a:p>
          <a:p>
            <a:r>
              <a:rPr lang="en-US" sz="1400" b="1" dirty="0" smtClean="0"/>
              <a:t>GOALS OF USER CENTERED 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Usage patterns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…</a:t>
            </a:r>
          </a:p>
          <a:p>
            <a:r>
              <a:rPr lang="en-US" sz="1400" b="1" dirty="0" smtClean="0"/>
              <a:t>COMPONENTS OF USABILITY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Learnability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7479" y="3371771"/>
            <a:ext cx="2946640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TIPS FOR UI 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Use Case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…</a:t>
            </a:r>
          </a:p>
          <a:p>
            <a:r>
              <a:rPr lang="en-US" sz="1400" b="1" u="sng" dirty="0" smtClean="0">
                <a:solidFill>
                  <a:srgbClr val="FF0000"/>
                </a:solidFill>
              </a:rPr>
              <a:t>UI TERMINOLOGY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Dialog</a:t>
            </a:r>
          </a:p>
          <a:p>
            <a:r>
              <a:rPr lang="en-US" sz="1600" b="1" dirty="0" smtClean="0"/>
              <a:t>USABILITY GUIDELINES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AS SIMPLE AS POSSIBLE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…</a:t>
            </a:r>
          </a:p>
          <a:p>
            <a:r>
              <a:rPr lang="en-US" sz="1600" b="1" dirty="0" smtClean="0"/>
              <a:t>RISKS IN UI 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Users are different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…</a:t>
            </a:r>
          </a:p>
          <a:p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016130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87226" y="1956027"/>
            <a:ext cx="892981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 smtClean="0"/>
              <a:t>ENUMERATIONS</a:t>
            </a:r>
            <a:endParaRPr lang="en-US" sz="10000" dirty="0"/>
          </a:p>
        </p:txBody>
      </p:sp>
      <p:sp>
        <p:nvSpPr>
          <p:cNvPr id="2" name="TextBox 1"/>
          <p:cNvSpPr txBox="1"/>
          <p:nvPr/>
        </p:nvSpPr>
        <p:spPr>
          <a:xfrm>
            <a:off x="2880171" y="3657168"/>
            <a:ext cx="71983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List and briefly define three [techniques] of [something]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Name and describe four [things] from [a list of things]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Give three reasons why [something] would happen in [some situation]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3186" y="252805"/>
            <a:ext cx="329808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 smtClean="0">
                <a:solidFill>
                  <a:schemeClr val="bg1">
                    <a:lumMod val="50000"/>
                  </a:schemeClr>
                </a:solidFill>
              </a:rPr>
              <a:t>HOW </a:t>
            </a:r>
            <a:endParaRPr lang="en-US" sz="10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4626" y="1530078"/>
            <a:ext cx="2590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IS IT ASKED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30044" y="182880"/>
            <a:ext cx="107593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b="1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sz="15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23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3186" y="252805"/>
            <a:ext cx="375852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 smtClean="0">
                <a:solidFill>
                  <a:schemeClr val="bg1">
                    <a:lumMod val="50000"/>
                  </a:schemeClr>
                </a:solidFill>
              </a:rPr>
              <a:t>WHAT </a:t>
            </a:r>
            <a:endParaRPr lang="en-US" sz="10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4626" y="1530078"/>
            <a:ext cx="3281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IS IMPORTANT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5845" y="182880"/>
            <a:ext cx="107593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b="1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sz="15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1591" y="2296671"/>
            <a:ext cx="820109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 smtClean="0"/>
              <a:t>COMPARISONS</a:t>
            </a:r>
            <a:endParaRPr lang="en-US" sz="10000" dirty="0"/>
          </a:p>
        </p:txBody>
      </p:sp>
      <p:sp>
        <p:nvSpPr>
          <p:cNvPr id="2" name="TextBox 1"/>
          <p:cNvSpPr txBox="1"/>
          <p:nvPr/>
        </p:nvSpPr>
        <p:spPr>
          <a:xfrm>
            <a:off x="1669891" y="3921602"/>
            <a:ext cx="454566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ITERATION VS. INCREMENTATION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VERTICAL VS. HORIZONTAL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OPPORTUNISTIC VS. WATERFALL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PHASED RELEASE VS. </a:t>
            </a:r>
            <a:r>
              <a:rPr lang="en-US" b="1" u="sng" dirty="0" smtClean="0">
                <a:solidFill>
                  <a:srgbClr val="FF0000"/>
                </a:solidFill>
              </a:rPr>
              <a:t>AGILE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FUNCTIONAL VS NON-FUNCTIONAL REQs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BEST VS. EXPECTED VS. WORST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PLANNING POKER VS. SILENT GROUPING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TRACKING VS.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215559" y="3921601"/>
            <a:ext cx="51334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EARNED VALUE VS. BURN UP 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smtClean="0">
                <a:solidFill>
                  <a:srgbClr val="FF0000"/>
                </a:solidFill>
              </a:rPr>
              <a:t>PERT VS. GANTT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THROWAWAY VS. EVOLUTIONARY 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smtClean="0">
                <a:solidFill>
                  <a:srgbClr val="FF0000"/>
                </a:solidFill>
              </a:rPr>
              <a:t>USABILITY VS. UTILITY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54514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51591" y="2296671"/>
            <a:ext cx="820109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 smtClean="0"/>
              <a:t>COMPARISONS</a:t>
            </a:r>
            <a:endParaRPr lang="en-US" sz="10000" dirty="0"/>
          </a:p>
        </p:txBody>
      </p:sp>
      <p:sp>
        <p:nvSpPr>
          <p:cNvPr id="2" name="TextBox 1"/>
          <p:cNvSpPr txBox="1"/>
          <p:nvPr/>
        </p:nvSpPr>
        <p:spPr>
          <a:xfrm>
            <a:off x="3027394" y="3927887"/>
            <a:ext cx="68618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How is [something] different than [something else]?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What is the difference between [something] and [something else]?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Why is [something] better/worse than [something else]?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3186" y="252805"/>
            <a:ext cx="329808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 smtClean="0">
                <a:solidFill>
                  <a:schemeClr val="bg1">
                    <a:lumMod val="50000"/>
                  </a:schemeClr>
                </a:solidFill>
              </a:rPr>
              <a:t>HOW </a:t>
            </a:r>
            <a:endParaRPr lang="en-US" sz="10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4626" y="1530078"/>
            <a:ext cx="2590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IS IT ASKED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30044" y="182880"/>
            <a:ext cx="107593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b="1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sz="15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724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3186" y="252805"/>
            <a:ext cx="375852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 smtClean="0">
                <a:solidFill>
                  <a:schemeClr val="bg1">
                    <a:lumMod val="50000"/>
                  </a:schemeClr>
                </a:solidFill>
              </a:rPr>
              <a:t>WHAT </a:t>
            </a:r>
            <a:endParaRPr lang="en-US" sz="10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4626" y="1530078"/>
            <a:ext cx="3281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IS IMPORTANT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5845" y="182880"/>
            <a:ext cx="107593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b="1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sz="15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48" y="2242885"/>
            <a:ext cx="752058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 smtClean="0"/>
              <a:t>PROS &amp; CONS</a:t>
            </a:r>
            <a:endParaRPr lang="en-US" sz="10000" dirty="0"/>
          </a:p>
        </p:txBody>
      </p:sp>
      <p:sp>
        <p:nvSpPr>
          <p:cNvPr id="2" name="TextBox 1"/>
          <p:cNvSpPr txBox="1"/>
          <p:nvPr/>
        </p:nvSpPr>
        <p:spPr>
          <a:xfrm>
            <a:off x="3086325" y="3921602"/>
            <a:ext cx="32256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HORIZONTAL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VERTICAL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WATERFALL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smtClean="0">
                <a:solidFill>
                  <a:srgbClr val="FF0000"/>
                </a:solidFill>
              </a:rPr>
              <a:t>AGILE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PLANNING POKER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SILENT GROUPING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EARNED VALUE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311952" y="3921602"/>
            <a:ext cx="26530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PERT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smtClean="0">
                <a:solidFill>
                  <a:srgbClr val="FF0000"/>
                </a:solidFill>
              </a:rPr>
              <a:t>LOW-FI PROTOTYPE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USABILITY GUIDELINES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34223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91848" y="2242885"/>
            <a:ext cx="752058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 smtClean="0"/>
              <a:t>PROS &amp; CONS</a:t>
            </a:r>
            <a:endParaRPr lang="en-US" sz="10000" dirty="0"/>
          </a:p>
        </p:txBody>
      </p:sp>
      <p:sp>
        <p:nvSpPr>
          <p:cNvPr id="2" name="TextBox 1"/>
          <p:cNvSpPr txBox="1"/>
          <p:nvPr/>
        </p:nvSpPr>
        <p:spPr>
          <a:xfrm>
            <a:off x="2748601" y="3874101"/>
            <a:ext cx="6921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Describe the benefits/drawbacks of [something]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Describe a situation in which [something] should/shouldn’t be used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3186" y="252805"/>
            <a:ext cx="329808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 smtClean="0">
                <a:solidFill>
                  <a:schemeClr val="bg1">
                    <a:lumMod val="50000"/>
                  </a:schemeClr>
                </a:solidFill>
              </a:rPr>
              <a:t>HOW </a:t>
            </a:r>
            <a:endParaRPr lang="en-US" sz="10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4626" y="1530078"/>
            <a:ext cx="2590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IS IT ASKED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30044" y="182880"/>
            <a:ext cx="107593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b="1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sz="15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999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</TotalTime>
  <Words>651</Words>
  <Application>Microsoft Macintosh PowerPoint</Application>
  <PresentationFormat>Custom</PresentationFormat>
  <Paragraphs>259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Alaa Azazi</dc:creator>
  <cp:lastModifiedBy>Jorge Gomez</cp:lastModifiedBy>
  <cp:revision>61</cp:revision>
  <dcterms:created xsi:type="dcterms:W3CDTF">2015-03-03T08:53:55Z</dcterms:created>
  <dcterms:modified xsi:type="dcterms:W3CDTF">2015-03-05T20:34:36Z</dcterms:modified>
</cp:coreProperties>
</file>